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F43_5D753D8F.xml" ContentType="application/vnd.ms-powerpoint.comments+xml"/>
  <Override PartName="/ppt/comments/modernComment_F47_8EFAF92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4"/>
    <p:sldMasterId id="2147483826" r:id="rId5"/>
    <p:sldMasterId id="2147483670" r:id="rId6"/>
    <p:sldMasterId id="2147483660" r:id="rId7"/>
    <p:sldMasterId id="2147483839" r:id="rId8"/>
    <p:sldMasterId id="2147483648" r:id="rId9"/>
    <p:sldMasterId id="2147483864" r:id="rId10"/>
    <p:sldMasterId id="2147483867" r:id="rId11"/>
  </p:sldMasterIdLst>
  <p:notesMasterIdLst>
    <p:notesMasterId r:id="rId68"/>
  </p:notesMasterIdLst>
  <p:sldIdLst>
    <p:sldId id="3876" r:id="rId12"/>
    <p:sldId id="258" r:id="rId13"/>
    <p:sldId id="259" r:id="rId14"/>
    <p:sldId id="3871" r:id="rId15"/>
    <p:sldId id="3901" r:id="rId16"/>
    <p:sldId id="3931" r:id="rId17"/>
    <p:sldId id="3940" r:id="rId18"/>
    <p:sldId id="273" r:id="rId19"/>
    <p:sldId id="3930" r:id="rId20"/>
    <p:sldId id="3904" r:id="rId21"/>
    <p:sldId id="3890" r:id="rId22"/>
    <p:sldId id="3892" r:id="rId23"/>
    <p:sldId id="3905" r:id="rId24"/>
    <p:sldId id="3896" r:id="rId25"/>
    <p:sldId id="3907" r:id="rId26"/>
    <p:sldId id="3909" r:id="rId27"/>
    <p:sldId id="3911" r:id="rId28"/>
    <p:sldId id="257" r:id="rId29"/>
    <p:sldId id="260" r:id="rId30"/>
    <p:sldId id="471" r:id="rId31"/>
    <p:sldId id="263" r:id="rId32"/>
    <p:sldId id="476" r:id="rId33"/>
    <p:sldId id="477" r:id="rId34"/>
    <p:sldId id="479" r:id="rId35"/>
    <p:sldId id="478" r:id="rId36"/>
    <p:sldId id="480" r:id="rId37"/>
    <p:sldId id="481" r:id="rId38"/>
    <p:sldId id="488" r:id="rId39"/>
    <p:sldId id="475" r:id="rId40"/>
    <p:sldId id="3935" r:id="rId41"/>
    <p:sldId id="3932" r:id="rId42"/>
    <p:sldId id="3933" r:id="rId43"/>
    <p:sldId id="3942" r:id="rId44"/>
    <p:sldId id="3941" r:id="rId45"/>
    <p:sldId id="3925" r:id="rId46"/>
    <p:sldId id="431" r:id="rId47"/>
    <p:sldId id="390" r:id="rId48"/>
    <p:sldId id="413" r:id="rId49"/>
    <p:sldId id="3936" r:id="rId50"/>
    <p:sldId id="3937" r:id="rId51"/>
    <p:sldId id="264" r:id="rId52"/>
    <p:sldId id="265" r:id="rId53"/>
    <p:sldId id="266" r:id="rId54"/>
    <p:sldId id="267" r:id="rId55"/>
    <p:sldId id="3902" r:id="rId56"/>
    <p:sldId id="268" r:id="rId57"/>
    <p:sldId id="3926" r:id="rId58"/>
    <p:sldId id="3927" r:id="rId59"/>
    <p:sldId id="3928" r:id="rId60"/>
    <p:sldId id="3929" r:id="rId61"/>
    <p:sldId id="269" r:id="rId62"/>
    <p:sldId id="3912" r:id="rId63"/>
    <p:sldId id="3938" r:id="rId64"/>
    <p:sldId id="3900" r:id="rId65"/>
    <p:sldId id="300" r:id="rId66"/>
    <p:sldId id="25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DC5B27-E12E-4EC4-A679-26D35B92BC08}">
          <p14:sldIdLst>
            <p14:sldId id="3876"/>
            <p14:sldId id="258"/>
            <p14:sldId id="259"/>
            <p14:sldId id="3871"/>
            <p14:sldId id="3901"/>
            <p14:sldId id="3931"/>
            <p14:sldId id="3940"/>
            <p14:sldId id="273"/>
            <p14:sldId id="3930"/>
            <p14:sldId id="3904"/>
            <p14:sldId id="3890"/>
            <p14:sldId id="3892"/>
            <p14:sldId id="3905"/>
            <p14:sldId id="3896"/>
            <p14:sldId id="3907"/>
            <p14:sldId id="3909"/>
            <p14:sldId id="3911"/>
            <p14:sldId id="257"/>
            <p14:sldId id="260"/>
            <p14:sldId id="471"/>
            <p14:sldId id="263"/>
            <p14:sldId id="476"/>
            <p14:sldId id="477"/>
            <p14:sldId id="479"/>
            <p14:sldId id="478"/>
            <p14:sldId id="480"/>
            <p14:sldId id="481"/>
            <p14:sldId id="488"/>
            <p14:sldId id="475"/>
            <p14:sldId id="3935"/>
            <p14:sldId id="3932"/>
            <p14:sldId id="3933"/>
            <p14:sldId id="3942"/>
            <p14:sldId id="3941"/>
            <p14:sldId id="3925"/>
            <p14:sldId id="431"/>
            <p14:sldId id="390"/>
            <p14:sldId id="413"/>
            <p14:sldId id="3936"/>
            <p14:sldId id="3937"/>
            <p14:sldId id="264"/>
            <p14:sldId id="265"/>
            <p14:sldId id="266"/>
            <p14:sldId id="267"/>
            <p14:sldId id="3902"/>
            <p14:sldId id="268"/>
            <p14:sldId id="3926"/>
            <p14:sldId id="3927"/>
            <p14:sldId id="3928"/>
            <p14:sldId id="3929"/>
            <p14:sldId id="269"/>
            <p14:sldId id="3912"/>
            <p14:sldId id="3938"/>
            <p14:sldId id="3900"/>
            <p14:sldId id="300"/>
            <p14:sldId id="25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0B2B14-726D-4565-2CB3-0AE823571CBA}" name="Larisa Hunt" initials="LH" userId="S::Larisa.Hunt@avonandsomerset.police.uk::452250c0-76ff-4366-9a22-b248f86681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1FE8E3-6881-4B96-A8EF-1214A8654155}" v="23" dt="2024-02-14T08:50:14.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F43_5D753D8F.xml><?xml version="1.0" encoding="utf-8"?>
<p188:cmLst xmlns:a="http://schemas.openxmlformats.org/drawingml/2006/main" xmlns:r="http://schemas.openxmlformats.org/officeDocument/2006/relationships" xmlns:p188="http://schemas.microsoft.com/office/powerpoint/2018/8/main">
  <p188:cm id="{62DD4D98-FCB6-4CB1-BED5-DBBB515C3839}" authorId="{C20B2B14-726D-4565-2CB3-0AE823571CBA}" created="2024-01-18T14:33:49.619">
    <ac:deMkLst xmlns:ac="http://schemas.microsoft.com/office/drawing/2013/main/command">
      <pc:docMk xmlns:pc="http://schemas.microsoft.com/office/powerpoint/2013/main/command"/>
      <pc:sldMk xmlns:pc="http://schemas.microsoft.com/office/powerpoint/2013/main/command" cId="1567964559" sldId="3907"/>
      <ac:spMk id="4" creationId="{E5F32439-845C-F0A2-6F31-D69A42AA8FD7}"/>
    </ac:deMkLst>
    <p188:txBody>
      <a:bodyPr/>
      <a:lstStyle/>
      <a:p>
        <a:r>
          <a:rPr lang="en-GB"/>
          <a:t>Could we say 'work with' the VRP rather than say we are 'in' the VRP?</a:t>
        </a:r>
      </a:p>
    </p188:txBody>
  </p188:cm>
</p188:cmLst>
</file>

<file path=ppt/comments/modernComment_F47_8EFAF926.xml><?xml version="1.0" encoding="utf-8"?>
<p188:cmLst xmlns:a="http://schemas.openxmlformats.org/drawingml/2006/main" xmlns:r="http://schemas.openxmlformats.org/officeDocument/2006/relationships" xmlns:p188="http://schemas.microsoft.com/office/powerpoint/2018/8/main">
  <p188:cm id="{06C48633-C35F-4C20-9EBB-5D1ADEC6D29B}" authorId="{C20B2B14-726D-4565-2CB3-0AE823571CBA}" created="2024-01-18T14:36:04.683">
    <ac:deMkLst xmlns:ac="http://schemas.microsoft.com/office/drawing/2013/main/command">
      <pc:docMk xmlns:pc="http://schemas.microsoft.com/office/powerpoint/2013/main/command"/>
      <pc:sldMk xmlns:pc="http://schemas.microsoft.com/office/powerpoint/2013/main/command" cId="2398812454" sldId="3911"/>
      <ac:spMk id="4" creationId="{26488F29-5645-DB79-75FB-444353DB6F74}"/>
    </ac:deMkLst>
    <p188:txBody>
      <a:bodyPr/>
      <a:lstStyle/>
      <a:p>
        <a:r>
          <a:rPr lang="en-GB"/>
          <a:t>It’s the impact of police education on subjects such as drugs, personal safety and knife crime on reducing serious youth violence</a:t>
        </a:r>
      </a:p>
    </p188:txBody>
  </p188:cm>
  <p188:cm id="{DF8A9151-82CC-4F3C-A72D-2A930389F2E9}" authorId="{C20B2B14-726D-4565-2CB3-0AE823571CBA}" created="2024-01-18T14:36:41.436">
    <ac:deMkLst xmlns:ac="http://schemas.microsoft.com/office/drawing/2013/main/command">
      <pc:docMk xmlns:pc="http://schemas.microsoft.com/office/powerpoint/2013/main/command"/>
      <pc:sldMk xmlns:pc="http://schemas.microsoft.com/office/powerpoint/2013/main/command" cId="2398812454" sldId="3911"/>
      <ac:spMk id="4" creationId="{26488F29-5645-DB79-75FB-444353DB6F74}"/>
    </ac:deMkLst>
    <p188:txBody>
      <a:bodyPr/>
      <a:lstStyle/>
      <a:p>
        <a:r>
          <a:rPr lang="en-GB"/>
          <a:t>Forefront of understanding what works to prevent serious youth violence</a:t>
        </a:r>
      </a:p>
    </p188:txBody>
  </p188:cm>
</p188:cmLst>
</file>

<file path=ppt/diagrams/_rels/data2.xml.rels><?xml version="1.0" encoding="UTF-8" standalone="yes"?>
<Relationships xmlns="http://schemas.openxmlformats.org/package/2006/relationships"><Relationship Id="rId3" Type="http://schemas.openxmlformats.org/officeDocument/2006/relationships/hyperlink" Target="mailto:FamiliesinFocusSouth@bristol.gov.uk" TargetMode="External"/><Relationship Id="rId2" Type="http://schemas.openxmlformats.org/officeDocument/2006/relationships/hyperlink" Target="mailto:FamiliesinFocusNorth@bristol.gov.uk" TargetMode="External"/><Relationship Id="rId1" Type="http://schemas.openxmlformats.org/officeDocument/2006/relationships/hyperlink" Target="mailto:FamiliesinFocusEastCentral@bristol.gov.uk"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mailto:TASeastcentral@bristol.gov.uk" TargetMode="External"/><Relationship Id="rId2" Type="http://schemas.openxmlformats.org/officeDocument/2006/relationships/hyperlink" Target="mailto:TASNorth@bristol.gov.uk" TargetMode="External"/><Relationship Id="rId1" Type="http://schemas.openxmlformats.org/officeDocument/2006/relationships/hyperlink" Target="mailto:TASsouth@bristol.gov.uk"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mailto:FamiliesinFocusSouth@bristol.gov.uk" TargetMode="External"/><Relationship Id="rId2" Type="http://schemas.openxmlformats.org/officeDocument/2006/relationships/hyperlink" Target="mailto:FamiliesinFocusNorth@bristol.gov.uk" TargetMode="External"/><Relationship Id="rId1" Type="http://schemas.openxmlformats.org/officeDocument/2006/relationships/hyperlink" Target="mailto:FamiliesinFocusEastCentral@bristol.gov.uk"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mailto:TASeastcentral@bristol.gov.uk" TargetMode="External"/><Relationship Id="rId2" Type="http://schemas.openxmlformats.org/officeDocument/2006/relationships/hyperlink" Target="mailto:TASNorth@bristol.gov.uk" TargetMode="External"/><Relationship Id="rId1" Type="http://schemas.openxmlformats.org/officeDocument/2006/relationships/hyperlink" Target="mailto:TASsouth@bristol.gov.uk"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81497-B507-4E04-B1DE-7A24FCB0196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4976FD0-8E3F-46AB-9EF0-0440E35615C3}">
      <dgm:prSet/>
      <dgm:spPr/>
      <dgm:t>
        <a:bodyPr/>
        <a:lstStyle/>
        <a:p>
          <a:r>
            <a:rPr lang="en-GB" b="1"/>
            <a:t>There are difficulties around effective working together during the holidays for chasing up referrals, child protection assessments and conferences. </a:t>
          </a:r>
          <a:endParaRPr lang="en-US" b="1"/>
        </a:p>
      </dgm:t>
    </dgm:pt>
    <dgm:pt modelId="{9A627A11-5183-4258-9BE4-7F6B9DBDD3FB}" type="parTrans" cxnId="{044BBAC3-282A-4B15-8C53-963E6368958C}">
      <dgm:prSet/>
      <dgm:spPr/>
      <dgm:t>
        <a:bodyPr/>
        <a:lstStyle/>
        <a:p>
          <a:endParaRPr lang="en-US"/>
        </a:p>
      </dgm:t>
    </dgm:pt>
    <dgm:pt modelId="{67B24056-7EF7-4CF5-80DF-6CFB30D04A4E}" type="sibTrans" cxnId="{044BBAC3-282A-4B15-8C53-963E6368958C}">
      <dgm:prSet/>
      <dgm:spPr/>
      <dgm:t>
        <a:bodyPr/>
        <a:lstStyle/>
        <a:p>
          <a:endParaRPr lang="en-US"/>
        </a:p>
      </dgm:t>
    </dgm:pt>
    <dgm:pt modelId="{8445EAAD-FF55-460C-8350-49B1F1ACCC76}">
      <dgm:prSet custT="1"/>
      <dgm:spPr/>
      <dgm:t>
        <a:bodyPr/>
        <a:lstStyle/>
        <a:p>
          <a:r>
            <a:rPr lang="en-GB" sz="1600" b="1"/>
            <a:t>In most cases colleagues have made themselves available and supported seeing their referrals through. </a:t>
          </a:r>
          <a:endParaRPr lang="en-US" sz="1600" b="1"/>
        </a:p>
      </dgm:t>
    </dgm:pt>
    <dgm:pt modelId="{7D89AE91-1AB2-4179-9018-CC78E9FB9852}" type="parTrans" cxnId="{AB7D7200-ACA5-4DD3-AE03-F048EFC012D1}">
      <dgm:prSet/>
      <dgm:spPr/>
      <dgm:t>
        <a:bodyPr/>
        <a:lstStyle/>
        <a:p>
          <a:endParaRPr lang="en-US"/>
        </a:p>
      </dgm:t>
    </dgm:pt>
    <dgm:pt modelId="{F8DD820A-8430-47C0-AB1E-EA3C195DB716}" type="sibTrans" cxnId="{AB7D7200-ACA5-4DD3-AE03-F048EFC012D1}">
      <dgm:prSet/>
      <dgm:spPr/>
      <dgm:t>
        <a:bodyPr/>
        <a:lstStyle/>
        <a:p>
          <a:endParaRPr lang="en-US"/>
        </a:p>
      </dgm:t>
    </dgm:pt>
    <dgm:pt modelId="{A3931B79-446D-4D1E-BBC8-F78CF89C7B3D}">
      <dgm:prSet/>
      <dgm:spPr/>
      <dgm:t>
        <a:bodyPr/>
        <a:lstStyle/>
        <a:p>
          <a:r>
            <a:rPr lang="en-GB" b="1"/>
            <a:t>SET will support where possible but do not have access to your files and sometimes are not provided with reports. </a:t>
          </a:r>
          <a:endParaRPr lang="en-US" b="1"/>
        </a:p>
      </dgm:t>
    </dgm:pt>
    <dgm:pt modelId="{E7322808-81BB-46C2-B0D8-C1516183D9FB}" type="parTrans" cxnId="{2B059729-79C3-44C4-96D6-2124EE9D3621}">
      <dgm:prSet/>
      <dgm:spPr/>
      <dgm:t>
        <a:bodyPr/>
        <a:lstStyle/>
        <a:p>
          <a:endParaRPr lang="en-US"/>
        </a:p>
      </dgm:t>
    </dgm:pt>
    <dgm:pt modelId="{4205E8C7-9EAD-4BB6-8ABC-8D0D0236E603}" type="sibTrans" cxnId="{2B059729-79C3-44C4-96D6-2124EE9D3621}">
      <dgm:prSet/>
      <dgm:spPr/>
      <dgm:t>
        <a:bodyPr/>
        <a:lstStyle/>
        <a:p>
          <a:endParaRPr lang="en-US"/>
        </a:p>
      </dgm:t>
    </dgm:pt>
    <dgm:pt modelId="{8C5F9E82-27CC-49A5-9CB2-75D56F553F84}">
      <dgm:prSet custT="1"/>
      <dgm:spPr/>
      <dgm:t>
        <a:bodyPr/>
        <a:lstStyle/>
        <a:p>
          <a:r>
            <a:rPr lang="en-GB" sz="1800" b="1">
              <a:solidFill>
                <a:schemeClr val="tx1"/>
              </a:solidFill>
            </a:rPr>
            <a:t>Considerations: </a:t>
          </a:r>
          <a:endParaRPr lang="en-US" sz="1800">
            <a:solidFill>
              <a:schemeClr val="tx1"/>
            </a:solidFill>
          </a:endParaRPr>
        </a:p>
      </dgm:t>
    </dgm:pt>
    <dgm:pt modelId="{9ACB8CE0-3F53-42E3-BA95-823B5A0A1A95}" type="parTrans" cxnId="{CBE46555-DC1F-4A0F-9A99-2835584EC6ED}">
      <dgm:prSet/>
      <dgm:spPr/>
      <dgm:t>
        <a:bodyPr/>
        <a:lstStyle/>
        <a:p>
          <a:endParaRPr lang="en-US"/>
        </a:p>
      </dgm:t>
    </dgm:pt>
    <dgm:pt modelId="{AAAA05EC-8070-4E13-B531-5357119EF41A}" type="sibTrans" cxnId="{CBE46555-DC1F-4A0F-9A99-2835584EC6ED}">
      <dgm:prSet/>
      <dgm:spPr/>
      <dgm:t>
        <a:bodyPr/>
        <a:lstStyle/>
        <a:p>
          <a:endParaRPr lang="en-US"/>
        </a:p>
      </dgm:t>
    </dgm:pt>
    <dgm:pt modelId="{099ED9E5-0E1B-43C7-AA53-A2C7A222C716}">
      <dgm:prSet/>
      <dgm:spPr/>
      <dgm:t>
        <a:bodyPr/>
        <a:lstStyle/>
        <a:p>
          <a:r>
            <a:rPr lang="en-GB" b="1"/>
            <a:t>That referrals are ‘No further actioned’ if parents decline or offer a counter narrative that can’t be unverified. Clarification is required sometimes. </a:t>
          </a:r>
          <a:endParaRPr lang="en-US" b="1"/>
        </a:p>
      </dgm:t>
    </dgm:pt>
    <dgm:pt modelId="{4C4D7692-1BBF-4046-B689-7C7288971D67}" type="parTrans" cxnId="{8B3BA291-840B-4091-B748-B416FCC08563}">
      <dgm:prSet/>
      <dgm:spPr/>
      <dgm:t>
        <a:bodyPr/>
        <a:lstStyle/>
        <a:p>
          <a:endParaRPr lang="en-US"/>
        </a:p>
      </dgm:t>
    </dgm:pt>
    <dgm:pt modelId="{D1D131DB-FFA9-465E-A1B2-80EFAFEF0508}" type="sibTrans" cxnId="{8B3BA291-840B-4091-B748-B416FCC08563}">
      <dgm:prSet/>
      <dgm:spPr/>
      <dgm:t>
        <a:bodyPr/>
        <a:lstStyle/>
        <a:p>
          <a:endParaRPr lang="en-US"/>
        </a:p>
      </dgm:t>
    </dgm:pt>
    <dgm:pt modelId="{9B06D385-5C78-45C9-BD95-85066AB7C307}">
      <dgm:prSet/>
      <dgm:spPr/>
      <dgm:t>
        <a:bodyPr/>
        <a:lstStyle/>
        <a:p>
          <a:r>
            <a:rPr lang="en-GB" b="1"/>
            <a:t>Families at conferences often have their sensitive information shared with complete strangers. This may disrupt your working relationships. </a:t>
          </a:r>
          <a:endParaRPr lang="en-US" b="1"/>
        </a:p>
      </dgm:t>
    </dgm:pt>
    <dgm:pt modelId="{25505CF3-3926-4513-A1A0-9ADE969AC72A}" type="parTrans" cxnId="{4387A5FA-4EB2-496B-BE33-684C950624DB}">
      <dgm:prSet/>
      <dgm:spPr/>
      <dgm:t>
        <a:bodyPr/>
        <a:lstStyle/>
        <a:p>
          <a:endParaRPr lang="en-US"/>
        </a:p>
      </dgm:t>
    </dgm:pt>
    <dgm:pt modelId="{CB289F4B-5BC1-458A-B97D-7236C4AAC77C}" type="sibTrans" cxnId="{4387A5FA-4EB2-496B-BE33-684C950624DB}">
      <dgm:prSet/>
      <dgm:spPr/>
      <dgm:t>
        <a:bodyPr/>
        <a:lstStyle/>
        <a:p>
          <a:endParaRPr lang="en-US"/>
        </a:p>
      </dgm:t>
    </dgm:pt>
    <dgm:pt modelId="{3CEA89FE-70EE-40C9-A24F-C1918B6EEB05}">
      <dgm:prSet/>
      <dgm:spPr/>
      <dgm:t>
        <a:bodyPr/>
        <a:lstStyle/>
        <a:p>
          <a:r>
            <a:rPr lang="en-GB" b="1"/>
            <a:t>Assessment of risks cannot be accurate without your reports and contributions. </a:t>
          </a:r>
          <a:endParaRPr lang="en-US" b="1"/>
        </a:p>
      </dgm:t>
    </dgm:pt>
    <dgm:pt modelId="{9CF3F65F-4B22-4423-AE40-C5D28790C5EA}" type="parTrans" cxnId="{EEB987E7-4A48-4918-8FEE-84369C4842BC}">
      <dgm:prSet/>
      <dgm:spPr/>
      <dgm:t>
        <a:bodyPr/>
        <a:lstStyle/>
        <a:p>
          <a:endParaRPr lang="en-US"/>
        </a:p>
      </dgm:t>
    </dgm:pt>
    <dgm:pt modelId="{69962974-F112-4BC9-8D21-AAFBB8A5D5CB}" type="sibTrans" cxnId="{EEB987E7-4A48-4918-8FEE-84369C4842BC}">
      <dgm:prSet/>
      <dgm:spPr/>
      <dgm:t>
        <a:bodyPr/>
        <a:lstStyle/>
        <a:p>
          <a:endParaRPr lang="en-US"/>
        </a:p>
      </dgm:t>
    </dgm:pt>
    <dgm:pt modelId="{DBF4B888-1678-4812-88C5-1E3EAB71CF27}">
      <dgm:prSet/>
      <dgm:spPr/>
      <dgm:t>
        <a:bodyPr/>
        <a:lstStyle/>
        <a:p>
          <a:r>
            <a:rPr lang="en-GB" b="1"/>
            <a:t>Some staff are not paid to cover the holiday period. </a:t>
          </a:r>
          <a:endParaRPr lang="en-US" b="1"/>
        </a:p>
      </dgm:t>
    </dgm:pt>
    <dgm:pt modelId="{95D154E3-EDD7-419B-9F25-39EB7526F051}" type="parTrans" cxnId="{8B281BA3-2A01-4624-BF8A-51A9D60BB0FC}">
      <dgm:prSet/>
      <dgm:spPr/>
      <dgm:t>
        <a:bodyPr/>
        <a:lstStyle/>
        <a:p>
          <a:endParaRPr lang="en-US"/>
        </a:p>
      </dgm:t>
    </dgm:pt>
    <dgm:pt modelId="{25ACF972-F0F0-411A-9509-BB40C1C88C8A}" type="sibTrans" cxnId="{8B281BA3-2A01-4624-BF8A-51A9D60BB0FC}">
      <dgm:prSet/>
      <dgm:spPr/>
      <dgm:t>
        <a:bodyPr/>
        <a:lstStyle/>
        <a:p>
          <a:endParaRPr lang="en-US"/>
        </a:p>
      </dgm:t>
    </dgm:pt>
    <dgm:pt modelId="{F9E62DBE-0E72-4257-AA83-B1380F741D18}" type="pres">
      <dgm:prSet presAssocID="{07C81497-B507-4E04-B1DE-7A24FCB01968}" presName="linear" presStyleCnt="0">
        <dgm:presLayoutVars>
          <dgm:animLvl val="lvl"/>
          <dgm:resizeHandles val="exact"/>
        </dgm:presLayoutVars>
      </dgm:prSet>
      <dgm:spPr/>
    </dgm:pt>
    <dgm:pt modelId="{5B2A1794-7191-4927-A626-E33BB4F01675}" type="pres">
      <dgm:prSet presAssocID="{44976FD0-8E3F-46AB-9EF0-0440E35615C3}" presName="parentText" presStyleLbl="node1" presStyleIdx="0" presStyleCnt="8">
        <dgm:presLayoutVars>
          <dgm:chMax val="0"/>
          <dgm:bulletEnabled val="1"/>
        </dgm:presLayoutVars>
      </dgm:prSet>
      <dgm:spPr/>
    </dgm:pt>
    <dgm:pt modelId="{B1DAD85F-45F9-4914-8040-2888CDCD1E07}" type="pres">
      <dgm:prSet presAssocID="{67B24056-7EF7-4CF5-80DF-6CFB30D04A4E}" presName="spacer" presStyleCnt="0"/>
      <dgm:spPr/>
    </dgm:pt>
    <dgm:pt modelId="{ECDA3ED9-5B67-4EEF-BD79-5069E92596F7}" type="pres">
      <dgm:prSet presAssocID="{8445EAAD-FF55-460C-8350-49B1F1ACCC76}" presName="parentText" presStyleLbl="node1" presStyleIdx="1" presStyleCnt="8">
        <dgm:presLayoutVars>
          <dgm:chMax val="0"/>
          <dgm:bulletEnabled val="1"/>
        </dgm:presLayoutVars>
      </dgm:prSet>
      <dgm:spPr/>
    </dgm:pt>
    <dgm:pt modelId="{90BEB191-A9DC-4961-B0C9-864939FC308D}" type="pres">
      <dgm:prSet presAssocID="{F8DD820A-8430-47C0-AB1E-EA3C195DB716}" presName="spacer" presStyleCnt="0"/>
      <dgm:spPr/>
    </dgm:pt>
    <dgm:pt modelId="{AE0CD5D0-1F8B-4828-AE3C-EE1D72C129B0}" type="pres">
      <dgm:prSet presAssocID="{A3931B79-446D-4D1E-BBC8-F78CF89C7B3D}" presName="parentText" presStyleLbl="node1" presStyleIdx="2" presStyleCnt="8">
        <dgm:presLayoutVars>
          <dgm:chMax val="0"/>
          <dgm:bulletEnabled val="1"/>
        </dgm:presLayoutVars>
      </dgm:prSet>
      <dgm:spPr/>
    </dgm:pt>
    <dgm:pt modelId="{284D1580-CAB6-4B50-AA50-8152F82330F8}" type="pres">
      <dgm:prSet presAssocID="{4205E8C7-9EAD-4BB6-8ABC-8D0D0236E603}" presName="spacer" presStyleCnt="0"/>
      <dgm:spPr/>
    </dgm:pt>
    <dgm:pt modelId="{75D3C9DC-543F-4FD6-BE44-F634A78AEC81}" type="pres">
      <dgm:prSet presAssocID="{8C5F9E82-27CC-49A5-9CB2-75D56F553F84}" presName="parentText" presStyleLbl="node1" presStyleIdx="3" presStyleCnt="8">
        <dgm:presLayoutVars>
          <dgm:chMax val="0"/>
          <dgm:bulletEnabled val="1"/>
        </dgm:presLayoutVars>
      </dgm:prSet>
      <dgm:spPr/>
    </dgm:pt>
    <dgm:pt modelId="{5D2E26E0-8147-43FD-827E-D0D58782544C}" type="pres">
      <dgm:prSet presAssocID="{AAAA05EC-8070-4E13-B531-5357119EF41A}" presName="spacer" presStyleCnt="0"/>
      <dgm:spPr/>
    </dgm:pt>
    <dgm:pt modelId="{83BF356C-C0A1-426A-9A8D-DBFAEB99A78A}" type="pres">
      <dgm:prSet presAssocID="{099ED9E5-0E1B-43C7-AA53-A2C7A222C716}" presName="parentText" presStyleLbl="node1" presStyleIdx="4" presStyleCnt="8">
        <dgm:presLayoutVars>
          <dgm:chMax val="0"/>
          <dgm:bulletEnabled val="1"/>
        </dgm:presLayoutVars>
      </dgm:prSet>
      <dgm:spPr/>
    </dgm:pt>
    <dgm:pt modelId="{204C2CA2-CB42-4585-BBB0-4BA1123C594E}" type="pres">
      <dgm:prSet presAssocID="{D1D131DB-FFA9-465E-A1B2-80EFAFEF0508}" presName="spacer" presStyleCnt="0"/>
      <dgm:spPr/>
    </dgm:pt>
    <dgm:pt modelId="{4F067B60-2676-481F-A40A-B755B86989DE}" type="pres">
      <dgm:prSet presAssocID="{9B06D385-5C78-45C9-BD95-85066AB7C307}" presName="parentText" presStyleLbl="node1" presStyleIdx="5" presStyleCnt="8">
        <dgm:presLayoutVars>
          <dgm:chMax val="0"/>
          <dgm:bulletEnabled val="1"/>
        </dgm:presLayoutVars>
      </dgm:prSet>
      <dgm:spPr/>
    </dgm:pt>
    <dgm:pt modelId="{72225A4B-80F7-4A91-BE27-8E3313E8E9C1}" type="pres">
      <dgm:prSet presAssocID="{CB289F4B-5BC1-458A-B97D-7236C4AAC77C}" presName="spacer" presStyleCnt="0"/>
      <dgm:spPr/>
    </dgm:pt>
    <dgm:pt modelId="{3993CAA0-33B5-4113-A5E3-285F606AEFA8}" type="pres">
      <dgm:prSet presAssocID="{3CEA89FE-70EE-40C9-A24F-C1918B6EEB05}" presName="parentText" presStyleLbl="node1" presStyleIdx="6" presStyleCnt="8">
        <dgm:presLayoutVars>
          <dgm:chMax val="0"/>
          <dgm:bulletEnabled val="1"/>
        </dgm:presLayoutVars>
      </dgm:prSet>
      <dgm:spPr/>
    </dgm:pt>
    <dgm:pt modelId="{A6D51539-D967-4133-9C71-CA0A99E10926}" type="pres">
      <dgm:prSet presAssocID="{69962974-F112-4BC9-8D21-AAFBB8A5D5CB}" presName="spacer" presStyleCnt="0"/>
      <dgm:spPr/>
    </dgm:pt>
    <dgm:pt modelId="{65F8BFFE-1C01-4D28-B75E-F80B7A2692B2}" type="pres">
      <dgm:prSet presAssocID="{DBF4B888-1678-4812-88C5-1E3EAB71CF27}" presName="parentText" presStyleLbl="node1" presStyleIdx="7" presStyleCnt="8">
        <dgm:presLayoutVars>
          <dgm:chMax val="0"/>
          <dgm:bulletEnabled val="1"/>
        </dgm:presLayoutVars>
      </dgm:prSet>
      <dgm:spPr/>
    </dgm:pt>
  </dgm:ptLst>
  <dgm:cxnLst>
    <dgm:cxn modelId="{AB7D7200-ACA5-4DD3-AE03-F048EFC012D1}" srcId="{07C81497-B507-4E04-B1DE-7A24FCB01968}" destId="{8445EAAD-FF55-460C-8350-49B1F1ACCC76}" srcOrd="1" destOrd="0" parTransId="{7D89AE91-1AB2-4179-9018-CC78E9FB9852}" sibTransId="{F8DD820A-8430-47C0-AB1E-EA3C195DB716}"/>
    <dgm:cxn modelId="{24E0F200-DC4F-43AF-8B0B-679377234862}" type="presOf" srcId="{07C81497-B507-4E04-B1DE-7A24FCB01968}" destId="{F9E62DBE-0E72-4257-AA83-B1380F741D18}" srcOrd="0" destOrd="0" presId="urn:microsoft.com/office/officeart/2005/8/layout/vList2"/>
    <dgm:cxn modelId="{2B059729-79C3-44C4-96D6-2124EE9D3621}" srcId="{07C81497-B507-4E04-B1DE-7A24FCB01968}" destId="{A3931B79-446D-4D1E-BBC8-F78CF89C7B3D}" srcOrd="2" destOrd="0" parTransId="{E7322808-81BB-46C2-B0D8-C1516183D9FB}" sibTransId="{4205E8C7-9EAD-4BB6-8ABC-8D0D0236E603}"/>
    <dgm:cxn modelId="{7AACC82D-1612-45CA-99D3-29C8FD436D9A}" type="presOf" srcId="{8C5F9E82-27CC-49A5-9CB2-75D56F553F84}" destId="{75D3C9DC-543F-4FD6-BE44-F634A78AEC81}" srcOrd="0" destOrd="0" presId="urn:microsoft.com/office/officeart/2005/8/layout/vList2"/>
    <dgm:cxn modelId="{189EB237-6816-47C9-9818-0EB5C5BD10A6}" type="presOf" srcId="{DBF4B888-1678-4812-88C5-1E3EAB71CF27}" destId="{65F8BFFE-1C01-4D28-B75E-F80B7A2692B2}" srcOrd="0" destOrd="0" presId="urn:microsoft.com/office/officeart/2005/8/layout/vList2"/>
    <dgm:cxn modelId="{F582B765-70B0-4B08-AC13-248D036E261B}" type="presOf" srcId="{099ED9E5-0E1B-43C7-AA53-A2C7A222C716}" destId="{83BF356C-C0A1-426A-9A8D-DBFAEB99A78A}" srcOrd="0" destOrd="0" presId="urn:microsoft.com/office/officeart/2005/8/layout/vList2"/>
    <dgm:cxn modelId="{55D05E47-59D7-4F03-9CBA-2CE5DE8C8477}" type="presOf" srcId="{44976FD0-8E3F-46AB-9EF0-0440E35615C3}" destId="{5B2A1794-7191-4927-A626-E33BB4F01675}" srcOrd="0" destOrd="0" presId="urn:microsoft.com/office/officeart/2005/8/layout/vList2"/>
    <dgm:cxn modelId="{3D724468-3E3A-425A-8ABA-5EF6078242C9}" type="presOf" srcId="{3CEA89FE-70EE-40C9-A24F-C1918B6EEB05}" destId="{3993CAA0-33B5-4113-A5E3-285F606AEFA8}" srcOrd="0" destOrd="0" presId="urn:microsoft.com/office/officeart/2005/8/layout/vList2"/>
    <dgm:cxn modelId="{CBE46555-DC1F-4A0F-9A99-2835584EC6ED}" srcId="{07C81497-B507-4E04-B1DE-7A24FCB01968}" destId="{8C5F9E82-27CC-49A5-9CB2-75D56F553F84}" srcOrd="3" destOrd="0" parTransId="{9ACB8CE0-3F53-42E3-BA95-823B5A0A1A95}" sibTransId="{AAAA05EC-8070-4E13-B531-5357119EF41A}"/>
    <dgm:cxn modelId="{FEC43A7F-B2FF-4450-82AE-B7730D9BE178}" type="presOf" srcId="{9B06D385-5C78-45C9-BD95-85066AB7C307}" destId="{4F067B60-2676-481F-A40A-B755B86989DE}" srcOrd="0" destOrd="0" presId="urn:microsoft.com/office/officeart/2005/8/layout/vList2"/>
    <dgm:cxn modelId="{8B3BA291-840B-4091-B748-B416FCC08563}" srcId="{07C81497-B507-4E04-B1DE-7A24FCB01968}" destId="{099ED9E5-0E1B-43C7-AA53-A2C7A222C716}" srcOrd="4" destOrd="0" parTransId="{4C4D7692-1BBF-4046-B689-7C7288971D67}" sibTransId="{D1D131DB-FFA9-465E-A1B2-80EFAFEF0508}"/>
    <dgm:cxn modelId="{D17BD397-E4D6-4B53-9167-40B69C29BB84}" type="presOf" srcId="{8445EAAD-FF55-460C-8350-49B1F1ACCC76}" destId="{ECDA3ED9-5B67-4EEF-BD79-5069E92596F7}" srcOrd="0" destOrd="0" presId="urn:microsoft.com/office/officeart/2005/8/layout/vList2"/>
    <dgm:cxn modelId="{8B281BA3-2A01-4624-BF8A-51A9D60BB0FC}" srcId="{07C81497-B507-4E04-B1DE-7A24FCB01968}" destId="{DBF4B888-1678-4812-88C5-1E3EAB71CF27}" srcOrd="7" destOrd="0" parTransId="{95D154E3-EDD7-419B-9F25-39EB7526F051}" sibTransId="{25ACF972-F0F0-411A-9509-BB40C1C88C8A}"/>
    <dgm:cxn modelId="{044BBAC3-282A-4B15-8C53-963E6368958C}" srcId="{07C81497-B507-4E04-B1DE-7A24FCB01968}" destId="{44976FD0-8E3F-46AB-9EF0-0440E35615C3}" srcOrd="0" destOrd="0" parTransId="{9A627A11-5183-4258-9BE4-7F6B9DBDD3FB}" sibTransId="{67B24056-7EF7-4CF5-80DF-6CFB30D04A4E}"/>
    <dgm:cxn modelId="{1F50E3D0-2357-4152-A36F-AEEAF4AA23AA}" type="presOf" srcId="{A3931B79-446D-4D1E-BBC8-F78CF89C7B3D}" destId="{AE0CD5D0-1F8B-4828-AE3C-EE1D72C129B0}" srcOrd="0" destOrd="0" presId="urn:microsoft.com/office/officeart/2005/8/layout/vList2"/>
    <dgm:cxn modelId="{EEB987E7-4A48-4918-8FEE-84369C4842BC}" srcId="{07C81497-B507-4E04-B1DE-7A24FCB01968}" destId="{3CEA89FE-70EE-40C9-A24F-C1918B6EEB05}" srcOrd="6" destOrd="0" parTransId="{9CF3F65F-4B22-4423-AE40-C5D28790C5EA}" sibTransId="{69962974-F112-4BC9-8D21-AAFBB8A5D5CB}"/>
    <dgm:cxn modelId="{4387A5FA-4EB2-496B-BE33-684C950624DB}" srcId="{07C81497-B507-4E04-B1DE-7A24FCB01968}" destId="{9B06D385-5C78-45C9-BD95-85066AB7C307}" srcOrd="5" destOrd="0" parTransId="{25505CF3-3926-4513-A1A0-9ADE969AC72A}" sibTransId="{CB289F4B-5BC1-458A-B97D-7236C4AAC77C}"/>
    <dgm:cxn modelId="{8AD99232-9140-464A-94A4-3C3736B776B0}" type="presParOf" srcId="{F9E62DBE-0E72-4257-AA83-B1380F741D18}" destId="{5B2A1794-7191-4927-A626-E33BB4F01675}" srcOrd="0" destOrd="0" presId="urn:microsoft.com/office/officeart/2005/8/layout/vList2"/>
    <dgm:cxn modelId="{74E9C0AF-CD9F-45DC-83A4-7684C22B29FA}" type="presParOf" srcId="{F9E62DBE-0E72-4257-AA83-B1380F741D18}" destId="{B1DAD85F-45F9-4914-8040-2888CDCD1E07}" srcOrd="1" destOrd="0" presId="urn:microsoft.com/office/officeart/2005/8/layout/vList2"/>
    <dgm:cxn modelId="{3469EACF-2E44-4064-A6C6-D86010F3F872}" type="presParOf" srcId="{F9E62DBE-0E72-4257-AA83-B1380F741D18}" destId="{ECDA3ED9-5B67-4EEF-BD79-5069E92596F7}" srcOrd="2" destOrd="0" presId="urn:microsoft.com/office/officeart/2005/8/layout/vList2"/>
    <dgm:cxn modelId="{B55577EF-8B60-4FFE-9BD4-7C6F3A4624D7}" type="presParOf" srcId="{F9E62DBE-0E72-4257-AA83-B1380F741D18}" destId="{90BEB191-A9DC-4961-B0C9-864939FC308D}" srcOrd="3" destOrd="0" presId="urn:microsoft.com/office/officeart/2005/8/layout/vList2"/>
    <dgm:cxn modelId="{42C39CB8-01A6-455E-95C7-366ABC4EBEF4}" type="presParOf" srcId="{F9E62DBE-0E72-4257-AA83-B1380F741D18}" destId="{AE0CD5D0-1F8B-4828-AE3C-EE1D72C129B0}" srcOrd="4" destOrd="0" presId="urn:microsoft.com/office/officeart/2005/8/layout/vList2"/>
    <dgm:cxn modelId="{8422F705-BAD2-4801-900B-E7D7E910006D}" type="presParOf" srcId="{F9E62DBE-0E72-4257-AA83-B1380F741D18}" destId="{284D1580-CAB6-4B50-AA50-8152F82330F8}" srcOrd="5" destOrd="0" presId="urn:microsoft.com/office/officeart/2005/8/layout/vList2"/>
    <dgm:cxn modelId="{2BDBCE42-ED22-46EC-BD37-8C8B7AFB1C70}" type="presParOf" srcId="{F9E62DBE-0E72-4257-AA83-B1380F741D18}" destId="{75D3C9DC-543F-4FD6-BE44-F634A78AEC81}" srcOrd="6" destOrd="0" presId="urn:microsoft.com/office/officeart/2005/8/layout/vList2"/>
    <dgm:cxn modelId="{F62D506D-3AAD-493B-A171-8431D2A4AC77}" type="presParOf" srcId="{F9E62DBE-0E72-4257-AA83-B1380F741D18}" destId="{5D2E26E0-8147-43FD-827E-D0D58782544C}" srcOrd="7" destOrd="0" presId="urn:microsoft.com/office/officeart/2005/8/layout/vList2"/>
    <dgm:cxn modelId="{DDA849E5-9B8C-4284-964D-95C8BDE8424E}" type="presParOf" srcId="{F9E62DBE-0E72-4257-AA83-B1380F741D18}" destId="{83BF356C-C0A1-426A-9A8D-DBFAEB99A78A}" srcOrd="8" destOrd="0" presId="urn:microsoft.com/office/officeart/2005/8/layout/vList2"/>
    <dgm:cxn modelId="{B249F031-24DF-4F8B-B4E3-048633E7E1B2}" type="presParOf" srcId="{F9E62DBE-0E72-4257-AA83-B1380F741D18}" destId="{204C2CA2-CB42-4585-BBB0-4BA1123C594E}" srcOrd="9" destOrd="0" presId="urn:microsoft.com/office/officeart/2005/8/layout/vList2"/>
    <dgm:cxn modelId="{D06D69E2-91EA-47E8-B9C7-008C866A9A03}" type="presParOf" srcId="{F9E62DBE-0E72-4257-AA83-B1380F741D18}" destId="{4F067B60-2676-481F-A40A-B755B86989DE}" srcOrd="10" destOrd="0" presId="urn:microsoft.com/office/officeart/2005/8/layout/vList2"/>
    <dgm:cxn modelId="{8D150F33-853A-4D8B-81F2-FEE9855A780A}" type="presParOf" srcId="{F9E62DBE-0E72-4257-AA83-B1380F741D18}" destId="{72225A4B-80F7-4A91-BE27-8E3313E8E9C1}" srcOrd="11" destOrd="0" presId="urn:microsoft.com/office/officeart/2005/8/layout/vList2"/>
    <dgm:cxn modelId="{651BA3E5-5A3C-4744-9E52-5CCDC59D2EE8}" type="presParOf" srcId="{F9E62DBE-0E72-4257-AA83-B1380F741D18}" destId="{3993CAA0-33B5-4113-A5E3-285F606AEFA8}" srcOrd="12" destOrd="0" presId="urn:microsoft.com/office/officeart/2005/8/layout/vList2"/>
    <dgm:cxn modelId="{55B6D8B7-D8B8-46D4-9F76-8FCB26CEA9DF}" type="presParOf" srcId="{F9E62DBE-0E72-4257-AA83-B1380F741D18}" destId="{A6D51539-D967-4133-9C71-CA0A99E10926}" srcOrd="13" destOrd="0" presId="urn:microsoft.com/office/officeart/2005/8/layout/vList2"/>
    <dgm:cxn modelId="{10FCE580-FA4F-46A4-A5C6-6BBF90CD4E85}" type="presParOf" srcId="{F9E62DBE-0E72-4257-AA83-B1380F741D18}" destId="{65F8BFFE-1C01-4D28-B75E-F80B7A2692B2}"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9B98B-AE48-469C-9B8B-FC0181DB3FD6}"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3CA1018A-0A99-4898-B8E2-1D248AD051A2}">
      <dgm:prSet/>
      <dgm:spPr/>
      <dgm:t>
        <a:bodyPr/>
        <a:lstStyle/>
        <a:p>
          <a:r>
            <a:rPr lang="en-GB"/>
            <a:t>Pulls together information about opportunities and activities in the local area</a:t>
          </a:r>
          <a:endParaRPr lang="en-US"/>
        </a:p>
      </dgm:t>
    </dgm:pt>
    <dgm:pt modelId="{7A853849-2655-4785-940D-D8F63E114114}" type="parTrans" cxnId="{B55E5072-BBB4-4CAC-999B-75A249974079}">
      <dgm:prSet/>
      <dgm:spPr/>
      <dgm:t>
        <a:bodyPr/>
        <a:lstStyle/>
        <a:p>
          <a:endParaRPr lang="en-US"/>
        </a:p>
      </dgm:t>
    </dgm:pt>
    <dgm:pt modelId="{3B1A9CC0-4219-42E8-982B-41446AD03EC6}" type="sibTrans" cxnId="{B55E5072-BBB4-4CAC-999B-75A249974079}">
      <dgm:prSet/>
      <dgm:spPr/>
      <dgm:t>
        <a:bodyPr/>
        <a:lstStyle/>
        <a:p>
          <a:endParaRPr lang="en-US"/>
        </a:p>
      </dgm:t>
    </dgm:pt>
    <dgm:pt modelId="{60F8AF2D-4872-433C-85B9-87C82A454275}">
      <dgm:prSet/>
      <dgm:spPr/>
      <dgm:t>
        <a:bodyPr/>
        <a:lstStyle/>
        <a:p>
          <a:r>
            <a:rPr lang="en-GB"/>
            <a:t>One for Parents and families and one for Practitioners. </a:t>
          </a:r>
          <a:endParaRPr lang="en-US"/>
        </a:p>
      </dgm:t>
    </dgm:pt>
    <dgm:pt modelId="{F6E2B1AB-7D59-4048-AC1D-76E0DE405DF6}" type="parTrans" cxnId="{65E81E15-D6FF-4EDF-862D-614C273B8B9C}">
      <dgm:prSet/>
      <dgm:spPr/>
      <dgm:t>
        <a:bodyPr/>
        <a:lstStyle/>
        <a:p>
          <a:endParaRPr lang="en-US"/>
        </a:p>
      </dgm:t>
    </dgm:pt>
    <dgm:pt modelId="{2F59D3D0-FC6A-475E-9D32-2B139ABF438B}" type="sibTrans" cxnId="{65E81E15-D6FF-4EDF-862D-614C273B8B9C}">
      <dgm:prSet/>
      <dgm:spPr/>
      <dgm:t>
        <a:bodyPr/>
        <a:lstStyle/>
        <a:p>
          <a:endParaRPr lang="en-US"/>
        </a:p>
      </dgm:t>
    </dgm:pt>
    <dgm:pt modelId="{3D7425A1-F00B-4788-898E-BA58D82F488B}">
      <dgm:prSet/>
      <dgm:spPr/>
      <dgm:t>
        <a:bodyPr/>
        <a:lstStyle/>
        <a:p>
          <a:r>
            <a:rPr lang="en-GB"/>
            <a:t>Produced 6 times a year. </a:t>
          </a:r>
          <a:endParaRPr lang="en-US"/>
        </a:p>
      </dgm:t>
    </dgm:pt>
    <dgm:pt modelId="{11ABD632-54F0-4A3C-9B4E-0B6DE7B23246}" type="parTrans" cxnId="{3D0B92BB-338F-45C8-9DB2-42FD83B3160D}">
      <dgm:prSet/>
      <dgm:spPr/>
      <dgm:t>
        <a:bodyPr/>
        <a:lstStyle/>
        <a:p>
          <a:endParaRPr lang="en-US"/>
        </a:p>
      </dgm:t>
    </dgm:pt>
    <dgm:pt modelId="{B2250C0D-8695-47BC-AB6A-1A9E5867B03F}" type="sibTrans" cxnId="{3D0B92BB-338F-45C8-9DB2-42FD83B3160D}">
      <dgm:prSet/>
      <dgm:spPr/>
      <dgm:t>
        <a:bodyPr/>
        <a:lstStyle/>
        <a:p>
          <a:endParaRPr lang="en-US"/>
        </a:p>
      </dgm:t>
    </dgm:pt>
    <dgm:pt modelId="{A2E95980-6620-4A64-B02D-325083A01333}">
      <dgm:prSet/>
      <dgm:spPr/>
      <dgm:t>
        <a:bodyPr/>
        <a:lstStyle/>
        <a:p>
          <a:r>
            <a:rPr lang="en-GB" b="1"/>
            <a:t>If you would like to be on the mailing list to receive this, invites to MANs or other training please contact:</a:t>
          </a:r>
          <a:endParaRPr lang="en-US" b="1"/>
        </a:p>
      </dgm:t>
    </dgm:pt>
    <dgm:pt modelId="{AA3B0784-D57B-49C0-99B1-F4059FE62349}" type="parTrans" cxnId="{331123ED-02DE-4EDB-AB5F-643C4630B9D8}">
      <dgm:prSet/>
      <dgm:spPr/>
      <dgm:t>
        <a:bodyPr/>
        <a:lstStyle/>
        <a:p>
          <a:endParaRPr lang="en-US"/>
        </a:p>
      </dgm:t>
    </dgm:pt>
    <dgm:pt modelId="{7E8E1AD1-F62C-4709-BA0D-146336E2560E}" type="sibTrans" cxnId="{331123ED-02DE-4EDB-AB5F-643C4630B9D8}">
      <dgm:prSet/>
      <dgm:spPr/>
      <dgm:t>
        <a:bodyPr/>
        <a:lstStyle/>
        <a:p>
          <a:endParaRPr lang="en-US"/>
        </a:p>
      </dgm:t>
    </dgm:pt>
    <dgm:pt modelId="{3DFF61E9-C4A5-42E1-8FA8-C833750845BC}">
      <dgm:prSet/>
      <dgm:spPr/>
      <dgm:t>
        <a:bodyPr/>
        <a:lstStyle/>
        <a:p>
          <a:r>
            <a:rPr lang="en-GB">
              <a:hlinkClick xmlns:r="http://schemas.openxmlformats.org/officeDocument/2006/relationships" r:id="rId1"/>
            </a:rPr>
            <a:t>FamiliesinFocusEastCentral@bristol.gov.uk</a:t>
          </a:r>
          <a:r>
            <a:rPr lang="en-GB"/>
            <a:t> </a:t>
          </a:r>
          <a:endParaRPr lang="en-US"/>
        </a:p>
      </dgm:t>
    </dgm:pt>
    <dgm:pt modelId="{DAD928BC-3581-43AC-A873-5513A6A48479}" type="parTrans" cxnId="{DF246617-303F-4644-8722-363CE95024D2}">
      <dgm:prSet/>
      <dgm:spPr/>
      <dgm:t>
        <a:bodyPr/>
        <a:lstStyle/>
        <a:p>
          <a:endParaRPr lang="en-US"/>
        </a:p>
      </dgm:t>
    </dgm:pt>
    <dgm:pt modelId="{2AC349EC-97E4-40B5-9BE4-B4FB74D0F62B}" type="sibTrans" cxnId="{DF246617-303F-4644-8722-363CE95024D2}">
      <dgm:prSet/>
      <dgm:spPr/>
      <dgm:t>
        <a:bodyPr/>
        <a:lstStyle/>
        <a:p>
          <a:endParaRPr lang="en-US"/>
        </a:p>
      </dgm:t>
    </dgm:pt>
    <dgm:pt modelId="{35BF6B5A-D427-4867-BD18-73DB0D305808}">
      <dgm:prSet/>
      <dgm:spPr/>
      <dgm:t>
        <a:bodyPr/>
        <a:lstStyle/>
        <a:p>
          <a:r>
            <a:rPr lang="en-GB">
              <a:hlinkClick xmlns:r="http://schemas.openxmlformats.org/officeDocument/2006/relationships" r:id="rId2"/>
            </a:rPr>
            <a:t>FamiliesinFocusNorth@bristol.gov.uk</a:t>
          </a:r>
          <a:r>
            <a:rPr lang="en-GB"/>
            <a:t> </a:t>
          </a:r>
          <a:endParaRPr lang="en-US"/>
        </a:p>
      </dgm:t>
    </dgm:pt>
    <dgm:pt modelId="{586AC575-DB2F-4260-8DDD-599944D1516E}" type="parTrans" cxnId="{77220868-C726-4B8E-B26A-E6F7222F0DDB}">
      <dgm:prSet/>
      <dgm:spPr/>
      <dgm:t>
        <a:bodyPr/>
        <a:lstStyle/>
        <a:p>
          <a:endParaRPr lang="en-US"/>
        </a:p>
      </dgm:t>
    </dgm:pt>
    <dgm:pt modelId="{9BB3B619-0536-401D-9FC6-ECDB4FFAAA79}" type="sibTrans" cxnId="{77220868-C726-4B8E-B26A-E6F7222F0DDB}">
      <dgm:prSet/>
      <dgm:spPr/>
      <dgm:t>
        <a:bodyPr/>
        <a:lstStyle/>
        <a:p>
          <a:endParaRPr lang="en-US"/>
        </a:p>
      </dgm:t>
    </dgm:pt>
    <dgm:pt modelId="{21A51251-92DA-4DA2-82D7-0334B5E599B4}">
      <dgm:prSet/>
      <dgm:spPr/>
      <dgm:t>
        <a:bodyPr/>
        <a:lstStyle/>
        <a:p>
          <a:r>
            <a:rPr lang="en-GB">
              <a:hlinkClick xmlns:r="http://schemas.openxmlformats.org/officeDocument/2006/relationships" r:id="rId3"/>
            </a:rPr>
            <a:t>FamiliesinFocusSouth@bristol.gov.uk</a:t>
          </a:r>
          <a:endParaRPr lang="en-US"/>
        </a:p>
      </dgm:t>
    </dgm:pt>
    <dgm:pt modelId="{C47D24A6-31E2-430B-BDCD-F046A1C75773}" type="parTrans" cxnId="{A94B8AA2-A404-4AC4-98B2-7060391D71EE}">
      <dgm:prSet/>
      <dgm:spPr/>
      <dgm:t>
        <a:bodyPr/>
        <a:lstStyle/>
        <a:p>
          <a:endParaRPr lang="en-US"/>
        </a:p>
      </dgm:t>
    </dgm:pt>
    <dgm:pt modelId="{04AEB139-12FE-4B85-955A-8E3188C1FB1A}" type="sibTrans" cxnId="{A94B8AA2-A404-4AC4-98B2-7060391D71EE}">
      <dgm:prSet/>
      <dgm:spPr/>
      <dgm:t>
        <a:bodyPr/>
        <a:lstStyle/>
        <a:p>
          <a:endParaRPr lang="en-US"/>
        </a:p>
      </dgm:t>
    </dgm:pt>
    <dgm:pt modelId="{CFBC05B7-0095-4B38-8DE4-B4098FBE2881}" type="pres">
      <dgm:prSet presAssocID="{4449B98B-AE48-469C-9B8B-FC0181DB3FD6}" presName="vert0" presStyleCnt="0">
        <dgm:presLayoutVars>
          <dgm:dir/>
          <dgm:animOne val="branch"/>
          <dgm:animLvl val="lvl"/>
        </dgm:presLayoutVars>
      </dgm:prSet>
      <dgm:spPr/>
    </dgm:pt>
    <dgm:pt modelId="{02A599FE-1834-4322-8359-AD37C5C3F659}" type="pres">
      <dgm:prSet presAssocID="{3CA1018A-0A99-4898-B8E2-1D248AD051A2}" presName="thickLine" presStyleLbl="alignNode1" presStyleIdx="0" presStyleCnt="7"/>
      <dgm:spPr/>
    </dgm:pt>
    <dgm:pt modelId="{1FFADE55-290D-4DED-937E-AF6F7851AD78}" type="pres">
      <dgm:prSet presAssocID="{3CA1018A-0A99-4898-B8E2-1D248AD051A2}" presName="horz1" presStyleCnt="0"/>
      <dgm:spPr/>
    </dgm:pt>
    <dgm:pt modelId="{4C397D21-1AA7-4B14-A0B3-165AFF44EA93}" type="pres">
      <dgm:prSet presAssocID="{3CA1018A-0A99-4898-B8E2-1D248AD051A2}" presName="tx1" presStyleLbl="revTx" presStyleIdx="0" presStyleCnt="7"/>
      <dgm:spPr/>
    </dgm:pt>
    <dgm:pt modelId="{366CD084-0AC9-4F03-AF23-2F14337F2E9F}" type="pres">
      <dgm:prSet presAssocID="{3CA1018A-0A99-4898-B8E2-1D248AD051A2}" presName="vert1" presStyleCnt="0"/>
      <dgm:spPr/>
    </dgm:pt>
    <dgm:pt modelId="{F6C3F842-2DDC-48FF-9E84-7556A39DC480}" type="pres">
      <dgm:prSet presAssocID="{60F8AF2D-4872-433C-85B9-87C82A454275}" presName="thickLine" presStyleLbl="alignNode1" presStyleIdx="1" presStyleCnt="7"/>
      <dgm:spPr/>
    </dgm:pt>
    <dgm:pt modelId="{9E9F560A-0B46-4EE1-BDEA-194E74D9F559}" type="pres">
      <dgm:prSet presAssocID="{60F8AF2D-4872-433C-85B9-87C82A454275}" presName="horz1" presStyleCnt="0"/>
      <dgm:spPr/>
    </dgm:pt>
    <dgm:pt modelId="{431AB6EC-3BC6-4A45-B2B3-E611D8A67DA6}" type="pres">
      <dgm:prSet presAssocID="{60F8AF2D-4872-433C-85B9-87C82A454275}" presName="tx1" presStyleLbl="revTx" presStyleIdx="1" presStyleCnt="7"/>
      <dgm:spPr/>
    </dgm:pt>
    <dgm:pt modelId="{AA4A7AF5-B37C-4162-B9CC-EF6DD27124D2}" type="pres">
      <dgm:prSet presAssocID="{60F8AF2D-4872-433C-85B9-87C82A454275}" presName="vert1" presStyleCnt="0"/>
      <dgm:spPr/>
    </dgm:pt>
    <dgm:pt modelId="{8ECEEC2A-FF62-4007-8B9B-E834EB4BC6CE}" type="pres">
      <dgm:prSet presAssocID="{3D7425A1-F00B-4788-898E-BA58D82F488B}" presName="thickLine" presStyleLbl="alignNode1" presStyleIdx="2" presStyleCnt="7"/>
      <dgm:spPr/>
    </dgm:pt>
    <dgm:pt modelId="{9BC3ABB7-AA0A-49E2-B3A4-82463DAC16CE}" type="pres">
      <dgm:prSet presAssocID="{3D7425A1-F00B-4788-898E-BA58D82F488B}" presName="horz1" presStyleCnt="0"/>
      <dgm:spPr/>
    </dgm:pt>
    <dgm:pt modelId="{3C3E5966-CFA6-4E95-BF02-B6FFE660EAAF}" type="pres">
      <dgm:prSet presAssocID="{3D7425A1-F00B-4788-898E-BA58D82F488B}" presName="tx1" presStyleLbl="revTx" presStyleIdx="2" presStyleCnt="7"/>
      <dgm:spPr/>
    </dgm:pt>
    <dgm:pt modelId="{6CEE7338-3EB8-484A-ABD0-F0EF07CADA91}" type="pres">
      <dgm:prSet presAssocID="{3D7425A1-F00B-4788-898E-BA58D82F488B}" presName="vert1" presStyleCnt="0"/>
      <dgm:spPr/>
    </dgm:pt>
    <dgm:pt modelId="{DFC5D9B9-9F4A-4750-813E-5187862BC148}" type="pres">
      <dgm:prSet presAssocID="{A2E95980-6620-4A64-B02D-325083A01333}" presName="thickLine" presStyleLbl="alignNode1" presStyleIdx="3" presStyleCnt="7"/>
      <dgm:spPr/>
    </dgm:pt>
    <dgm:pt modelId="{74D1E03B-4E52-4DC2-88B5-847DBA82A751}" type="pres">
      <dgm:prSet presAssocID="{A2E95980-6620-4A64-B02D-325083A01333}" presName="horz1" presStyleCnt="0"/>
      <dgm:spPr/>
    </dgm:pt>
    <dgm:pt modelId="{2F6A9431-491E-4BE8-897C-FE62BEB0F948}" type="pres">
      <dgm:prSet presAssocID="{A2E95980-6620-4A64-B02D-325083A01333}" presName="tx1" presStyleLbl="revTx" presStyleIdx="3" presStyleCnt="7"/>
      <dgm:spPr/>
    </dgm:pt>
    <dgm:pt modelId="{D67B58E7-8C7E-484B-8552-ED04862A0314}" type="pres">
      <dgm:prSet presAssocID="{A2E95980-6620-4A64-B02D-325083A01333}" presName="vert1" presStyleCnt="0"/>
      <dgm:spPr/>
    </dgm:pt>
    <dgm:pt modelId="{0CA16930-AD8E-4DA6-B831-A6D3050DA3A2}" type="pres">
      <dgm:prSet presAssocID="{3DFF61E9-C4A5-42E1-8FA8-C833750845BC}" presName="thickLine" presStyleLbl="alignNode1" presStyleIdx="4" presStyleCnt="7"/>
      <dgm:spPr/>
    </dgm:pt>
    <dgm:pt modelId="{2CE4EB66-CEE7-49B3-BDF1-A25330938F55}" type="pres">
      <dgm:prSet presAssocID="{3DFF61E9-C4A5-42E1-8FA8-C833750845BC}" presName="horz1" presStyleCnt="0"/>
      <dgm:spPr/>
    </dgm:pt>
    <dgm:pt modelId="{4C30AECA-0953-4E72-8775-302A33F38F6F}" type="pres">
      <dgm:prSet presAssocID="{3DFF61E9-C4A5-42E1-8FA8-C833750845BC}" presName="tx1" presStyleLbl="revTx" presStyleIdx="4" presStyleCnt="7"/>
      <dgm:spPr/>
    </dgm:pt>
    <dgm:pt modelId="{AD3CB179-165C-42DF-B525-9E9F8AA21B0D}" type="pres">
      <dgm:prSet presAssocID="{3DFF61E9-C4A5-42E1-8FA8-C833750845BC}" presName="vert1" presStyleCnt="0"/>
      <dgm:spPr/>
    </dgm:pt>
    <dgm:pt modelId="{2FF07154-4145-479F-9D3B-1775DFF3EF63}" type="pres">
      <dgm:prSet presAssocID="{35BF6B5A-D427-4867-BD18-73DB0D305808}" presName="thickLine" presStyleLbl="alignNode1" presStyleIdx="5" presStyleCnt="7"/>
      <dgm:spPr/>
    </dgm:pt>
    <dgm:pt modelId="{569981B5-53EF-4C44-8670-992BECB91F9A}" type="pres">
      <dgm:prSet presAssocID="{35BF6B5A-D427-4867-BD18-73DB0D305808}" presName="horz1" presStyleCnt="0"/>
      <dgm:spPr/>
    </dgm:pt>
    <dgm:pt modelId="{C5D69ABD-7B66-421E-8AC8-CD3CFE2E6491}" type="pres">
      <dgm:prSet presAssocID="{35BF6B5A-D427-4867-BD18-73DB0D305808}" presName="tx1" presStyleLbl="revTx" presStyleIdx="5" presStyleCnt="7"/>
      <dgm:spPr/>
    </dgm:pt>
    <dgm:pt modelId="{2E62053F-4805-49C0-8643-D70815035765}" type="pres">
      <dgm:prSet presAssocID="{35BF6B5A-D427-4867-BD18-73DB0D305808}" presName="vert1" presStyleCnt="0"/>
      <dgm:spPr/>
    </dgm:pt>
    <dgm:pt modelId="{ECD39866-2D2D-4200-9A9E-261C0C5EA472}" type="pres">
      <dgm:prSet presAssocID="{21A51251-92DA-4DA2-82D7-0334B5E599B4}" presName="thickLine" presStyleLbl="alignNode1" presStyleIdx="6" presStyleCnt="7"/>
      <dgm:spPr/>
    </dgm:pt>
    <dgm:pt modelId="{62727789-3B8D-42D2-A603-4C030E1CAC42}" type="pres">
      <dgm:prSet presAssocID="{21A51251-92DA-4DA2-82D7-0334B5E599B4}" presName="horz1" presStyleCnt="0"/>
      <dgm:spPr/>
    </dgm:pt>
    <dgm:pt modelId="{66144ECC-A959-47FE-ABFE-05E1C3FBEA9B}" type="pres">
      <dgm:prSet presAssocID="{21A51251-92DA-4DA2-82D7-0334B5E599B4}" presName="tx1" presStyleLbl="revTx" presStyleIdx="6" presStyleCnt="7"/>
      <dgm:spPr/>
    </dgm:pt>
    <dgm:pt modelId="{FE10170F-A7F5-4990-B248-08937B383CE2}" type="pres">
      <dgm:prSet presAssocID="{21A51251-92DA-4DA2-82D7-0334B5E599B4}" presName="vert1" presStyleCnt="0"/>
      <dgm:spPr/>
    </dgm:pt>
  </dgm:ptLst>
  <dgm:cxnLst>
    <dgm:cxn modelId="{65E81E15-D6FF-4EDF-862D-614C273B8B9C}" srcId="{4449B98B-AE48-469C-9B8B-FC0181DB3FD6}" destId="{60F8AF2D-4872-433C-85B9-87C82A454275}" srcOrd="1" destOrd="0" parTransId="{F6E2B1AB-7D59-4048-AC1D-76E0DE405DF6}" sibTransId="{2F59D3D0-FC6A-475E-9D32-2B139ABF438B}"/>
    <dgm:cxn modelId="{DF246617-303F-4644-8722-363CE95024D2}" srcId="{4449B98B-AE48-469C-9B8B-FC0181DB3FD6}" destId="{3DFF61E9-C4A5-42E1-8FA8-C833750845BC}" srcOrd="4" destOrd="0" parTransId="{DAD928BC-3581-43AC-A873-5513A6A48479}" sibTransId="{2AC349EC-97E4-40B5-9BE4-B4FB74D0F62B}"/>
    <dgm:cxn modelId="{18DE0427-0D28-4EAA-90D8-BAED784287D4}" type="presOf" srcId="{3DFF61E9-C4A5-42E1-8FA8-C833750845BC}" destId="{4C30AECA-0953-4E72-8775-302A33F38F6F}" srcOrd="0" destOrd="0" presId="urn:microsoft.com/office/officeart/2008/layout/LinedList"/>
    <dgm:cxn modelId="{77220868-C726-4B8E-B26A-E6F7222F0DDB}" srcId="{4449B98B-AE48-469C-9B8B-FC0181DB3FD6}" destId="{35BF6B5A-D427-4867-BD18-73DB0D305808}" srcOrd="5" destOrd="0" parTransId="{586AC575-DB2F-4260-8DDD-599944D1516E}" sibTransId="{9BB3B619-0536-401D-9FC6-ECDB4FFAAA79}"/>
    <dgm:cxn modelId="{10A85E51-17CD-4C1A-996A-045A35921A3A}" type="presOf" srcId="{21A51251-92DA-4DA2-82D7-0334B5E599B4}" destId="{66144ECC-A959-47FE-ABFE-05E1C3FBEA9B}" srcOrd="0" destOrd="0" presId="urn:microsoft.com/office/officeart/2008/layout/LinedList"/>
    <dgm:cxn modelId="{B55E5072-BBB4-4CAC-999B-75A249974079}" srcId="{4449B98B-AE48-469C-9B8B-FC0181DB3FD6}" destId="{3CA1018A-0A99-4898-B8E2-1D248AD051A2}" srcOrd="0" destOrd="0" parTransId="{7A853849-2655-4785-940D-D8F63E114114}" sibTransId="{3B1A9CC0-4219-42E8-982B-41446AD03EC6}"/>
    <dgm:cxn modelId="{A94B8AA2-A404-4AC4-98B2-7060391D71EE}" srcId="{4449B98B-AE48-469C-9B8B-FC0181DB3FD6}" destId="{21A51251-92DA-4DA2-82D7-0334B5E599B4}" srcOrd="6" destOrd="0" parTransId="{C47D24A6-31E2-430B-BDCD-F046A1C75773}" sibTransId="{04AEB139-12FE-4B85-955A-8E3188C1FB1A}"/>
    <dgm:cxn modelId="{EA6420B8-3B56-4624-8E22-DC6CD5A10745}" type="presOf" srcId="{3D7425A1-F00B-4788-898E-BA58D82F488B}" destId="{3C3E5966-CFA6-4E95-BF02-B6FFE660EAAF}" srcOrd="0" destOrd="0" presId="urn:microsoft.com/office/officeart/2008/layout/LinedList"/>
    <dgm:cxn modelId="{3D0B92BB-338F-45C8-9DB2-42FD83B3160D}" srcId="{4449B98B-AE48-469C-9B8B-FC0181DB3FD6}" destId="{3D7425A1-F00B-4788-898E-BA58D82F488B}" srcOrd="2" destOrd="0" parTransId="{11ABD632-54F0-4A3C-9B4E-0B6DE7B23246}" sibTransId="{B2250C0D-8695-47BC-AB6A-1A9E5867B03F}"/>
    <dgm:cxn modelId="{03FA9DC9-EEB7-47E7-BC0A-A9B9D4C15243}" type="presOf" srcId="{4449B98B-AE48-469C-9B8B-FC0181DB3FD6}" destId="{CFBC05B7-0095-4B38-8DE4-B4098FBE2881}" srcOrd="0" destOrd="0" presId="urn:microsoft.com/office/officeart/2008/layout/LinedList"/>
    <dgm:cxn modelId="{F6715FDA-6543-46FE-9BE1-564A2E4C9DEC}" type="presOf" srcId="{60F8AF2D-4872-433C-85B9-87C82A454275}" destId="{431AB6EC-3BC6-4A45-B2B3-E611D8A67DA6}" srcOrd="0" destOrd="0" presId="urn:microsoft.com/office/officeart/2008/layout/LinedList"/>
    <dgm:cxn modelId="{F0FA67DA-3B83-4426-BD9E-C81B6F08D6EE}" type="presOf" srcId="{3CA1018A-0A99-4898-B8E2-1D248AD051A2}" destId="{4C397D21-1AA7-4B14-A0B3-165AFF44EA93}" srcOrd="0" destOrd="0" presId="urn:microsoft.com/office/officeart/2008/layout/LinedList"/>
    <dgm:cxn modelId="{331123ED-02DE-4EDB-AB5F-643C4630B9D8}" srcId="{4449B98B-AE48-469C-9B8B-FC0181DB3FD6}" destId="{A2E95980-6620-4A64-B02D-325083A01333}" srcOrd="3" destOrd="0" parTransId="{AA3B0784-D57B-49C0-99B1-F4059FE62349}" sibTransId="{7E8E1AD1-F62C-4709-BA0D-146336E2560E}"/>
    <dgm:cxn modelId="{0BE010F9-A125-490D-BC70-58F60BB9E137}" type="presOf" srcId="{35BF6B5A-D427-4867-BD18-73DB0D305808}" destId="{C5D69ABD-7B66-421E-8AC8-CD3CFE2E6491}" srcOrd="0" destOrd="0" presId="urn:microsoft.com/office/officeart/2008/layout/LinedList"/>
    <dgm:cxn modelId="{B9C886FD-A343-43A8-90DD-AED1E32E3B8E}" type="presOf" srcId="{A2E95980-6620-4A64-B02D-325083A01333}" destId="{2F6A9431-491E-4BE8-897C-FE62BEB0F948}" srcOrd="0" destOrd="0" presId="urn:microsoft.com/office/officeart/2008/layout/LinedList"/>
    <dgm:cxn modelId="{2F15B859-2FD3-43D5-A95F-DF474B78EF53}" type="presParOf" srcId="{CFBC05B7-0095-4B38-8DE4-B4098FBE2881}" destId="{02A599FE-1834-4322-8359-AD37C5C3F659}" srcOrd="0" destOrd="0" presId="urn:microsoft.com/office/officeart/2008/layout/LinedList"/>
    <dgm:cxn modelId="{71EC8AED-7890-4C69-B7EF-BA9395BC38A0}" type="presParOf" srcId="{CFBC05B7-0095-4B38-8DE4-B4098FBE2881}" destId="{1FFADE55-290D-4DED-937E-AF6F7851AD78}" srcOrd="1" destOrd="0" presId="urn:microsoft.com/office/officeart/2008/layout/LinedList"/>
    <dgm:cxn modelId="{83502645-7E68-481D-8514-4D52A2C0E5CF}" type="presParOf" srcId="{1FFADE55-290D-4DED-937E-AF6F7851AD78}" destId="{4C397D21-1AA7-4B14-A0B3-165AFF44EA93}" srcOrd="0" destOrd="0" presId="urn:microsoft.com/office/officeart/2008/layout/LinedList"/>
    <dgm:cxn modelId="{32C4B752-3708-4615-9ABD-FE6F817B7ADC}" type="presParOf" srcId="{1FFADE55-290D-4DED-937E-AF6F7851AD78}" destId="{366CD084-0AC9-4F03-AF23-2F14337F2E9F}" srcOrd="1" destOrd="0" presId="urn:microsoft.com/office/officeart/2008/layout/LinedList"/>
    <dgm:cxn modelId="{DC5D2914-EB94-4489-BBBC-EE86AA3CC786}" type="presParOf" srcId="{CFBC05B7-0095-4B38-8DE4-B4098FBE2881}" destId="{F6C3F842-2DDC-48FF-9E84-7556A39DC480}" srcOrd="2" destOrd="0" presId="urn:microsoft.com/office/officeart/2008/layout/LinedList"/>
    <dgm:cxn modelId="{2641FBBB-248B-447F-9E58-3393FE1EACF4}" type="presParOf" srcId="{CFBC05B7-0095-4B38-8DE4-B4098FBE2881}" destId="{9E9F560A-0B46-4EE1-BDEA-194E74D9F559}" srcOrd="3" destOrd="0" presId="urn:microsoft.com/office/officeart/2008/layout/LinedList"/>
    <dgm:cxn modelId="{82AB0902-4C16-4A92-A55D-49FFFFC2734C}" type="presParOf" srcId="{9E9F560A-0B46-4EE1-BDEA-194E74D9F559}" destId="{431AB6EC-3BC6-4A45-B2B3-E611D8A67DA6}" srcOrd="0" destOrd="0" presId="urn:microsoft.com/office/officeart/2008/layout/LinedList"/>
    <dgm:cxn modelId="{FF4728A9-00F7-4359-BCA6-82B1CB9349F0}" type="presParOf" srcId="{9E9F560A-0B46-4EE1-BDEA-194E74D9F559}" destId="{AA4A7AF5-B37C-4162-B9CC-EF6DD27124D2}" srcOrd="1" destOrd="0" presId="urn:microsoft.com/office/officeart/2008/layout/LinedList"/>
    <dgm:cxn modelId="{3B2A2636-6C74-4189-812E-DE0F289835D3}" type="presParOf" srcId="{CFBC05B7-0095-4B38-8DE4-B4098FBE2881}" destId="{8ECEEC2A-FF62-4007-8B9B-E834EB4BC6CE}" srcOrd="4" destOrd="0" presId="urn:microsoft.com/office/officeart/2008/layout/LinedList"/>
    <dgm:cxn modelId="{86BF3451-1770-443A-A927-BF9E0A28A89B}" type="presParOf" srcId="{CFBC05B7-0095-4B38-8DE4-B4098FBE2881}" destId="{9BC3ABB7-AA0A-49E2-B3A4-82463DAC16CE}" srcOrd="5" destOrd="0" presId="urn:microsoft.com/office/officeart/2008/layout/LinedList"/>
    <dgm:cxn modelId="{0C9D834E-B77E-41B2-9566-CD95E768056A}" type="presParOf" srcId="{9BC3ABB7-AA0A-49E2-B3A4-82463DAC16CE}" destId="{3C3E5966-CFA6-4E95-BF02-B6FFE660EAAF}" srcOrd="0" destOrd="0" presId="urn:microsoft.com/office/officeart/2008/layout/LinedList"/>
    <dgm:cxn modelId="{99E546A9-BB13-4B44-8BE0-A1CF65437B6B}" type="presParOf" srcId="{9BC3ABB7-AA0A-49E2-B3A4-82463DAC16CE}" destId="{6CEE7338-3EB8-484A-ABD0-F0EF07CADA91}" srcOrd="1" destOrd="0" presId="urn:microsoft.com/office/officeart/2008/layout/LinedList"/>
    <dgm:cxn modelId="{100BF3CE-AFE4-49CA-B4AA-31B7F0ED252D}" type="presParOf" srcId="{CFBC05B7-0095-4B38-8DE4-B4098FBE2881}" destId="{DFC5D9B9-9F4A-4750-813E-5187862BC148}" srcOrd="6" destOrd="0" presId="urn:microsoft.com/office/officeart/2008/layout/LinedList"/>
    <dgm:cxn modelId="{C901604A-3A0E-474A-B6A7-1281FC9CC813}" type="presParOf" srcId="{CFBC05B7-0095-4B38-8DE4-B4098FBE2881}" destId="{74D1E03B-4E52-4DC2-88B5-847DBA82A751}" srcOrd="7" destOrd="0" presId="urn:microsoft.com/office/officeart/2008/layout/LinedList"/>
    <dgm:cxn modelId="{25439366-4FDD-42DF-B5BF-8D63449C41BF}" type="presParOf" srcId="{74D1E03B-4E52-4DC2-88B5-847DBA82A751}" destId="{2F6A9431-491E-4BE8-897C-FE62BEB0F948}" srcOrd="0" destOrd="0" presId="urn:microsoft.com/office/officeart/2008/layout/LinedList"/>
    <dgm:cxn modelId="{1855B291-7F0F-4F1C-B3DB-440EB4B5FB5D}" type="presParOf" srcId="{74D1E03B-4E52-4DC2-88B5-847DBA82A751}" destId="{D67B58E7-8C7E-484B-8552-ED04862A0314}" srcOrd="1" destOrd="0" presId="urn:microsoft.com/office/officeart/2008/layout/LinedList"/>
    <dgm:cxn modelId="{50F227AE-0029-4EBC-9520-C6B7323FA0A2}" type="presParOf" srcId="{CFBC05B7-0095-4B38-8DE4-B4098FBE2881}" destId="{0CA16930-AD8E-4DA6-B831-A6D3050DA3A2}" srcOrd="8" destOrd="0" presId="urn:microsoft.com/office/officeart/2008/layout/LinedList"/>
    <dgm:cxn modelId="{12EFF79A-F002-4671-B969-2F81CCEEAC13}" type="presParOf" srcId="{CFBC05B7-0095-4B38-8DE4-B4098FBE2881}" destId="{2CE4EB66-CEE7-49B3-BDF1-A25330938F55}" srcOrd="9" destOrd="0" presId="urn:microsoft.com/office/officeart/2008/layout/LinedList"/>
    <dgm:cxn modelId="{13C4B782-3BF4-4334-A64A-02B4666B5322}" type="presParOf" srcId="{2CE4EB66-CEE7-49B3-BDF1-A25330938F55}" destId="{4C30AECA-0953-4E72-8775-302A33F38F6F}" srcOrd="0" destOrd="0" presId="urn:microsoft.com/office/officeart/2008/layout/LinedList"/>
    <dgm:cxn modelId="{FAAD6902-1FC0-47A8-81F8-12639CF7501A}" type="presParOf" srcId="{2CE4EB66-CEE7-49B3-BDF1-A25330938F55}" destId="{AD3CB179-165C-42DF-B525-9E9F8AA21B0D}" srcOrd="1" destOrd="0" presId="urn:microsoft.com/office/officeart/2008/layout/LinedList"/>
    <dgm:cxn modelId="{98801B64-E684-40E3-8851-3C69645E756F}" type="presParOf" srcId="{CFBC05B7-0095-4B38-8DE4-B4098FBE2881}" destId="{2FF07154-4145-479F-9D3B-1775DFF3EF63}" srcOrd="10" destOrd="0" presId="urn:microsoft.com/office/officeart/2008/layout/LinedList"/>
    <dgm:cxn modelId="{72917ED5-57FC-425F-AA87-9AB9FDF6CF9F}" type="presParOf" srcId="{CFBC05B7-0095-4B38-8DE4-B4098FBE2881}" destId="{569981B5-53EF-4C44-8670-992BECB91F9A}" srcOrd="11" destOrd="0" presId="urn:microsoft.com/office/officeart/2008/layout/LinedList"/>
    <dgm:cxn modelId="{F62A826D-5E4A-4416-ACF5-A9CB965B387F}" type="presParOf" srcId="{569981B5-53EF-4C44-8670-992BECB91F9A}" destId="{C5D69ABD-7B66-421E-8AC8-CD3CFE2E6491}" srcOrd="0" destOrd="0" presId="urn:microsoft.com/office/officeart/2008/layout/LinedList"/>
    <dgm:cxn modelId="{650328C8-78D2-45E7-8CB7-076469B9F285}" type="presParOf" srcId="{569981B5-53EF-4C44-8670-992BECB91F9A}" destId="{2E62053F-4805-49C0-8643-D70815035765}" srcOrd="1" destOrd="0" presId="urn:microsoft.com/office/officeart/2008/layout/LinedList"/>
    <dgm:cxn modelId="{FC670C35-59AE-4BCA-B831-A30957F53219}" type="presParOf" srcId="{CFBC05B7-0095-4B38-8DE4-B4098FBE2881}" destId="{ECD39866-2D2D-4200-9A9E-261C0C5EA472}" srcOrd="12" destOrd="0" presId="urn:microsoft.com/office/officeart/2008/layout/LinedList"/>
    <dgm:cxn modelId="{C54A7B21-0468-4E27-8CA8-533950CABF51}" type="presParOf" srcId="{CFBC05B7-0095-4B38-8DE4-B4098FBE2881}" destId="{62727789-3B8D-42D2-A603-4C030E1CAC42}" srcOrd="13" destOrd="0" presId="urn:microsoft.com/office/officeart/2008/layout/LinedList"/>
    <dgm:cxn modelId="{AE68913F-262F-4D8B-BBDA-97A92428E115}" type="presParOf" srcId="{62727789-3B8D-42D2-A603-4C030E1CAC42}" destId="{66144ECC-A959-47FE-ABFE-05E1C3FBEA9B}" srcOrd="0" destOrd="0" presId="urn:microsoft.com/office/officeart/2008/layout/LinedList"/>
    <dgm:cxn modelId="{EFE92BA1-FC06-493E-9380-6EB83F10CBF1}" type="presParOf" srcId="{62727789-3B8D-42D2-A603-4C030E1CAC42}" destId="{FE10170F-A7F5-4990-B248-08937B383C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81CB9-D569-4E3D-B57C-FFCDCEC131F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CCA5E13-354B-492F-B2AC-469544D05FD4}">
      <dgm:prSet/>
      <dgm:spPr/>
      <dgm:t>
        <a:bodyPr/>
        <a:lstStyle/>
        <a:p>
          <a:r>
            <a:rPr lang="en-GB" b="1" u="sng"/>
            <a:t>When will they be: </a:t>
          </a:r>
          <a:endParaRPr lang="en-US"/>
        </a:p>
      </dgm:t>
    </dgm:pt>
    <dgm:pt modelId="{48F7685F-3F81-4C56-8D01-93782B3E67A4}" type="parTrans" cxnId="{CC104248-9EE2-43B2-9ECC-7A89153AE213}">
      <dgm:prSet/>
      <dgm:spPr/>
      <dgm:t>
        <a:bodyPr/>
        <a:lstStyle/>
        <a:p>
          <a:endParaRPr lang="en-US"/>
        </a:p>
      </dgm:t>
    </dgm:pt>
    <dgm:pt modelId="{D522DD45-8D14-4A4F-84AC-04B357641F87}" type="sibTrans" cxnId="{CC104248-9EE2-43B2-9ECC-7A89153AE213}">
      <dgm:prSet/>
      <dgm:spPr/>
      <dgm:t>
        <a:bodyPr/>
        <a:lstStyle/>
        <a:p>
          <a:endParaRPr lang="en-US"/>
        </a:p>
      </dgm:t>
    </dgm:pt>
    <dgm:pt modelId="{728F9B0F-F15F-402C-9E46-13B866C00D44}">
      <dgm:prSet/>
      <dgm:spPr/>
      <dgm:t>
        <a:bodyPr/>
        <a:lstStyle/>
        <a:p>
          <a:r>
            <a:rPr lang="en-GB"/>
            <a:t>South : Tuesday (fortnightly) 9.30am – 12.30pm  </a:t>
          </a:r>
          <a:endParaRPr lang="en-US"/>
        </a:p>
      </dgm:t>
    </dgm:pt>
    <dgm:pt modelId="{4FB0EBE8-B9A9-4159-9F33-4351FEFE2E13}" type="parTrans" cxnId="{E5966DEC-6C4A-4D0A-8CEB-53F556D6B99A}">
      <dgm:prSet/>
      <dgm:spPr/>
      <dgm:t>
        <a:bodyPr/>
        <a:lstStyle/>
        <a:p>
          <a:endParaRPr lang="en-US"/>
        </a:p>
      </dgm:t>
    </dgm:pt>
    <dgm:pt modelId="{1C385432-B7A8-44A5-9C67-1F225518066F}" type="sibTrans" cxnId="{E5966DEC-6C4A-4D0A-8CEB-53F556D6B99A}">
      <dgm:prSet/>
      <dgm:spPr/>
      <dgm:t>
        <a:bodyPr/>
        <a:lstStyle/>
        <a:p>
          <a:endParaRPr lang="en-US"/>
        </a:p>
      </dgm:t>
    </dgm:pt>
    <dgm:pt modelId="{F10547C9-C916-492A-A3D5-367138E94D29}">
      <dgm:prSet/>
      <dgm:spPr/>
      <dgm:t>
        <a:bodyPr/>
        <a:lstStyle/>
        <a:p>
          <a:r>
            <a:rPr lang="en-GB"/>
            <a:t>North : Alternate Tuesdays and Thursdays (weekly) 10am-1pm</a:t>
          </a:r>
          <a:endParaRPr lang="en-US"/>
        </a:p>
      </dgm:t>
    </dgm:pt>
    <dgm:pt modelId="{9CE23EAB-5E23-4B4F-BD93-A9409FCC5821}" type="parTrans" cxnId="{6AD41C02-C539-40FE-994D-F2A901EA4AB1}">
      <dgm:prSet/>
      <dgm:spPr/>
      <dgm:t>
        <a:bodyPr/>
        <a:lstStyle/>
        <a:p>
          <a:endParaRPr lang="en-US"/>
        </a:p>
      </dgm:t>
    </dgm:pt>
    <dgm:pt modelId="{87894321-CDDF-4AA6-B314-901A4ACF201D}" type="sibTrans" cxnId="{6AD41C02-C539-40FE-994D-F2A901EA4AB1}">
      <dgm:prSet/>
      <dgm:spPr/>
      <dgm:t>
        <a:bodyPr/>
        <a:lstStyle/>
        <a:p>
          <a:endParaRPr lang="en-US"/>
        </a:p>
      </dgm:t>
    </dgm:pt>
    <dgm:pt modelId="{20569413-B153-4819-9EA9-2D54F19D183E}">
      <dgm:prSet/>
      <dgm:spPr/>
      <dgm:t>
        <a:bodyPr/>
        <a:lstStyle/>
        <a:p>
          <a:r>
            <a:rPr lang="en-GB"/>
            <a:t>East Central : Tuesday (fortnightly) 9:30am-12:30pm</a:t>
          </a:r>
          <a:endParaRPr lang="en-US"/>
        </a:p>
      </dgm:t>
    </dgm:pt>
    <dgm:pt modelId="{330EDA20-C29C-4137-B4FE-9CBD64D8CBBD}" type="parTrans" cxnId="{D73AF688-A89D-436E-A530-37D68ED0FC7C}">
      <dgm:prSet/>
      <dgm:spPr/>
      <dgm:t>
        <a:bodyPr/>
        <a:lstStyle/>
        <a:p>
          <a:endParaRPr lang="en-US"/>
        </a:p>
      </dgm:t>
    </dgm:pt>
    <dgm:pt modelId="{76A3C319-7D6D-4021-BFB2-0D45DE7D3044}" type="sibTrans" cxnId="{D73AF688-A89D-436E-A530-37D68ED0FC7C}">
      <dgm:prSet/>
      <dgm:spPr/>
      <dgm:t>
        <a:bodyPr/>
        <a:lstStyle/>
        <a:p>
          <a:endParaRPr lang="en-US"/>
        </a:p>
      </dgm:t>
    </dgm:pt>
    <dgm:pt modelId="{1716D12A-CB34-4D2E-895A-DF6237C06662}">
      <dgm:prSet/>
      <dgm:spPr/>
      <dgm:t>
        <a:bodyPr/>
        <a:lstStyle/>
        <a:p>
          <a:r>
            <a:rPr lang="en-GB" b="1" u="sng"/>
            <a:t>How to book:</a:t>
          </a:r>
          <a:endParaRPr lang="en-US"/>
        </a:p>
      </dgm:t>
    </dgm:pt>
    <dgm:pt modelId="{CA8B792E-3305-45CE-9EB7-C804590B30E3}" type="parTrans" cxnId="{3AEB72A6-BAD4-4DCC-8496-D61DF36F70AE}">
      <dgm:prSet/>
      <dgm:spPr/>
      <dgm:t>
        <a:bodyPr/>
        <a:lstStyle/>
        <a:p>
          <a:endParaRPr lang="en-US"/>
        </a:p>
      </dgm:t>
    </dgm:pt>
    <dgm:pt modelId="{DA8EF01F-3927-4BB3-91C2-4478FC0FBB81}" type="sibTrans" cxnId="{3AEB72A6-BAD4-4DCC-8496-D61DF36F70AE}">
      <dgm:prSet/>
      <dgm:spPr/>
      <dgm:t>
        <a:bodyPr/>
        <a:lstStyle/>
        <a:p>
          <a:endParaRPr lang="en-US"/>
        </a:p>
      </dgm:t>
    </dgm:pt>
    <dgm:pt modelId="{502DE559-D517-4B53-805C-89650BCAF526}">
      <dgm:prSet/>
      <dgm:spPr/>
      <dgm:t>
        <a:bodyPr/>
        <a:lstStyle/>
        <a:p>
          <a:r>
            <a:rPr lang="en-GB"/>
            <a:t>South </a:t>
          </a:r>
          <a:r>
            <a:rPr lang="en-GB" u="sng">
              <a:hlinkClick xmlns:r="http://schemas.openxmlformats.org/officeDocument/2006/relationships" r:id="rId1"/>
            </a:rPr>
            <a:t>TASsouth@bristol.gov.uk</a:t>
          </a:r>
          <a:r>
            <a:rPr lang="en-GB"/>
            <a:t>  </a:t>
          </a:r>
          <a:endParaRPr lang="en-US"/>
        </a:p>
      </dgm:t>
    </dgm:pt>
    <dgm:pt modelId="{805E78B7-278C-4B61-837D-D1BB8E221735}" type="parTrans" cxnId="{54378F4D-EFEE-4045-A6B0-A9F4AF351C4F}">
      <dgm:prSet/>
      <dgm:spPr/>
      <dgm:t>
        <a:bodyPr/>
        <a:lstStyle/>
        <a:p>
          <a:endParaRPr lang="en-US"/>
        </a:p>
      </dgm:t>
    </dgm:pt>
    <dgm:pt modelId="{6BCFFA7C-6909-45CC-8467-9416428730C4}" type="sibTrans" cxnId="{54378F4D-EFEE-4045-A6B0-A9F4AF351C4F}">
      <dgm:prSet/>
      <dgm:spPr/>
      <dgm:t>
        <a:bodyPr/>
        <a:lstStyle/>
        <a:p>
          <a:endParaRPr lang="en-US"/>
        </a:p>
      </dgm:t>
    </dgm:pt>
    <dgm:pt modelId="{935585FD-C106-4E19-AA73-32A5C9C7D3CD}">
      <dgm:prSet/>
      <dgm:spPr/>
      <dgm:t>
        <a:bodyPr/>
        <a:lstStyle/>
        <a:p>
          <a:r>
            <a:rPr lang="en-GB"/>
            <a:t>North </a:t>
          </a:r>
          <a:r>
            <a:rPr lang="en-GB" u="sng">
              <a:hlinkClick xmlns:r="http://schemas.openxmlformats.org/officeDocument/2006/relationships" r:id="rId2"/>
            </a:rPr>
            <a:t>TASNorth@bristol.gov.uk</a:t>
          </a:r>
          <a:r>
            <a:rPr lang="en-GB"/>
            <a:t> </a:t>
          </a:r>
          <a:endParaRPr lang="en-US"/>
        </a:p>
      </dgm:t>
    </dgm:pt>
    <dgm:pt modelId="{E2C26517-475C-426F-A2FD-E6405A05B6C1}" type="parTrans" cxnId="{F2266A69-073B-4D8E-9A9A-3EE971FCC3EB}">
      <dgm:prSet/>
      <dgm:spPr/>
      <dgm:t>
        <a:bodyPr/>
        <a:lstStyle/>
        <a:p>
          <a:endParaRPr lang="en-US"/>
        </a:p>
      </dgm:t>
    </dgm:pt>
    <dgm:pt modelId="{4F805EAC-D5B4-4540-B7C7-1F304B9CD22E}" type="sibTrans" cxnId="{F2266A69-073B-4D8E-9A9A-3EE971FCC3EB}">
      <dgm:prSet/>
      <dgm:spPr/>
      <dgm:t>
        <a:bodyPr/>
        <a:lstStyle/>
        <a:p>
          <a:endParaRPr lang="en-US"/>
        </a:p>
      </dgm:t>
    </dgm:pt>
    <dgm:pt modelId="{BD19E3BD-5CD5-43A7-9CD9-F9095592702A}">
      <dgm:prSet/>
      <dgm:spPr/>
      <dgm:t>
        <a:bodyPr/>
        <a:lstStyle/>
        <a:p>
          <a:r>
            <a:rPr lang="en-GB"/>
            <a:t>East Central </a:t>
          </a:r>
          <a:r>
            <a:rPr lang="en-GB" u="sng">
              <a:hlinkClick xmlns:r="http://schemas.openxmlformats.org/officeDocument/2006/relationships" r:id="rId3"/>
            </a:rPr>
            <a:t>TASeastcentral@bristol.gov.uk</a:t>
          </a:r>
          <a:r>
            <a:rPr lang="en-GB"/>
            <a:t> </a:t>
          </a:r>
          <a:endParaRPr lang="en-US"/>
        </a:p>
      </dgm:t>
    </dgm:pt>
    <dgm:pt modelId="{98BA41EB-E17B-4313-9B73-FA1C6CBF6B34}" type="parTrans" cxnId="{DD5B7ACD-8225-4238-B4BE-60AA57A95AAD}">
      <dgm:prSet/>
      <dgm:spPr/>
      <dgm:t>
        <a:bodyPr/>
        <a:lstStyle/>
        <a:p>
          <a:endParaRPr lang="en-US"/>
        </a:p>
      </dgm:t>
    </dgm:pt>
    <dgm:pt modelId="{C317C9FB-565B-4060-8D12-648E1EF741E1}" type="sibTrans" cxnId="{DD5B7ACD-8225-4238-B4BE-60AA57A95AAD}">
      <dgm:prSet/>
      <dgm:spPr/>
      <dgm:t>
        <a:bodyPr/>
        <a:lstStyle/>
        <a:p>
          <a:endParaRPr lang="en-US"/>
        </a:p>
      </dgm:t>
    </dgm:pt>
    <dgm:pt modelId="{9F699E91-ED62-4F24-82E3-E449F0FD6718}">
      <dgm:prSet/>
      <dgm:spPr/>
      <dgm:t>
        <a:bodyPr/>
        <a:lstStyle/>
        <a:p>
          <a:r>
            <a:rPr lang="en-GB" b="1" u="sng"/>
            <a:t>Where:</a:t>
          </a:r>
          <a:endParaRPr lang="en-US"/>
        </a:p>
      </dgm:t>
    </dgm:pt>
    <dgm:pt modelId="{CAF6C14A-15D2-4D6A-BED5-7F6705CC449F}" type="parTrans" cxnId="{79457199-D27A-4FAE-801B-0C97175B5FB3}">
      <dgm:prSet/>
      <dgm:spPr/>
      <dgm:t>
        <a:bodyPr/>
        <a:lstStyle/>
        <a:p>
          <a:endParaRPr lang="en-US"/>
        </a:p>
      </dgm:t>
    </dgm:pt>
    <dgm:pt modelId="{3ED94411-7E93-428F-BC1F-2BB4B33A27B1}" type="sibTrans" cxnId="{79457199-D27A-4FAE-801B-0C97175B5FB3}">
      <dgm:prSet/>
      <dgm:spPr/>
      <dgm:t>
        <a:bodyPr/>
        <a:lstStyle/>
        <a:p>
          <a:endParaRPr lang="en-US"/>
        </a:p>
      </dgm:t>
    </dgm:pt>
    <dgm:pt modelId="{4C14D850-013A-498B-901C-14E1874F9700}">
      <dgm:prSet/>
      <dgm:spPr/>
      <dgm:t>
        <a:bodyPr/>
        <a:lstStyle/>
        <a:p>
          <a:r>
            <a:rPr lang="en-GB"/>
            <a:t>Teams</a:t>
          </a:r>
          <a:endParaRPr lang="en-US"/>
        </a:p>
      </dgm:t>
    </dgm:pt>
    <dgm:pt modelId="{0C49A43B-D329-40F6-9DA5-5A7B5DD139A2}" type="parTrans" cxnId="{CEE50C92-24A8-4983-A7A1-11CA41FBF35E}">
      <dgm:prSet/>
      <dgm:spPr/>
      <dgm:t>
        <a:bodyPr/>
        <a:lstStyle/>
        <a:p>
          <a:endParaRPr lang="en-US"/>
        </a:p>
      </dgm:t>
    </dgm:pt>
    <dgm:pt modelId="{6227BD00-567C-41C5-B2CD-4C36E7954841}" type="sibTrans" cxnId="{CEE50C92-24A8-4983-A7A1-11CA41FBF35E}">
      <dgm:prSet/>
      <dgm:spPr/>
      <dgm:t>
        <a:bodyPr/>
        <a:lstStyle/>
        <a:p>
          <a:endParaRPr lang="en-US"/>
        </a:p>
      </dgm:t>
    </dgm:pt>
    <dgm:pt modelId="{517E2EAC-4173-4ACB-8891-76C31E92C3AE}">
      <dgm:prSet/>
      <dgm:spPr/>
      <dgm:t>
        <a:bodyPr/>
        <a:lstStyle/>
        <a:p>
          <a:r>
            <a:rPr lang="en-GB" b="1" u="sng"/>
            <a:t>What do you need to prepare? </a:t>
          </a:r>
          <a:endParaRPr lang="en-US"/>
        </a:p>
      </dgm:t>
    </dgm:pt>
    <dgm:pt modelId="{C0A40129-05A8-4180-8419-746B6E6F6A63}" type="parTrans" cxnId="{0263F72E-8D9E-42B5-B3E3-CF2D17F6158C}">
      <dgm:prSet/>
      <dgm:spPr/>
      <dgm:t>
        <a:bodyPr/>
        <a:lstStyle/>
        <a:p>
          <a:endParaRPr lang="en-US"/>
        </a:p>
      </dgm:t>
    </dgm:pt>
    <dgm:pt modelId="{3815E613-F6D0-4698-BCAE-9763EBC24D51}" type="sibTrans" cxnId="{0263F72E-8D9E-42B5-B3E3-CF2D17F6158C}">
      <dgm:prSet/>
      <dgm:spPr/>
      <dgm:t>
        <a:bodyPr/>
        <a:lstStyle/>
        <a:p>
          <a:endParaRPr lang="en-US"/>
        </a:p>
      </dgm:t>
    </dgm:pt>
    <dgm:pt modelId="{EC214190-1458-4457-84BC-964649D9AB39}">
      <dgm:prSet/>
      <dgm:spPr/>
      <dgm:t>
        <a:bodyPr/>
        <a:lstStyle/>
        <a:p>
          <a:r>
            <a:rPr lang="en-GB"/>
            <a:t>As before, please send the TAS consent and mapping form – to be sent by end of Wednesday the week before your slot. As a reminder we cannot discuss a specific family situation, or share information from our systems, without parental consent (as per form required).</a:t>
          </a:r>
          <a:endParaRPr lang="en-US"/>
        </a:p>
      </dgm:t>
    </dgm:pt>
    <dgm:pt modelId="{1CED5677-09E8-49D2-8A0E-5F8094589036}" type="parTrans" cxnId="{EAF2FEA1-16B2-49ED-B684-5D3041BE0F28}">
      <dgm:prSet/>
      <dgm:spPr/>
      <dgm:t>
        <a:bodyPr/>
        <a:lstStyle/>
        <a:p>
          <a:endParaRPr lang="en-US"/>
        </a:p>
      </dgm:t>
    </dgm:pt>
    <dgm:pt modelId="{DB676C3F-DE9D-409C-9C30-CEF5E61CD5B9}" type="sibTrans" cxnId="{EAF2FEA1-16B2-49ED-B684-5D3041BE0F28}">
      <dgm:prSet/>
      <dgm:spPr/>
      <dgm:t>
        <a:bodyPr/>
        <a:lstStyle/>
        <a:p>
          <a:endParaRPr lang="en-US"/>
        </a:p>
      </dgm:t>
    </dgm:pt>
    <dgm:pt modelId="{839ECACD-C0F0-4B95-A0B9-B892DF0D15C0}">
      <dgm:prSet/>
      <dgm:spPr/>
      <dgm:t>
        <a:bodyPr/>
        <a:lstStyle/>
        <a:p>
          <a:r>
            <a:rPr lang="en-GB" b="1" u="sng"/>
            <a:t>Should I still expect to receive a prearranged slot? </a:t>
          </a:r>
          <a:endParaRPr lang="en-US"/>
        </a:p>
      </dgm:t>
    </dgm:pt>
    <dgm:pt modelId="{FB12F5BD-98FE-4F92-A913-D7BDEBF0FE08}" type="parTrans" cxnId="{30DA626F-BDCC-485C-94F4-5C1984A227BF}">
      <dgm:prSet/>
      <dgm:spPr/>
      <dgm:t>
        <a:bodyPr/>
        <a:lstStyle/>
        <a:p>
          <a:endParaRPr lang="en-US"/>
        </a:p>
      </dgm:t>
    </dgm:pt>
    <dgm:pt modelId="{8D392AC6-B482-4520-A38A-D79EF4C798E0}" type="sibTrans" cxnId="{30DA626F-BDCC-485C-94F4-5C1984A227BF}">
      <dgm:prSet/>
      <dgm:spPr/>
      <dgm:t>
        <a:bodyPr/>
        <a:lstStyle/>
        <a:p>
          <a:endParaRPr lang="en-US"/>
        </a:p>
      </dgm:t>
    </dgm:pt>
    <dgm:pt modelId="{008FFEFA-93F3-4621-B560-DFFD0AE7D8D1}">
      <dgm:prSet/>
      <dgm:spPr/>
      <dgm:t>
        <a:bodyPr/>
        <a:lstStyle/>
        <a:p>
          <a:r>
            <a:rPr lang="en-GB"/>
            <a:t>No, we have now moved to a surgery model and will no longer be sending out dates for prearranged slots that haven’t been requested by the school.</a:t>
          </a:r>
          <a:endParaRPr lang="en-US"/>
        </a:p>
      </dgm:t>
    </dgm:pt>
    <dgm:pt modelId="{1F5D027B-28F6-4F5F-8310-2810E68C5D3E}" type="parTrans" cxnId="{E91B5141-3A45-439F-AEFC-235C624DCC4D}">
      <dgm:prSet/>
      <dgm:spPr/>
      <dgm:t>
        <a:bodyPr/>
        <a:lstStyle/>
        <a:p>
          <a:endParaRPr lang="en-US"/>
        </a:p>
      </dgm:t>
    </dgm:pt>
    <dgm:pt modelId="{65453D96-7EA1-4441-9D1E-B0615788855A}" type="sibTrans" cxnId="{E91B5141-3A45-439F-AEFC-235C624DCC4D}">
      <dgm:prSet/>
      <dgm:spPr/>
      <dgm:t>
        <a:bodyPr/>
        <a:lstStyle/>
        <a:p>
          <a:endParaRPr lang="en-US"/>
        </a:p>
      </dgm:t>
    </dgm:pt>
    <dgm:pt modelId="{4AD1E8B0-025D-4C0E-AC22-E8117E89F9E7}" type="pres">
      <dgm:prSet presAssocID="{EE281CB9-D569-4E3D-B57C-FFCDCEC131F1}" presName="linear" presStyleCnt="0">
        <dgm:presLayoutVars>
          <dgm:animLvl val="lvl"/>
          <dgm:resizeHandles val="exact"/>
        </dgm:presLayoutVars>
      </dgm:prSet>
      <dgm:spPr/>
    </dgm:pt>
    <dgm:pt modelId="{8C9F01C5-FC8D-4670-8900-9A08B999DE45}" type="pres">
      <dgm:prSet presAssocID="{2CCA5E13-354B-492F-B2AC-469544D05FD4}" presName="parentText" presStyleLbl="node1" presStyleIdx="0" presStyleCnt="5">
        <dgm:presLayoutVars>
          <dgm:chMax val="0"/>
          <dgm:bulletEnabled val="1"/>
        </dgm:presLayoutVars>
      </dgm:prSet>
      <dgm:spPr/>
    </dgm:pt>
    <dgm:pt modelId="{3BF1D970-D1BA-4C4D-A6D9-31613E0DBE77}" type="pres">
      <dgm:prSet presAssocID="{2CCA5E13-354B-492F-B2AC-469544D05FD4}" presName="childText" presStyleLbl="revTx" presStyleIdx="0" presStyleCnt="5">
        <dgm:presLayoutVars>
          <dgm:bulletEnabled val="1"/>
        </dgm:presLayoutVars>
      </dgm:prSet>
      <dgm:spPr/>
    </dgm:pt>
    <dgm:pt modelId="{ADCE28A7-A622-4E33-A98E-24EB3E537FED}" type="pres">
      <dgm:prSet presAssocID="{1716D12A-CB34-4D2E-895A-DF6237C06662}" presName="parentText" presStyleLbl="node1" presStyleIdx="1" presStyleCnt="5">
        <dgm:presLayoutVars>
          <dgm:chMax val="0"/>
          <dgm:bulletEnabled val="1"/>
        </dgm:presLayoutVars>
      </dgm:prSet>
      <dgm:spPr/>
    </dgm:pt>
    <dgm:pt modelId="{E04E8BC4-1A71-4B3F-9892-3547F024EDBF}" type="pres">
      <dgm:prSet presAssocID="{1716D12A-CB34-4D2E-895A-DF6237C06662}" presName="childText" presStyleLbl="revTx" presStyleIdx="1" presStyleCnt="5">
        <dgm:presLayoutVars>
          <dgm:bulletEnabled val="1"/>
        </dgm:presLayoutVars>
      </dgm:prSet>
      <dgm:spPr/>
    </dgm:pt>
    <dgm:pt modelId="{63BC7F21-4AD0-4B83-846F-428DEFCB6DA0}" type="pres">
      <dgm:prSet presAssocID="{9F699E91-ED62-4F24-82E3-E449F0FD6718}" presName="parentText" presStyleLbl="node1" presStyleIdx="2" presStyleCnt="5">
        <dgm:presLayoutVars>
          <dgm:chMax val="0"/>
          <dgm:bulletEnabled val="1"/>
        </dgm:presLayoutVars>
      </dgm:prSet>
      <dgm:spPr/>
    </dgm:pt>
    <dgm:pt modelId="{2FEC778A-460D-42F3-8852-4AC4D52ED879}" type="pres">
      <dgm:prSet presAssocID="{9F699E91-ED62-4F24-82E3-E449F0FD6718}" presName="childText" presStyleLbl="revTx" presStyleIdx="2" presStyleCnt="5">
        <dgm:presLayoutVars>
          <dgm:bulletEnabled val="1"/>
        </dgm:presLayoutVars>
      </dgm:prSet>
      <dgm:spPr/>
    </dgm:pt>
    <dgm:pt modelId="{6AD6ACAC-FB6B-4D16-BFDD-5A3A91C43136}" type="pres">
      <dgm:prSet presAssocID="{517E2EAC-4173-4ACB-8891-76C31E92C3AE}" presName="parentText" presStyleLbl="node1" presStyleIdx="3" presStyleCnt="5">
        <dgm:presLayoutVars>
          <dgm:chMax val="0"/>
          <dgm:bulletEnabled val="1"/>
        </dgm:presLayoutVars>
      </dgm:prSet>
      <dgm:spPr/>
    </dgm:pt>
    <dgm:pt modelId="{9E4FFA81-BADB-4015-AA50-906E2A8A9177}" type="pres">
      <dgm:prSet presAssocID="{517E2EAC-4173-4ACB-8891-76C31E92C3AE}" presName="childText" presStyleLbl="revTx" presStyleIdx="3" presStyleCnt="5">
        <dgm:presLayoutVars>
          <dgm:bulletEnabled val="1"/>
        </dgm:presLayoutVars>
      </dgm:prSet>
      <dgm:spPr/>
    </dgm:pt>
    <dgm:pt modelId="{1ECA492E-3951-479F-8C2D-60C5CDBD49F6}" type="pres">
      <dgm:prSet presAssocID="{839ECACD-C0F0-4B95-A0B9-B892DF0D15C0}" presName="parentText" presStyleLbl="node1" presStyleIdx="4" presStyleCnt="5">
        <dgm:presLayoutVars>
          <dgm:chMax val="0"/>
          <dgm:bulletEnabled val="1"/>
        </dgm:presLayoutVars>
      </dgm:prSet>
      <dgm:spPr/>
    </dgm:pt>
    <dgm:pt modelId="{CC99971B-1948-47C3-9B89-668F0842B588}" type="pres">
      <dgm:prSet presAssocID="{839ECACD-C0F0-4B95-A0B9-B892DF0D15C0}" presName="childText" presStyleLbl="revTx" presStyleIdx="4" presStyleCnt="5">
        <dgm:presLayoutVars>
          <dgm:bulletEnabled val="1"/>
        </dgm:presLayoutVars>
      </dgm:prSet>
      <dgm:spPr/>
    </dgm:pt>
  </dgm:ptLst>
  <dgm:cxnLst>
    <dgm:cxn modelId="{6AD41C02-C539-40FE-994D-F2A901EA4AB1}" srcId="{2CCA5E13-354B-492F-B2AC-469544D05FD4}" destId="{F10547C9-C916-492A-A3D5-367138E94D29}" srcOrd="1" destOrd="0" parTransId="{9CE23EAB-5E23-4B4F-BD93-A9409FCC5821}" sibTransId="{87894321-CDDF-4AA6-B314-901A4ACF201D}"/>
    <dgm:cxn modelId="{60389B06-EA40-40A2-8A63-E3D4C9772340}" type="presOf" srcId="{4C14D850-013A-498B-901C-14E1874F9700}" destId="{2FEC778A-460D-42F3-8852-4AC4D52ED879}" srcOrd="0" destOrd="0" presId="urn:microsoft.com/office/officeart/2005/8/layout/vList2"/>
    <dgm:cxn modelId="{77AD600F-CA5D-44E4-8939-9935A5BCC8E2}" type="presOf" srcId="{20569413-B153-4819-9EA9-2D54F19D183E}" destId="{3BF1D970-D1BA-4C4D-A6D9-31613E0DBE77}" srcOrd="0" destOrd="2" presId="urn:microsoft.com/office/officeart/2005/8/layout/vList2"/>
    <dgm:cxn modelId="{DBD5E81D-5294-4994-9B6E-DE0E1858AA42}" type="presOf" srcId="{008FFEFA-93F3-4621-B560-DFFD0AE7D8D1}" destId="{CC99971B-1948-47C3-9B89-668F0842B588}" srcOrd="0" destOrd="0" presId="urn:microsoft.com/office/officeart/2005/8/layout/vList2"/>
    <dgm:cxn modelId="{1DBCD81F-66B0-4DEF-A39C-B5CADDA0EB07}" type="presOf" srcId="{517E2EAC-4173-4ACB-8891-76C31E92C3AE}" destId="{6AD6ACAC-FB6B-4D16-BFDD-5A3A91C43136}" srcOrd="0" destOrd="0" presId="urn:microsoft.com/office/officeart/2005/8/layout/vList2"/>
    <dgm:cxn modelId="{ADD9CD2C-49FB-4F5F-92B0-35053495C60B}" type="presOf" srcId="{839ECACD-C0F0-4B95-A0B9-B892DF0D15C0}" destId="{1ECA492E-3951-479F-8C2D-60C5CDBD49F6}" srcOrd="0" destOrd="0" presId="urn:microsoft.com/office/officeart/2005/8/layout/vList2"/>
    <dgm:cxn modelId="{0263F72E-8D9E-42B5-B3E3-CF2D17F6158C}" srcId="{EE281CB9-D569-4E3D-B57C-FFCDCEC131F1}" destId="{517E2EAC-4173-4ACB-8891-76C31E92C3AE}" srcOrd="3" destOrd="0" parTransId="{C0A40129-05A8-4180-8419-746B6E6F6A63}" sibTransId="{3815E613-F6D0-4698-BCAE-9763EBC24D51}"/>
    <dgm:cxn modelId="{8919F131-5FF9-413B-BCD4-93CA6F3D92E4}" type="presOf" srcId="{9F699E91-ED62-4F24-82E3-E449F0FD6718}" destId="{63BC7F21-4AD0-4B83-846F-428DEFCB6DA0}" srcOrd="0" destOrd="0" presId="urn:microsoft.com/office/officeart/2005/8/layout/vList2"/>
    <dgm:cxn modelId="{76000932-3C28-4BE8-9447-835E8E9020CE}" type="presOf" srcId="{F10547C9-C916-492A-A3D5-367138E94D29}" destId="{3BF1D970-D1BA-4C4D-A6D9-31613E0DBE77}" srcOrd="0" destOrd="1" presId="urn:microsoft.com/office/officeart/2005/8/layout/vList2"/>
    <dgm:cxn modelId="{7867683A-D612-47B2-B2D8-D9913FFF75AA}" type="presOf" srcId="{728F9B0F-F15F-402C-9E46-13B866C00D44}" destId="{3BF1D970-D1BA-4C4D-A6D9-31613E0DBE77}" srcOrd="0" destOrd="0" presId="urn:microsoft.com/office/officeart/2005/8/layout/vList2"/>
    <dgm:cxn modelId="{4C13EF3F-28F5-447A-803A-06B591848149}" type="presOf" srcId="{EC214190-1458-4457-84BC-964649D9AB39}" destId="{9E4FFA81-BADB-4015-AA50-906E2A8A9177}" srcOrd="0" destOrd="0" presId="urn:microsoft.com/office/officeart/2005/8/layout/vList2"/>
    <dgm:cxn modelId="{474F6360-6722-4CA2-BAB0-8F416B863B7F}" type="presOf" srcId="{EE281CB9-D569-4E3D-B57C-FFCDCEC131F1}" destId="{4AD1E8B0-025D-4C0E-AC22-E8117E89F9E7}" srcOrd="0" destOrd="0" presId="urn:microsoft.com/office/officeart/2005/8/layout/vList2"/>
    <dgm:cxn modelId="{E91B5141-3A45-439F-AEFC-235C624DCC4D}" srcId="{839ECACD-C0F0-4B95-A0B9-B892DF0D15C0}" destId="{008FFEFA-93F3-4621-B560-DFFD0AE7D8D1}" srcOrd="0" destOrd="0" parTransId="{1F5D027B-28F6-4F5F-8310-2810E68C5D3E}" sibTransId="{65453D96-7EA1-4441-9D1E-B0615788855A}"/>
    <dgm:cxn modelId="{C2076966-BCF6-456D-9CDF-3EB983390972}" type="presOf" srcId="{502DE559-D517-4B53-805C-89650BCAF526}" destId="{E04E8BC4-1A71-4B3F-9892-3547F024EDBF}" srcOrd="0" destOrd="0" presId="urn:microsoft.com/office/officeart/2005/8/layout/vList2"/>
    <dgm:cxn modelId="{CC104248-9EE2-43B2-9ECC-7A89153AE213}" srcId="{EE281CB9-D569-4E3D-B57C-FFCDCEC131F1}" destId="{2CCA5E13-354B-492F-B2AC-469544D05FD4}" srcOrd="0" destOrd="0" parTransId="{48F7685F-3F81-4C56-8D01-93782B3E67A4}" sibTransId="{D522DD45-8D14-4A4F-84AC-04B357641F87}"/>
    <dgm:cxn modelId="{F2266A69-073B-4D8E-9A9A-3EE971FCC3EB}" srcId="{1716D12A-CB34-4D2E-895A-DF6237C06662}" destId="{935585FD-C106-4E19-AA73-32A5C9C7D3CD}" srcOrd="1" destOrd="0" parTransId="{E2C26517-475C-426F-A2FD-E6405A05B6C1}" sibTransId="{4F805EAC-D5B4-4540-B7C7-1F304B9CD22E}"/>
    <dgm:cxn modelId="{54378F4D-EFEE-4045-A6B0-A9F4AF351C4F}" srcId="{1716D12A-CB34-4D2E-895A-DF6237C06662}" destId="{502DE559-D517-4B53-805C-89650BCAF526}" srcOrd="0" destOrd="0" parTransId="{805E78B7-278C-4B61-837D-D1BB8E221735}" sibTransId="{6BCFFA7C-6909-45CC-8467-9416428730C4}"/>
    <dgm:cxn modelId="{30DA626F-BDCC-485C-94F4-5C1984A227BF}" srcId="{EE281CB9-D569-4E3D-B57C-FFCDCEC131F1}" destId="{839ECACD-C0F0-4B95-A0B9-B892DF0D15C0}" srcOrd="4" destOrd="0" parTransId="{FB12F5BD-98FE-4F92-A913-D7BDEBF0FE08}" sibTransId="{8D392AC6-B482-4520-A38A-D79EF4C798E0}"/>
    <dgm:cxn modelId="{D81CB750-58AC-4475-B73A-6F2F3BECFCBC}" type="presOf" srcId="{2CCA5E13-354B-492F-B2AC-469544D05FD4}" destId="{8C9F01C5-FC8D-4670-8900-9A08B999DE45}" srcOrd="0" destOrd="0" presId="urn:microsoft.com/office/officeart/2005/8/layout/vList2"/>
    <dgm:cxn modelId="{D73AF688-A89D-436E-A530-37D68ED0FC7C}" srcId="{2CCA5E13-354B-492F-B2AC-469544D05FD4}" destId="{20569413-B153-4819-9EA9-2D54F19D183E}" srcOrd="2" destOrd="0" parTransId="{330EDA20-C29C-4137-B4FE-9CBD64D8CBBD}" sibTransId="{76A3C319-7D6D-4021-BFB2-0D45DE7D3044}"/>
    <dgm:cxn modelId="{CEE50C92-24A8-4983-A7A1-11CA41FBF35E}" srcId="{9F699E91-ED62-4F24-82E3-E449F0FD6718}" destId="{4C14D850-013A-498B-901C-14E1874F9700}" srcOrd="0" destOrd="0" parTransId="{0C49A43B-D329-40F6-9DA5-5A7B5DD139A2}" sibTransId="{6227BD00-567C-41C5-B2CD-4C36E7954841}"/>
    <dgm:cxn modelId="{79457199-D27A-4FAE-801B-0C97175B5FB3}" srcId="{EE281CB9-D569-4E3D-B57C-FFCDCEC131F1}" destId="{9F699E91-ED62-4F24-82E3-E449F0FD6718}" srcOrd="2" destOrd="0" parTransId="{CAF6C14A-15D2-4D6A-BED5-7F6705CC449F}" sibTransId="{3ED94411-7E93-428F-BC1F-2BB4B33A27B1}"/>
    <dgm:cxn modelId="{EAF2FEA1-16B2-49ED-B684-5D3041BE0F28}" srcId="{517E2EAC-4173-4ACB-8891-76C31E92C3AE}" destId="{EC214190-1458-4457-84BC-964649D9AB39}" srcOrd="0" destOrd="0" parTransId="{1CED5677-09E8-49D2-8A0E-5F8094589036}" sibTransId="{DB676C3F-DE9D-409C-9C30-CEF5E61CD5B9}"/>
    <dgm:cxn modelId="{3AEB72A6-BAD4-4DCC-8496-D61DF36F70AE}" srcId="{EE281CB9-D569-4E3D-B57C-FFCDCEC131F1}" destId="{1716D12A-CB34-4D2E-895A-DF6237C06662}" srcOrd="1" destOrd="0" parTransId="{CA8B792E-3305-45CE-9EB7-C804590B30E3}" sibTransId="{DA8EF01F-3927-4BB3-91C2-4478FC0FBB81}"/>
    <dgm:cxn modelId="{376A9EA7-33B4-4767-B727-AADE3AF10BE8}" type="presOf" srcId="{1716D12A-CB34-4D2E-895A-DF6237C06662}" destId="{ADCE28A7-A622-4E33-A98E-24EB3E537FED}" srcOrd="0" destOrd="0" presId="urn:microsoft.com/office/officeart/2005/8/layout/vList2"/>
    <dgm:cxn modelId="{BE1242BF-61E9-4BA1-87EE-F8DFDECF58DD}" type="presOf" srcId="{935585FD-C106-4E19-AA73-32A5C9C7D3CD}" destId="{E04E8BC4-1A71-4B3F-9892-3547F024EDBF}" srcOrd="0" destOrd="1" presId="urn:microsoft.com/office/officeart/2005/8/layout/vList2"/>
    <dgm:cxn modelId="{DD5B7ACD-8225-4238-B4BE-60AA57A95AAD}" srcId="{1716D12A-CB34-4D2E-895A-DF6237C06662}" destId="{BD19E3BD-5CD5-43A7-9CD9-F9095592702A}" srcOrd="2" destOrd="0" parTransId="{98BA41EB-E17B-4313-9B73-FA1C6CBF6B34}" sibTransId="{C317C9FB-565B-4060-8D12-648E1EF741E1}"/>
    <dgm:cxn modelId="{519EB2E9-96C4-4816-B7AD-A70660E56696}" type="presOf" srcId="{BD19E3BD-5CD5-43A7-9CD9-F9095592702A}" destId="{E04E8BC4-1A71-4B3F-9892-3547F024EDBF}" srcOrd="0" destOrd="2" presId="urn:microsoft.com/office/officeart/2005/8/layout/vList2"/>
    <dgm:cxn modelId="{E5966DEC-6C4A-4D0A-8CEB-53F556D6B99A}" srcId="{2CCA5E13-354B-492F-B2AC-469544D05FD4}" destId="{728F9B0F-F15F-402C-9E46-13B866C00D44}" srcOrd="0" destOrd="0" parTransId="{4FB0EBE8-B9A9-4159-9F33-4351FEFE2E13}" sibTransId="{1C385432-B7A8-44A5-9C67-1F225518066F}"/>
    <dgm:cxn modelId="{6BA5E8B2-29FB-4B28-BA2B-03A6BE47467D}" type="presParOf" srcId="{4AD1E8B0-025D-4C0E-AC22-E8117E89F9E7}" destId="{8C9F01C5-FC8D-4670-8900-9A08B999DE45}" srcOrd="0" destOrd="0" presId="urn:microsoft.com/office/officeart/2005/8/layout/vList2"/>
    <dgm:cxn modelId="{FA828F59-2099-4DC4-9324-2174D0518872}" type="presParOf" srcId="{4AD1E8B0-025D-4C0E-AC22-E8117E89F9E7}" destId="{3BF1D970-D1BA-4C4D-A6D9-31613E0DBE77}" srcOrd="1" destOrd="0" presId="urn:microsoft.com/office/officeart/2005/8/layout/vList2"/>
    <dgm:cxn modelId="{2C631974-131B-4294-83F8-FCE62317ABDA}" type="presParOf" srcId="{4AD1E8B0-025D-4C0E-AC22-E8117E89F9E7}" destId="{ADCE28A7-A622-4E33-A98E-24EB3E537FED}" srcOrd="2" destOrd="0" presId="urn:microsoft.com/office/officeart/2005/8/layout/vList2"/>
    <dgm:cxn modelId="{7B6FFEC7-028E-4CBD-9C23-12356412DD1B}" type="presParOf" srcId="{4AD1E8B0-025D-4C0E-AC22-E8117E89F9E7}" destId="{E04E8BC4-1A71-4B3F-9892-3547F024EDBF}" srcOrd="3" destOrd="0" presId="urn:microsoft.com/office/officeart/2005/8/layout/vList2"/>
    <dgm:cxn modelId="{8E264256-F9D1-4F96-B155-99600EF21EB8}" type="presParOf" srcId="{4AD1E8B0-025D-4C0E-AC22-E8117E89F9E7}" destId="{63BC7F21-4AD0-4B83-846F-428DEFCB6DA0}" srcOrd="4" destOrd="0" presId="urn:microsoft.com/office/officeart/2005/8/layout/vList2"/>
    <dgm:cxn modelId="{A296BEF3-1C99-4B5E-AB3F-15E95D0AA98A}" type="presParOf" srcId="{4AD1E8B0-025D-4C0E-AC22-E8117E89F9E7}" destId="{2FEC778A-460D-42F3-8852-4AC4D52ED879}" srcOrd="5" destOrd="0" presId="urn:microsoft.com/office/officeart/2005/8/layout/vList2"/>
    <dgm:cxn modelId="{4199ED7A-FC89-45E9-B550-691514757801}" type="presParOf" srcId="{4AD1E8B0-025D-4C0E-AC22-E8117E89F9E7}" destId="{6AD6ACAC-FB6B-4D16-BFDD-5A3A91C43136}" srcOrd="6" destOrd="0" presId="urn:microsoft.com/office/officeart/2005/8/layout/vList2"/>
    <dgm:cxn modelId="{FDBDC781-B6C7-463B-9D2A-BCB34F390CC1}" type="presParOf" srcId="{4AD1E8B0-025D-4C0E-AC22-E8117E89F9E7}" destId="{9E4FFA81-BADB-4015-AA50-906E2A8A9177}" srcOrd="7" destOrd="0" presId="urn:microsoft.com/office/officeart/2005/8/layout/vList2"/>
    <dgm:cxn modelId="{016C9E18-DD2C-441F-B65D-A2F50AB9E21E}" type="presParOf" srcId="{4AD1E8B0-025D-4C0E-AC22-E8117E89F9E7}" destId="{1ECA492E-3951-479F-8C2D-60C5CDBD49F6}" srcOrd="8" destOrd="0" presId="urn:microsoft.com/office/officeart/2005/8/layout/vList2"/>
    <dgm:cxn modelId="{EBBC17FB-BAD9-4097-91A5-3A55C811BA9F}" type="presParOf" srcId="{4AD1E8B0-025D-4C0E-AC22-E8117E89F9E7}" destId="{CC99971B-1948-47C3-9B89-668F0842B588}"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A1794-7191-4927-A626-E33BB4F01675}">
      <dsp:nvSpPr>
        <dsp:cNvPr id="0" name=""/>
        <dsp:cNvSpPr/>
      </dsp:nvSpPr>
      <dsp:spPr>
        <a:xfrm>
          <a:off x="0" y="119174"/>
          <a:ext cx="8942120" cy="71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There are difficulties around effective working together during the holidays for chasing up referrals, child protection assessments and conferences. </a:t>
          </a:r>
          <a:endParaRPr lang="en-US" sz="1800" b="1" kern="1200"/>
        </a:p>
      </dsp:txBody>
      <dsp:txXfrm>
        <a:off x="34954" y="154128"/>
        <a:ext cx="8872212" cy="646132"/>
      </dsp:txXfrm>
    </dsp:sp>
    <dsp:sp modelId="{ECDA3ED9-5B67-4EEF-BD79-5069E92596F7}">
      <dsp:nvSpPr>
        <dsp:cNvPr id="0" name=""/>
        <dsp:cNvSpPr/>
      </dsp:nvSpPr>
      <dsp:spPr>
        <a:xfrm>
          <a:off x="0" y="887054"/>
          <a:ext cx="8942120" cy="7160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a:t>In most cases colleagues have made themselves available and supported seeing their referrals through. </a:t>
          </a:r>
          <a:endParaRPr lang="en-US" sz="1600" b="1" kern="1200"/>
        </a:p>
      </dsp:txBody>
      <dsp:txXfrm>
        <a:off x="34954" y="922008"/>
        <a:ext cx="8872212" cy="646132"/>
      </dsp:txXfrm>
    </dsp:sp>
    <dsp:sp modelId="{AE0CD5D0-1F8B-4828-AE3C-EE1D72C129B0}">
      <dsp:nvSpPr>
        <dsp:cNvPr id="0" name=""/>
        <dsp:cNvSpPr/>
      </dsp:nvSpPr>
      <dsp:spPr>
        <a:xfrm>
          <a:off x="0" y="1654934"/>
          <a:ext cx="8942120" cy="7160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SET will support where possible but do not have access to your files and sometimes are not provided with reports. </a:t>
          </a:r>
          <a:endParaRPr lang="en-US" sz="1800" b="1" kern="1200"/>
        </a:p>
      </dsp:txBody>
      <dsp:txXfrm>
        <a:off x="34954" y="1689888"/>
        <a:ext cx="8872212" cy="646132"/>
      </dsp:txXfrm>
    </dsp:sp>
    <dsp:sp modelId="{75D3C9DC-543F-4FD6-BE44-F634A78AEC81}">
      <dsp:nvSpPr>
        <dsp:cNvPr id="0" name=""/>
        <dsp:cNvSpPr/>
      </dsp:nvSpPr>
      <dsp:spPr>
        <a:xfrm>
          <a:off x="0" y="2422814"/>
          <a:ext cx="8942120" cy="716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1"/>
              </a:solidFill>
            </a:rPr>
            <a:t>Considerations: </a:t>
          </a:r>
          <a:endParaRPr lang="en-US" sz="1800" kern="1200">
            <a:solidFill>
              <a:schemeClr val="tx1"/>
            </a:solidFill>
          </a:endParaRPr>
        </a:p>
      </dsp:txBody>
      <dsp:txXfrm>
        <a:off x="34954" y="2457768"/>
        <a:ext cx="8872212" cy="646132"/>
      </dsp:txXfrm>
    </dsp:sp>
    <dsp:sp modelId="{83BF356C-C0A1-426A-9A8D-DBFAEB99A78A}">
      <dsp:nvSpPr>
        <dsp:cNvPr id="0" name=""/>
        <dsp:cNvSpPr/>
      </dsp:nvSpPr>
      <dsp:spPr>
        <a:xfrm>
          <a:off x="0" y="3190694"/>
          <a:ext cx="8942120" cy="7160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That referrals are ‘No further actioned’ if parents decline or offer a counter narrative that can’t be unverified. Clarification is required sometimes. </a:t>
          </a:r>
          <a:endParaRPr lang="en-US" sz="1800" b="1" kern="1200"/>
        </a:p>
      </dsp:txBody>
      <dsp:txXfrm>
        <a:off x="34954" y="3225648"/>
        <a:ext cx="8872212" cy="646132"/>
      </dsp:txXfrm>
    </dsp:sp>
    <dsp:sp modelId="{4F067B60-2676-481F-A40A-B755B86989DE}">
      <dsp:nvSpPr>
        <dsp:cNvPr id="0" name=""/>
        <dsp:cNvSpPr/>
      </dsp:nvSpPr>
      <dsp:spPr>
        <a:xfrm>
          <a:off x="0" y="3958574"/>
          <a:ext cx="8942120" cy="71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Families at conferences often have their sensitive information shared with complete strangers. This may disrupt your working relationships. </a:t>
          </a:r>
          <a:endParaRPr lang="en-US" sz="1800" b="1" kern="1200"/>
        </a:p>
      </dsp:txBody>
      <dsp:txXfrm>
        <a:off x="34954" y="3993528"/>
        <a:ext cx="8872212" cy="646132"/>
      </dsp:txXfrm>
    </dsp:sp>
    <dsp:sp modelId="{3993CAA0-33B5-4113-A5E3-285F606AEFA8}">
      <dsp:nvSpPr>
        <dsp:cNvPr id="0" name=""/>
        <dsp:cNvSpPr/>
      </dsp:nvSpPr>
      <dsp:spPr>
        <a:xfrm>
          <a:off x="0" y="4726454"/>
          <a:ext cx="8942120" cy="7160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Assessment of risks cannot be accurate without your reports and contributions. </a:t>
          </a:r>
          <a:endParaRPr lang="en-US" sz="1800" b="1" kern="1200"/>
        </a:p>
      </dsp:txBody>
      <dsp:txXfrm>
        <a:off x="34954" y="4761408"/>
        <a:ext cx="8872212" cy="646132"/>
      </dsp:txXfrm>
    </dsp:sp>
    <dsp:sp modelId="{65F8BFFE-1C01-4D28-B75E-F80B7A2692B2}">
      <dsp:nvSpPr>
        <dsp:cNvPr id="0" name=""/>
        <dsp:cNvSpPr/>
      </dsp:nvSpPr>
      <dsp:spPr>
        <a:xfrm>
          <a:off x="0" y="5494334"/>
          <a:ext cx="8942120" cy="7160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a:t>Some staff are not paid to cover the holiday period. </a:t>
          </a:r>
          <a:endParaRPr lang="en-US" sz="1800" b="1" kern="1200"/>
        </a:p>
      </dsp:txBody>
      <dsp:txXfrm>
        <a:off x="34954" y="5529288"/>
        <a:ext cx="8872212" cy="646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99FE-1834-4322-8359-AD37C5C3F659}">
      <dsp:nvSpPr>
        <dsp:cNvPr id="0" name=""/>
        <dsp:cNvSpPr/>
      </dsp:nvSpPr>
      <dsp:spPr>
        <a:xfrm>
          <a:off x="0" y="562"/>
          <a:ext cx="6683374"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C397D21-1AA7-4B14-A0B3-165AFF44EA93}">
      <dsp:nvSpPr>
        <dsp:cNvPr id="0" name=""/>
        <dsp:cNvSpPr/>
      </dsp:nvSpPr>
      <dsp:spPr>
        <a:xfrm>
          <a:off x="0" y="562"/>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Pulls together information about opportunities and activities in the local area</a:t>
          </a:r>
          <a:endParaRPr lang="en-US" sz="1900" kern="1200"/>
        </a:p>
      </dsp:txBody>
      <dsp:txXfrm>
        <a:off x="0" y="562"/>
        <a:ext cx="6683374" cy="657971"/>
      </dsp:txXfrm>
    </dsp:sp>
    <dsp:sp modelId="{F6C3F842-2DDC-48FF-9E84-7556A39DC480}">
      <dsp:nvSpPr>
        <dsp:cNvPr id="0" name=""/>
        <dsp:cNvSpPr/>
      </dsp:nvSpPr>
      <dsp:spPr>
        <a:xfrm>
          <a:off x="0" y="658533"/>
          <a:ext cx="6683374" cy="0"/>
        </a:xfrm>
        <a:prstGeom prst="line">
          <a:avLst/>
        </a:prstGeom>
        <a:gradFill rotWithShape="0">
          <a:gsLst>
            <a:gs pos="0">
              <a:schemeClr val="accent2">
                <a:hueOff val="-494048"/>
                <a:satOff val="2367"/>
                <a:lumOff val="2190"/>
                <a:alphaOff val="0"/>
                <a:tint val="96000"/>
                <a:lumMod val="100000"/>
              </a:schemeClr>
            </a:gs>
            <a:gs pos="78000">
              <a:schemeClr val="accent2">
                <a:hueOff val="-494048"/>
                <a:satOff val="2367"/>
                <a:lumOff val="2190"/>
                <a:alphaOff val="0"/>
                <a:shade val="94000"/>
                <a:lumMod val="94000"/>
              </a:schemeClr>
            </a:gs>
          </a:gsLst>
          <a:lin ang="5400000" scaled="0"/>
        </a:gradFill>
        <a:ln w="12700" cap="rnd" cmpd="sng" algn="ctr">
          <a:solidFill>
            <a:schemeClr val="accent2">
              <a:hueOff val="-494048"/>
              <a:satOff val="2367"/>
              <a:lumOff val="219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31AB6EC-3BC6-4A45-B2B3-E611D8A67DA6}">
      <dsp:nvSpPr>
        <dsp:cNvPr id="0" name=""/>
        <dsp:cNvSpPr/>
      </dsp:nvSpPr>
      <dsp:spPr>
        <a:xfrm>
          <a:off x="0" y="658533"/>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One for Parents and families and one for Practitioners. </a:t>
          </a:r>
          <a:endParaRPr lang="en-US" sz="1900" kern="1200"/>
        </a:p>
      </dsp:txBody>
      <dsp:txXfrm>
        <a:off x="0" y="658533"/>
        <a:ext cx="6683374" cy="657971"/>
      </dsp:txXfrm>
    </dsp:sp>
    <dsp:sp modelId="{8ECEEC2A-FF62-4007-8B9B-E834EB4BC6CE}">
      <dsp:nvSpPr>
        <dsp:cNvPr id="0" name=""/>
        <dsp:cNvSpPr/>
      </dsp:nvSpPr>
      <dsp:spPr>
        <a:xfrm>
          <a:off x="0" y="1316505"/>
          <a:ext cx="6683374" cy="0"/>
        </a:xfrm>
        <a:prstGeom prst="line">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w="12700" cap="rnd" cmpd="sng" algn="ctr">
          <a:solidFill>
            <a:schemeClr val="accent2">
              <a:hueOff val="-988095"/>
              <a:satOff val="4733"/>
              <a:lumOff val="437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C3E5966-CFA6-4E95-BF02-B6FFE660EAAF}">
      <dsp:nvSpPr>
        <dsp:cNvPr id="0" name=""/>
        <dsp:cNvSpPr/>
      </dsp:nvSpPr>
      <dsp:spPr>
        <a:xfrm>
          <a:off x="0" y="1316505"/>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Produced 6 times a year. </a:t>
          </a:r>
          <a:endParaRPr lang="en-US" sz="1900" kern="1200"/>
        </a:p>
      </dsp:txBody>
      <dsp:txXfrm>
        <a:off x="0" y="1316505"/>
        <a:ext cx="6683374" cy="657971"/>
      </dsp:txXfrm>
    </dsp:sp>
    <dsp:sp modelId="{DFC5D9B9-9F4A-4750-813E-5187862BC148}">
      <dsp:nvSpPr>
        <dsp:cNvPr id="0" name=""/>
        <dsp:cNvSpPr/>
      </dsp:nvSpPr>
      <dsp:spPr>
        <a:xfrm>
          <a:off x="0" y="1974476"/>
          <a:ext cx="6683374" cy="0"/>
        </a:xfrm>
        <a:prstGeom prst="line">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w="12700" cap="rnd" cmpd="sng" algn="ctr">
          <a:solidFill>
            <a:schemeClr val="accent2">
              <a:hueOff val="-1482143"/>
              <a:satOff val="7100"/>
              <a:lumOff val="656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F6A9431-491E-4BE8-897C-FE62BEB0F948}">
      <dsp:nvSpPr>
        <dsp:cNvPr id="0" name=""/>
        <dsp:cNvSpPr/>
      </dsp:nvSpPr>
      <dsp:spPr>
        <a:xfrm>
          <a:off x="0" y="1974476"/>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a:t>If you would like to be on the mailing list to receive this, invites to MANs or other training please contact:</a:t>
          </a:r>
          <a:endParaRPr lang="en-US" sz="1900" b="1" kern="1200"/>
        </a:p>
      </dsp:txBody>
      <dsp:txXfrm>
        <a:off x="0" y="1974476"/>
        <a:ext cx="6683374" cy="657971"/>
      </dsp:txXfrm>
    </dsp:sp>
    <dsp:sp modelId="{0CA16930-AD8E-4DA6-B831-A6D3050DA3A2}">
      <dsp:nvSpPr>
        <dsp:cNvPr id="0" name=""/>
        <dsp:cNvSpPr/>
      </dsp:nvSpPr>
      <dsp:spPr>
        <a:xfrm>
          <a:off x="0" y="2632448"/>
          <a:ext cx="6683374" cy="0"/>
        </a:xfrm>
        <a:prstGeom prst="line">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w="12700" cap="rnd" cmpd="sng" algn="ctr">
          <a:solidFill>
            <a:schemeClr val="accent2">
              <a:hueOff val="-1976191"/>
              <a:satOff val="9467"/>
              <a:lumOff val="875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C30AECA-0953-4E72-8775-302A33F38F6F}">
      <dsp:nvSpPr>
        <dsp:cNvPr id="0" name=""/>
        <dsp:cNvSpPr/>
      </dsp:nvSpPr>
      <dsp:spPr>
        <a:xfrm>
          <a:off x="0" y="2632448"/>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hlinkClick xmlns:r="http://schemas.openxmlformats.org/officeDocument/2006/relationships" r:id="rId1"/>
            </a:rPr>
            <a:t>FamiliesinFocusEastCentral@bristol.gov.uk</a:t>
          </a:r>
          <a:r>
            <a:rPr lang="en-GB" sz="1900" kern="1200"/>
            <a:t> </a:t>
          </a:r>
          <a:endParaRPr lang="en-US" sz="1900" kern="1200"/>
        </a:p>
      </dsp:txBody>
      <dsp:txXfrm>
        <a:off x="0" y="2632448"/>
        <a:ext cx="6683374" cy="657971"/>
      </dsp:txXfrm>
    </dsp:sp>
    <dsp:sp modelId="{2FF07154-4145-479F-9D3B-1775DFF3EF63}">
      <dsp:nvSpPr>
        <dsp:cNvPr id="0" name=""/>
        <dsp:cNvSpPr/>
      </dsp:nvSpPr>
      <dsp:spPr>
        <a:xfrm>
          <a:off x="0" y="3290419"/>
          <a:ext cx="6683374" cy="0"/>
        </a:xfrm>
        <a:prstGeom prst="line">
          <a:avLst/>
        </a:prstGeom>
        <a:gradFill rotWithShape="0">
          <a:gsLst>
            <a:gs pos="0">
              <a:schemeClr val="accent2">
                <a:hueOff val="-2470238"/>
                <a:satOff val="11833"/>
                <a:lumOff val="10948"/>
                <a:alphaOff val="0"/>
                <a:tint val="96000"/>
                <a:lumMod val="100000"/>
              </a:schemeClr>
            </a:gs>
            <a:gs pos="78000">
              <a:schemeClr val="accent2">
                <a:hueOff val="-2470238"/>
                <a:satOff val="11833"/>
                <a:lumOff val="10948"/>
                <a:alphaOff val="0"/>
                <a:shade val="94000"/>
                <a:lumMod val="94000"/>
              </a:schemeClr>
            </a:gs>
          </a:gsLst>
          <a:lin ang="5400000" scaled="0"/>
        </a:gradFill>
        <a:ln w="12700" cap="rnd" cmpd="sng" algn="ctr">
          <a:solidFill>
            <a:schemeClr val="accent2">
              <a:hueOff val="-2470238"/>
              <a:satOff val="11833"/>
              <a:lumOff val="1094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5D69ABD-7B66-421E-8AC8-CD3CFE2E6491}">
      <dsp:nvSpPr>
        <dsp:cNvPr id="0" name=""/>
        <dsp:cNvSpPr/>
      </dsp:nvSpPr>
      <dsp:spPr>
        <a:xfrm>
          <a:off x="0" y="3290419"/>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hlinkClick xmlns:r="http://schemas.openxmlformats.org/officeDocument/2006/relationships" r:id="rId2"/>
            </a:rPr>
            <a:t>FamiliesinFocusNorth@bristol.gov.uk</a:t>
          </a:r>
          <a:r>
            <a:rPr lang="en-GB" sz="1900" kern="1200"/>
            <a:t> </a:t>
          </a:r>
          <a:endParaRPr lang="en-US" sz="1900" kern="1200"/>
        </a:p>
      </dsp:txBody>
      <dsp:txXfrm>
        <a:off x="0" y="3290419"/>
        <a:ext cx="6683374" cy="657971"/>
      </dsp:txXfrm>
    </dsp:sp>
    <dsp:sp modelId="{ECD39866-2D2D-4200-9A9E-261C0C5EA472}">
      <dsp:nvSpPr>
        <dsp:cNvPr id="0" name=""/>
        <dsp:cNvSpPr/>
      </dsp:nvSpPr>
      <dsp:spPr>
        <a:xfrm>
          <a:off x="0" y="3948391"/>
          <a:ext cx="6683374" cy="0"/>
        </a:xfrm>
        <a:prstGeom prst="lin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144ECC-A959-47FE-ABFE-05E1C3FBEA9B}">
      <dsp:nvSpPr>
        <dsp:cNvPr id="0" name=""/>
        <dsp:cNvSpPr/>
      </dsp:nvSpPr>
      <dsp:spPr>
        <a:xfrm>
          <a:off x="0" y="3948391"/>
          <a:ext cx="6683374" cy="65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hlinkClick xmlns:r="http://schemas.openxmlformats.org/officeDocument/2006/relationships" r:id="rId3"/>
            </a:rPr>
            <a:t>FamiliesinFocusSouth@bristol.gov.uk</a:t>
          </a:r>
          <a:endParaRPr lang="en-US" sz="1900" kern="1200"/>
        </a:p>
      </dsp:txBody>
      <dsp:txXfrm>
        <a:off x="0" y="3948391"/>
        <a:ext cx="6683374" cy="657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F01C5-FC8D-4670-8900-9A08B999DE45}">
      <dsp:nvSpPr>
        <dsp:cNvPr id="0" name=""/>
        <dsp:cNvSpPr/>
      </dsp:nvSpPr>
      <dsp:spPr>
        <a:xfrm>
          <a:off x="0" y="117182"/>
          <a:ext cx="6683374" cy="3744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sng" kern="1200"/>
            <a:t>When will they be: </a:t>
          </a:r>
          <a:endParaRPr lang="en-US" sz="1600" kern="1200"/>
        </a:p>
      </dsp:txBody>
      <dsp:txXfrm>
        <a:off x="18277" y="135459"/>
        <a:ext cx="6646820" cy="337846"/>
      </dsp:txXfrm>
    </dsp:sp>
    <dsp:sp modelId="{3BF1D970-D1BA-4C4D-A6D9-31613E0DBE77}">
      <dsp:nvSpPr>
        <dsp:cNvPr id="0" name=""/>
        <dsp:cNvSpPr/>
      </dsp:nvSpPr>
      <dsp:spPr>
        <a:xfrm>
          <a:off x="0" y="491582"/>
          <a:ext cx="6683374"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19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a:t>South : Tuesday (fortnightly) 9.30am – 12.30pm  </a:t>
          </a:r>
          <a:endParaRPr lang="en-US" sz="1200" kern="1200"/>
        </a:p>
        <a:p>
          <a:pPr marL="114300" lvl="1" indent="-114300" algn="l" defTabSz="533400">
            <a:lnSpc>
              <a:spcPct val="90000"/>
            </a:lnSpc>
            <a:spcBef>
              <a:spcPct val="0"/>
            </a:spcBef>
            <a:spcAft>
              <a:spcPct val="20000"/>
            </a:spcAft>
            <a:buChar char="•"/>
          </a:pPr>
          <a:r>
            <a:rPr lang="en-GB" sz="1200" kern="1200"/>
            <a:t>North : Alternate Tuesdays and Thursdays (weekly) 10am-1pm</a:t>
          </a:r>
          <a:endParaRPr lang="en-US" sz="1200" kern="1200"/>
        </a:p>
        <a:p>
          <a:pPr marL="114300" lvl="1" indent="-114300" algn="l" defTabSz="533400">
            <a:lnSpc>
              <a:spcPct val="90000"/>
            </a:lnSpc>
            <a:spcBef>
              <a:spcPct val="0"/>
            </a:spcBef>
            <a:spcAft>
              <a:spcPct val="20000"/>
            </a:spcAft>
            <a:buChar char="•"/>
          </a:pPr>
          <a:r>
            <a:rPr lang="en-GB" sz="1200" kern="1200"/>
            <a:t>East Central : Tuesday (fortnightly) 9:30am-12:30pm</a:t>
          </a:r>
          <a:endParaRPr lang="en-US" sz="1200" kern="1200"/>
        </a:p>
      </dsp:txBody>
      <dsp:txXfrm>
        <a:off x="0" y="491582"/>
        <a:ext cx="6683374" cy="596160"/>
      </dsp:txXfrm>
    </dsp:sp>
    <dsp:sp modelId="{ADCE28A7-A622-4E33-A98E-24EB3E537FED}">
      <dsp:nvSpPr>
        <dsp:cNvPr id="0" name=""/>
        <dsp:cNvSpPr/>
      </dsp:nvSpPr>
      <dsp:spPr>
        <a:xfrm>
          <a:off x="0" y="1087742"/>
          <a:ext cx="6683374" cy="37440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sng" kern="1200"/>
            <a:t>How to book:</a:t>
          </a:r>
          <a:endParaRPr lang="en-US" sz="1600" kern="1200"/>
        </a:p>
      </dsp:txBody>
      <dsp:txXfrm>
        <a:off x="18277" y="1106019"/>
        <a:ext cx="6646820" cy="337846"/>
      </dsp:txXfrm>
    </dsp:sp>
    <dsp:sp modelId="{E04E8BC4-1A71-4B3F-9892-3547F024EDBF}">
      <dsp:nvSpPr>
        <dsp:cNvPr id="0" name=""/>
        <dsp:cNvSpPr/>
      </dsp:nvSpPr>
      <dsp:spPr>
        <a:xfrm>
          <a:off x="0" y="1462142"/>
          <a:ext cx="6683374"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19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a:t>South </a:t>
          </a:r>
          <a:r>
            <a:rPr lang="en-GB" sz="1200" u="sng" kern="1200">
              <a:hlinkClick xmlns:r="http://schemas.openxmlformats.org/officeDocument/2006/relationships" r:id="rId1"/>
            </a:rPr>
            <a:t>TASsouth@bristol.gov.uk</a:t>
          </a:r>
          <a:r>
            <a:rPr lang="en-GB" sz="1200" kern="1200"/>
            <a:t>  </a:t>
          </a:r>
          <a:endParaRPr lang="en-US" sz="1200" kern="1200"/>
        </a:p>
        <a:p>
          <a:pPr marL="114300" lvl="1" indent="-114300" algn="l" defTabSz="533400">
            <a:lnSpc>
              <a:spcPct val="90000"/>
            </a:lnSpc>
            <a:spcBef>
              <a:spcPct val="0"/>
            </a:spcBef>
            <a:spcAft>
              <a:spcPct val="20000"/>
            </a:spcAft>
            <a:buChar char="•"/>
          </a:pPr>
          <a:r>
            <a:rPr lang="en-GB" sz="1200" kern="1200"/>
            <a:t>North </a:t>
          </a:r>
          <a:r>
            <a:rPr lang="en-GB" sz="1200" u="sng" kern="1200">
              <a:hlinkClick xmlns:r="http://schemas.openxmlformats.org/officeDocument/2006/relationships" r:id="rId2"/>
            </a:rPr>
            <a:t>TASNorth@bristol.gov.uk</a:t>
          </a:r>
          <a:r>
            <a:rPr lang="en-GB" sz="1200" kern="1200"/>
            <a:t> </a:t>
          </a:r>
          <a:endParaRPr lang="en-US" sz="1200" kern="1200"/>
        </a:p>
        <a:p>
          <a:pPr marL="114300" lvl="1" indent="-114300" algn="l" defTabSz="533400">
            <a:lnSpc>
              <a:spcPct val="90000"/>
            </a:lnSpc>
            <a:spcBef>
              <a:spcPct val="0"/>
            </a:spcBef>
            <a:spcAft>
              <a:spcPct val="20000"/>
            </a:spcAft>
            <a:buChar char="•"/>
          </a:pPr>
          <a:r>
            <a:rPr lang="en-GB" sz="1200" kern="1200"/>
            <a:t>East Central </a:t>
          </a:r>
          <a:r>
            <a:rPr lang="en-GB" sz="1200" u="sng" kern="1200">
              <a:hlinkClick xmlns:r="http://schemas.openxmlformats.org/officeDocument/2006/relationships" r:id="rId3"/>
            </a:rPr>
            <a:t>TASeastcentral@bristol.gov.uk</a:t>
          </a:r>
          <a:r>
            <a:rPr lang="en-GB" sz="1200" kern="1200"/>
            <a:t> </a:t>
          </a:r>
          <a:endParaRPr lang="en-US" sz="1200" kern="1200"/>
        </a:p>
      </dsp:txBody>
      <dsp:txXfrm>
        <a:off x="0" y="1462142"/>
        <a:ext cx="6683374" cy="596160"/>
      </dsp:txXfrm>
    </dsp:sp>
    <dsp:sp modelId="{63BC7F21-4AD0-4B83-846F-428DEFCB6DA0}">
      <dsp:nvSpPr>
        <dsp:cNvPr id="0" name=""/>
        <dsp:cNvSpPr/>
      </dsp:nvSpPr>
      <dsp:spPr>
        <a:xfrm>
          <a:off x="0" y="2058302"/>
          <a:ext cx="6683374" cy="37440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sng" kern="1200"/>
            <a:t>Where:</a:t>
          </a:r>
          <a:endParaRPr lang="en-US" sz="1600" kern="1200"/>
        </a:p>
      </dsp:txBody>
      <dsp:txXfrm>
        <a:off x="18277" y="2076579"/>
        <a:ext cx="6646820" cy="337846"/>
      </dsp:txXfrm>
    </dsp:sp>
    <dsp:sp modelId="{2FEC778A-460D-42F3-8852-4AC4D52ED879}">
      <dsp:nvSpPr>
        <dsp:cNvPr id="0" name=""/>
        <dsp:cNvSpPr/>
      </dsp:nvSpPr>
      <dsp:spPr>
        <a:xfrm>
          <a:off x="0" y="2432702"/>
          <a:ext cx="6683374"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19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a:t>Teams</a:t>
          </a:r>
          <a:endParaRPr lang="en-US" sz="1200" kern="1200"/>
        </a:p>
      </dsp:txBody>
      <dsp:txXfrm>
        <a:off x="0" y="2432702"/>
        <a:ext cx="6683374" cy="264960"/>
      </dsp:txXfrm>
    </dsp:sp>
    <dsp:sp modelId="{6AD6ACAC-FB6B-4D16-BFDD-5A3A91C43136}">
      <dsp:nvSpPr>
        <dsp:cNvPr id="0" name=""/>
        <dsp:cNvSpPr/>
      </dsp:nvSpPr>
      <dsp:spPr>
        <a:xfrm>
          <a:off x="0" y="2697662"/>
          <a:ext cx="6683374" cy="37440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sng" kern="1200"/>
            <a:t>What do you need to prepare? </a:t>
          </a:r>
          <a:endParaRPr lang="en-US" sz="1600" kern="1200"/>
        </a:p>
      </dsp:txBody>
      <dsp:txXfrm>
        <a:off x="18277" y="2715939"/>
        <a:ext cx="6646820" cy="337846"/>
      </dsp:txXfrm>
    </dsp:sp>
    <dsp:sp modelId="{9E4FFA81-BADB-4015-AA50-906E2A8A9177}">
      <dsp:nvSpPr>
        <dsp:cNvPr id="0" name=""/>
        <dsp:cNvSpPr/>
      </dsp:nvSpPr>
      <dsp:spPr>
        <a:xfrm>
          <a:off x="0" y="3072062"/>
          <a:ext cx="6683374"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19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a:t>As before, please send the TAS consent and mapping form – to be sent by end of Wednesday the week before your slot. As a reminder we cannot discuss a specific family situation, or share information from our systems, without parental consent (as per form required).</a:t>
          </a:r>
          <a:endParaRPr lang="en-US" sz="1200" kern="1200"/>
        </a:p>
      </dsp:txBody>
      <dsp:txXfrm>
        <a:off x="0" y="3072062"/>
        <a:ext cx="6683374" cy="678960"/>
      </dsp:txXfrm>
    </dsp:sp>
    <dsp:sp modelId="{1ECA492E-3951-479F-8C2D-60C5CDBD49F6}">
      <dsp:nvSpPr>
        <dsp:cNvPr id="0" name=""/>
        <dsp:cNvSpPr/>
      </dsp:nvSpPr>
      <dsp:spPr>
        <a:xfrm>
          <a:off x="0" y="3751022"/>
          <a:ext cx="6683374" cy="3744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sng" kern="1200"/>
            <a:t>Should I still expect to receive a prearranged slot? </a:t>
          </a:r>
          <a:endParaRPr lang="en-US" sz="1600" kern="1200"/>
        </a:p>
      </dsp:txBody>
      <dsp:txXfrm>
        <a:off x="18277" y="3769299"/>
        <a:ext cx="6646820" cy="337846"/>
      </dsp:txXfrm>
    </dsp:sp>
    <dsp:sp modelId="{CC99971B-1948-47C3-9B89-668F0842B588}">
      <dsp:nvSpPr>
        <dsp:cNvPr id="0" name=""/>
        <dsp:cNvSpPr/>
      </dsp:nvSpPr>
      <dsp:spPr>
        <a:xfrm>
          <a:off x="0" y="4125422"/>
          <a:ext cx="6683374"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19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GB" sz="1200" kern="1200"/>
            <a:t>No, we have now moved to a surgery model and will no longer be sending out dates for prearranged slots that haven’t been requested by the school.</a:t>
          </a:r>
          <a:endParaRPr lang="en-US" sz="1200" kern="1200"/>
        </a:p>
      </dsp:txBody>
      <dsp:txXfrm>
        <a:off x="0" y="4125422"/>
        <a:ext cx="6683374" cy="364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83AF2-FFB2-4603-B56F-519B06F74849}" type="datetimeFigureOut">
              <a:rPr lang="en-GB" smtClean="0"/>
              <a:t>14/02/2024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15373-5FE5-4746-8A9A-7BB96D52D9D4}" type="slidenum">
              <a:rPr lang="en-GB" smtClean="0"/>
              <a:t>‹#›</a:t>
            </a:fld>
            <a:endParaRPr lang="en-GB"/>
          </a:p>
        </p:txBody>
      </p:sp>
    </p:spTree>
    <p:extLst>
      <p:ext uri="{BB962C8B-B14F-4D97-AF65-F5344CB8AC3E}">
        <p14:creationId xmlns:p14="http://schemas.microsoft.com/office/powerpoint/2010/main" val="214234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ur03.safelinks.protection.outlook.com/?url=https%3A%2F%2Fwww.bristol.gov.uk%2Ffiles%2Fdocuments%2F6343-the-bristol-pupil-voice-report-2022%2Ffile&amp;data=05%7C02%7C%7C96fafd6ef7e24300c40e08dc1cb91ab9%7C6378a7a50f214482aee0897eb7de331f%7C0%7C0%7C638416828540741076%7CUnknown%7CTWFpbGZsb3d8eyJWIjoiMC4wLjAwMDAiLCJQIjoiV2luMzIiLCJBTiI6Ik1haWwiLCJXVCI6Mn0%3D%7C3000%7C%7C%7C&amp;sdata=xj8%2FOpjm9QGZfVoexbuL79eN81iuuNF1rrtRJA7CsmA%3D&amp;reserved=0" TargetMode="External"/><Relationship Id="rId7" Type="http://schemas.openxmlformats.org/officeDocument/2006/relationships/hyperlink" Target="https://eur03.safelinks.protection.outlook.com/?url=https%3A%2F%2Fwww.bristol.gov.uk%2Fbristol-healthy-schools%2Fhealthy-schools-awards%2Fspecialist-awards%2Fbristol-ideal-award&amp;data=05%7C02%7C%7C96fafd6ef7e24300c40e08dc1cb91ab9%7C6378a7a50f214482aee0897eb7de331f%7C0%7C0%7C638416828540769660%7CUnknown%7CTWFpbGZsb3d8eyJWIjoiMC4wLjAwMDAiLCJQIjoiV2luMzIiLCJBTiI6Ik1haWwiLCJXVCI6Mn0%3D%7C3000%7C%7C%7C&amp;sdata=%2BvXETgB7fmdP2I5HNDsk6NIAYPbJcN7pOfPgeWKI2mo%3D&amp;reserved=0"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ur03.safelinks.protection.outlook.com/?url=https%3A%2F%2Fwww.bristol.gov.uk%2Ffiles%2Fdocuments%2F5955-bristol-ideal-award-criteria-1%2Ffile&amp;data=05%7C02%7C%7C96fafd6ef7e24300c40e08dc1cb91ab9%7C6378a7a50f214482aee0897eb7de331f%7C0%7C0%7C638416828540763849%7CUnknown%7CTWFpbGZsb3d8eyJWIjoiMC4wLjAwMDAiLCJQIjoiV2luMzIiLCJBTiI6Ik1haWwiLCJXVCI6Mn0%3D%7C3000%7C%7C%7C&amp;sdata=LzjbxhCSkqa0C8%2BDGooUD14kiCKrtlVAdSgn659IUHI%3D&amp;reserved=0" TargetMode="External"/><Relationship Id="rId5" Type="http://schemas.openxmlformats.org/officeDocument/2006/relationships/hyperlink" Target="https://eur03.safelinks.protection.outlook.com/?url=https%3A%2F%2Fwww.bristol.gov.uk%2Fbristol-healthy-schools%2Fhealthy-schools-awards%2Fspecialist-awards%2Fbristol-ideal-award&amp;data=05%7C02%7C%7C96fafd6ef7e24300c40e08dc1cb91ab9%7C6378a7a50f214482aee0897eb7de331f%7C0%7C0%7C638416828540757649%7CUnknown%7CTWFpbGZsb3d8eyJWIjoiMC4wLjAwMDAiLCJQIjoiV2luMzIiLCJBTiI6Ik1haWwiLCJXVCI6Mn0%3D%7C3000%7C%7C%7C&amp;sdata=JMPU8fDLJ%2BLJZZhfdlM14MyATitn%2FeMQS5lruT3wIvw%3D&amp;reserved=0" TargetMode="External"/><Relationship Id="rId4" Type="http://schemas.openxmlformats.org/officeDocument/2006/relationships/hyperlink" Target="https://eur03.safelinks.protection.outlook.com/?url=http%3A%2F%2Fwww.smartsurvey.co.uk%2Fs%2FESBVIB%2F&amp;data=05%7C02%7C%7C96fafd6ef7e24300c40e08dc1cb91ab9%7C6378a7a50f214482aee0897eb7de331f%7C0%7C0%7C638416828540750550%7CUnknown%7CTWFpbGZsb3d8eyJWIjoiMC4wLjAwMDAiLCJQIjoiV2luMzIiLCJBTiI6Ik1haWwiLCJXVCI6Mn0%3D%7C3000%7C%7C%7C&amp;sdata=TxyvOvIRUD%2BIuouOyNxcvEnzgGicRc0yGaF9hQKH8Xo%3D&amp;reserved=0"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ristol.gov.uk/bristol-healthy-schools/topics/data-and-research"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healthy.schools@bristol.gov.u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ristol.gov.uk/bristol-healthy-schools/healthy-schools-awards/specialist-awards/bristol-ideal-award"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mailto:Healthy.Schools@bristol.gov.uk" TargetMode="External"/><Relationship Id="rId4" Type="http://schemas.openxmlformats.org/officeDocument/2006/relationships/hyperlink" Target="https://www.bristol.gov.uk/files/documents/5955-bristol-ideal-award-criteria-1/fil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nsult.education.gov.uk/equalities-political-impartiality-anti-bullying-team/gender-questioning-children-proposed-guidance/supporting_documents/Gender%20Questioning%20Children%20%20nonstatutory%20guidance.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nsult.education.gov.uk/equalities-political-impartiality-anti-bullying-team/gender-questioning-children-proposed-guidance/supporting_documents/Guidance_for_schools_and_colleges_gender_questioning_children_consultation_document%20.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2C62FA-7013-45DB-8B2F-EC4CEB952587}" type="slidenum">
              <a:rPr lang="en-GB" smtClean="0"/>
              <a:t>1</a:t>
            </a:fld>
            <a:endParaRPr lang="en-GB"/>
          </a:p>
        </p:txBody>
      </p:sp>
    </p:spTree>
    <p:extLst>
      <p:ext uri="{BB962C8B-B14F-4D97-AF65-F5344CB8AC3E}">
        <p14:creationId xmlns:p14="http://schemas.microsoft.com/office/powerpoint/2010/main" val="330142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a:solidFill>
                  <a:srgbClr val="212529"/>
                </a:solidFill>
                <a:effectLst/>
                <a:latin typeface="-apple-system"/>
              </a:rPr>
              <a:t>This will be mandatory for the academic year 2023-24. You may need to adapt your record keeping categories to be able to provide reportable data. You may want to use the excel spreadsheet template to support you if you are unable to amend your CPOMS categories. </a:t>
            </a:r>
          </a:p>
          <a:p>
            <a:pPr algn="l">
              <a:buFont typeface="Arial" panose="020B0604020202020204" pitchFamily="34" charset="0"/>
              <a:buNone/>
            </a:pPr>
            <a:endParaRPr lang="en-GB" b="0" i="0">
              <a:solidFill>
                <a:srgbClr val="212529"/>
              </a:solidFill>
              <a:effectLst/>
              <a:latin typeface="-apple-system"/>
            </a:endParaRPr>
          </a:p>
          <a:p>
            <a:pPr algn="l">
              <a:buFont typeface="Arial" panose="020B0604020202020204" pitchFamily="34" charset="0"/>
              <a:buChar char="•"/>
            </a:pPr>
            <a:r>
              <a:rPr lang="en-GB" b="0" i="0">
                <a:solidFill>
                  <a:srgbClr val="212529"/>
                </a:solidFill>
                <a:effectLst/>
                <a:latin typeface="-apple-system"/>
              </a:rPr>
              <a:t>You may need to include single cases twice (for example, you would include a case both under dealt with universal level and if the case progressed to a child in need s.17 assessment - you may even have used professional challenge to achieve this). </a:t>
            </a:r>
          </a:p>
          <a:p>
            <a:endParaRPr lang="en-GB"/>
          </a:p>
        </p:txBody>
      </p:sp>
      <p:sp>
        <p:nvSpPr>
          <p:cNvPr id="4" name="Slide Number Placeholder 3"/>
          <p:cNvSpPr>
            <a:spLocks noGrp="1"/>
          </p:cNvSpPr>
          <p:nvPr>
            <p:ph type="sldNum" sz="quarter" idx="5"/>
          </p:nvPr>
        </p:nvSpPr>
        <p:spPr/>
        <p:txBody>
          <a:bodyPr/>
          <a:lstStyle/>
          <a:p>
            <a:fld id="{2CC15373-5FE5-4746-8A9A-7BB96D52D9D4}" type="slidenum">
              <a:rPr lang="en-GB" smtClean="0"/>
              <a:t>12</a:t>
            </a:fld>
            <a:endParaRPr lang="en-GB"/>
          </a:p>
        </p:txBody>
      </p:sp>
    </p:spTree>
    <p:extLst>
      <p:ext uri="{BB962C8B-B14F-4D97-AF65-F5344CB8AC3E}">
        <p14:creationId xmlns:p14="http://schemas.microsoft.com/office/powerpoint/2010/main" val="1837981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overarching aim of this guide is to provide essential and useful information to all, in one place. </a:t>
            </a:r>
          </a:p>
          <a:p>
            <a:endParaRPr lang="en-GB"/>
          </a:p>
          <a:p>
            <a:r>
              <a:rPr lang="en-GB"/>
              <a:t>To help build a better understanding and reduce anxiety about child protection conference and process, for parents, children, and professionals. </a:t>
            </a:r>
          </a:p>
          <a:p>
            <a:endParaRPr lang="en-GB"/>
          </a:p>
          <a:p>
            <a:r>
              <a:rPr lang="en-GB"/>
              <a:t>This guide can be used by clicking the pages you want to read within the contents page. </a:t>
            </a:r>
          </a:p>
        </p:txBody>
      </p:sp>
      <p:sp>
        <p:nvSpPr>
          <p:cNvPr id="4" name="Slide Number Placeholder 3"/>
          <p:cNvSpPr>
            <a:spLocks noGrp="1"/>
          </p:cNvSpPr>
          <p:nvPr>
            <p:ph type="sldNum" sz="quarter" idx="5"/>
          </p:nvPr>
        </p:nvSpPr>
        <p:spPr/>
        <p:txBody>
          <a:bodyPr/>
          <a:lstStyle/>
          <a:p>
            <a:fld id="{2CC15373-5FE5-4746-8A9A-7BB96D52D9D4}" type="slidenum">
              <a:rPr lang="en-GB" smtClean="0"/>
              <a:t>13</a:t>
            </a:fld>
            <a:endParaRPr lang="en-GB"/>
          </a:p>
        </p:txBody>
      </p:sp>
    </p:spTree>
    <p:extLst>
      <p:ext uri="{BB962C8B-B14F-4D97-AF65-F5344CB8AC3E}">
        <p14:creationId xmlns:p14="http://schemas.microsoft.com/office/powerpoint/2010/main" val="160312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752C31E-5358-4216-A8CE-D896A317755B}" type="slidenum">
              <a:rPr lang="en-GB" smtClean="0"/>
              <a:t>14</a:t>
            </a:fld>
            <a:endParaRPr lang="en-GB"/>
          </a:p>
        </p:txBody>
      </p:sp>
    </p:spTree>
    <p:extLst>
      <p:ext uri="{BB962C8B-B14F-4D97-AF65-F5344CB8AC3E}">
        <p14:creationId xmlns:p14="http://schemas.microsoft.com/office/powerpoint/2010/main" val="1362660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92D8A-6A1E-8ABC-834C-6115D458E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907CB-A094-E980-2451-CD6219EB894E}"/>
              </a:ext>
            </a:extLst>
          </p:cNvPr>
          <p:cNvSpPr txBox="1">
            <a:spLocks noGrp="1"/>
          </p:cNvSpPr>
          <p:nvPr>
            <p:ph type="body" sz="quarter" idx="1"/>
          </p:nvPr>
        </p:nvSpPr>
        <p:spPr/>
        <p:txBody>
          <a:bodyPr/>
          <a:lstStyle/>
          <a:p>
            <a:pPr lvl="0"/>
            <a:r>
              <a:rPr lang="en-GB"/>
              <a:t>KJ</a:t>
            </a:r>
          </a:p>
          <a:p>
            <a:pPr lvl="0"/>
            <a:endParaRPr lang="en-GB"/>
          </a:p>
          <a:p>
            <a:pPr lvl="0"/>
            <a:r>
              <a:rPr lang="en-GB"/>
              <a:t>Ask attendees to introduce themselves. </a:t>
            </a:r>
          </a:p>
        </p:txBody>
      </p:sp>
      <p:sp>
        <p:nvSpPr>
          <p:cNvPr id="4" name="Slide Number Placeholder 3">
            <a:extLst>
              <a:ext uri="{FF2B5EF4-FFF2-40B4-BE49-F238E27FC236}">
                <a16:creationId xmlns:a16="http://schemas.microsoft.com/office/drawing/2014/main" id="{9F089750-2918-1DA7-B503-666436A0055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2B382DF5-76E5-470E-A603-26DCF8AB5343}"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1FF50-6FB0-A25A-A0A5-CB442FC55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1F4E0-32C8-0F4C-862B-16AAD44FCE96}"/>
              </a:ext>
            </a:extLst>
          </p:cNvPr>
          <p:cNvSpPr txBox="1">
            <a:spLocks noGrp="1"/>
          </p:cNvSpPr>
          <p:nvPr>
            <p:ph type="body" sz="quarter" idx="1"/>
          </p:nvPr>
        </p:nvSpPr>
        <p:spPr/>
        <p:txBody>
          <a:bodyPr/>
          <a:lstStyle/>
          <a:p>
            <a:pPr lvl="0"/>
            <a:r>
              <a:rPr lang="en-GB"/>
              <a:t>Introduction to HOPE Virtual School </a:t>
            </a:r>
          </a:p>
        </p:txBody>
      </p:sp>
      <p:sp>
        <p:nvSpPr>
          <p:cNvPr id="4" name="Slide Number Placeholder 3">
            <a:extLst>
              <a:ext uri="{FF2B5EF4-FFF2-40B4-BE49-F238E27FC236}">
                <a16:creationId xmlns:a16="http://schemas.microsoft.com/office/drawing/2014/main" id="{D328C0D2-679C-4D14-44A0-867D3C957C7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2F73B4F-DDB0-4A4F-95A1-66A6077F7F79}"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B08AB-00F0-E07D-BDAF-7954CCE1F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49731-C300-EEF3-CDA7-CCA52103A39C}"/>
              </a:ext>
            </a:extLst>
          </p:cNvPr>
          <p:cNvSpPr txBox="1">
            <a:spLocks noGrp="1"/>
          </p:cNvSpPr>
          <p:nvPr>
            <p:ph type="body" sz="quarter" idx="1"/>
          </p:nvPr>
        </p:nvSpPr>
        <p:spPr/>
        <p:txBody>
          <a:bodyPr/>
          <a:lstStyle/>
          <a:p>
            <a:pPr lvl="0"/>
            <a:r>
              <a:rPr lang="en-GB"/>
              <a:t>HOPE structure </a:t>
            </a:r>
          </a:p>
        </p:txBody>
      </p:sp>
      <p:sp>
        <p:nvSpPr>
          <p:cNvPr id="4" name="Slide Number Placeholder 3">
            <a:extLst>
              <a:ext uri="{FF2B5EF4-FFF2-40B4-BE49-F238E27FC236}">
                <a16:creationId xmlns:a16="http://schemas.microsoft.com/office/drawing/2014/main" id="{9635BF34-16C6-A8CE-A3EF-E13A4E97FFF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AE0F6BF-C120-431B-A3CB-208273E77A49}"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5E389-11A8-F7DC-7D6D-C544D5D34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9038B-9459-7EA0-0A63-34475548CD67}"/>
              </a:ext>
            </a:extLst>
          </p:cNvPr>
          <p:cNvSpPr txBox="1">
            <a:spLocks noGrp="1"/>
          </p:cNvSpPr>
          <p:nvPr>
            <p:ph type="body" sz="quarter" idx="1"/>
          </p:nvPr>
        </p:nvSpPr>
        <p:spPr/>
        <p:txBody>
          <a:bodyPr/>
          <a:lstStyle/>
          <a:p>
            <a:pPr lvl="0"/>
            <a:r>
              <a:rPr lang="en-GB"/>
              <a:t>What does the HOPE Virtual School do currently?</a:t>
            </a:r>
          </a:p>
        </p:txBody>
      </p:sp>
      <p:sp>
        <p:nvSpPr>
          <p:cNvPr id="4" name="Slide Number Placeholder 3">
            <a:extLst>
              <a:ext uri="{FF2B5EF4-FFF2-40B4-BE49-F238E27FC236}">
                <a16:creationId xmlns:a16="http://schemas.microsoft.com/office/drawing/2014/main" id="{7B0D71F6-69BC-12A6-CA39-3649C7266A2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1298DAE-DA97-449E-B43F-7ACA3672A8DD}"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FE403-223E-1AA2-19F9-170DA3FF2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E29F0-9D0F-94FC-F457-8B4A3DEF5DFF}"/>
              </a:ext>
            </a:extLst>
          </p:cNvPr>
          <p:cNvSpPr txBox="1">
            <a:spLocks noGrp="1"/>
          </p:cNvSpPr>
          <p:nvPr>
            <p:ph type="body" sz="quarter" idx="1"/>
          </p:nvPr>
        </p:nvSpPr>
        <p:spPr/>
        <p:txBody>
          <a:bodyPr/>
          <a:lstStyle/>
          <a:p>
            <a:pPr lvl="0"/>
            <a:r>
              <a:rPr lang="en-GB"/>
              <a:t>What are the Extended duties and what is the DoE guidance unpinning this. </a:t>
            </a:r>
          </a:p>
        </p:txBody>
      </p:sp>
      <p:sp>
        <p:nvSpPr>
          <p:cNvPr id="4" name="Slide Number Placeholder 3">
            <a:extLst>
              <a:ext uri="{FF2B5EF4-FFF2-40B4-BE49-F238E27FC236}">
                <a16:creationId xmlns:a16="http://schemas.microsoft.com/office/drawing/2014/main" id="{207919E8-93B6-597E-714E-29DF26E9697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01E6085-F5EB-442B-8A06-2A0E0118345A}"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13DF5-3277-CD96-5B98-35AAD4465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EF079-0EDA-5E23-9B00-ECC5DFD58916}"/>
              </a:ext>
            </a:extLst>
          </p:cNvPr>
          <p:cNvSpPr txBox="1">
            <a:spLocks noGrp="1"/>
          </p:cNvSpPr>
          <p:nvPr>
            <p:ph type="body" sz="quarter" idx="1"/>
          </p:nvPr>
        </p:nvSpPr>
        <p:spPr/>
        <p:txBody>
          <a:bodyPr/>
          <a:lstStyle/>
          <a:p>
            <a:pPr lvl="0"/>
            <a:r>
              <a:rPr lang="en-GB"/>
              <a:t>Why the extended duties came about?</a:t>
            </a:r>
          </a:p>
          <a:p>
            <a:pPr lvl="0"/>
            <a:r>
              <a:rPr lang="en-GB"/>
              <a:t>Bristol across the board has low attendance and high suspensions for this group of CYP’s. In Bristol they are rank low for progress and attainment across the city compared to their peers, and as a whole cohort compared to our statistical neighbours </a:t>
            </a:r>
          </a:p>
        </p:txBody>
      </p:sp>
      <p:sp>
        <p:nvSpPr>
          <p:cNvPr id="4" name="Slide Number Placeholder 3">
            <a:extLst>
              <a:ext uri="{FF2B5EF4-FFF2-40B4-BE49-F238E27FC236}">
                <a16:creationId xmlns:a16="http://schemas.microsoft.com/office/drawing/2014/main" id="{0FB1268B-D51B-AF64-AF73-826CDD5BDFB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0E9CB38-61D4-434E-AE11-2C02DE769975}"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C4660-C666-9D2A-41C1-513AB0638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504E0-BECE-079E-8399-59FD2DAAA927}"/>
              </a:ext>
            </a:extLst>
          </p:cNvPr>
          <p:cNvSpPr txBox="1">
            <a:spLocks noGrp="1"/>
          </p:cNvSpPr>
          <p:nvPr>
            <p:ph type="body" sz="quarter" idx="1"/>
          </p:nvPr>
        </p:nvSpPr>
        <p:spPr/>
        <p:txBody>
          <a:bodyPr/>
          <a:lstStyle/>
          <a:p>
            <a:pPr lvl="0"/>
            <a:r>
              <a:rPr lang="en-GB"/>
              <a:t>What are the aims of the extended duties?</a:t>
            </a:r>
          </a:p>
        </p:txBody>
      </p:sp>
      <p:sp>
        <p:nvSpPr>
          <p:cNvPr id="4" name="Slide Number Placeholder 3">
            <a:extLst>
              <a:ext uri="{FF2B5EF4-FFF2-40B4-BE49-F238E27FC236}">
                <a16:creationId xmlns:a16="http://schemas.microsoft.com/office/drawing/2014/main" id="{FBB7259F-7CD5-72B8-A835-3CC0D969267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57070E6-BF6F-44C1-9797-95A85EACD7A6}"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r>
              <a:rPr lang="en-GB"/>
              <a:t>Welcome to the first DSL network meeting of 2023. </a:t>
            </a:r>
          </a:p>
          <a:p>
            <a:endParaRPr lang="en-GB"/>
          </a:p>
          <a:p>
            <a:r>
              <a:rPr lang="en-GB"/>
              <a:t>If you have any questions whilst the meeting in running please do put them in the chat and we will answer them throughout the meeting or at the end. Please be mindful of confidentiality if you do have any specific concerns. </a:t>
            </a:r>
          </a:p>
          <a:p>
            <a:endParaRPr lang="en-GB"/>
          </a:p>
          <a:p>
            <a:r>
              <a:rPr lang="en-GB"/>
              <a:t>The slides will be uploaded to the safeguarding in education team website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8E77E-78B4-4EB7-A8A3-0AF5E45F9AA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43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3FCB1-7DF6-8EC3-7CB2-7D93CDE00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0B22B-0C4E-7D37-34E9-19F05169787F}"/>
              </a:ext>
            </a:extLst>
          </p:cNvPr>
          <p:cNvSpPr txBox="1">
            <a:spLocks noGrp="1"/>
          </p:cNvSpPr>
          <p:nvPr>
            <p:ph type="body" sz="quarter" idx="1"/>
          </p:nvPr>
        </p:nvSpPr>
        <p:spPr/>
        <p:txBody>
          <a:bodyPr/>
          <a:lstStyle/>
          <a:p>
            <a:pPr lvl="0"/>
            <a:r>
              <a:rPr lang="en-GB"/>
              <a:t>Why are the Virtual School taking on this role? The HOPE are in a fortunate position to work closely with schools, education colleagues and social care and support working together </a:t>
            </a:r>
          </a:p>
        </p:txBody>
      </p:sp>
      <p:sp>
        <p:nvSpPr>
          <p:cNvPr id="4" name="Slide Number Placeholder 3">
            <a:extLst>
              <a:ext uri="{FF2B5EF4-FFF2-40B4-BE49-F238E27FC236}">
                <a16:creationId xmlns:a16="http://schemas.microsoft.com/office/drawing/2014/main" id="{F5A0D1EE-C941-AE7E-382E-1623D719549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2AC1BCB-D358-41FF-9301-ACEC660D845F}"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00E26-24E2-10AE-7989-88C0EE5F4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9FC0E-D864-8444-DCFB-34F5AEF2B6C8}"/>
              </a:ext>
            </a:extLst>
          </p:cNvPr>
          <p:cNvSpPr txBox="1">
            <a:spLocks noGrp="1"/>
          </p:cNvSpPr>
          <p:nvPr>
            <p:ph type="body" sz="quarter" idx="1"/>
          </p:nvPr>
        </p:nvSpPr>
        <p:spPr/>
        <p:txBody>
          <a:bodyPr/>
          <a:lstStyle/>
          <a:p>
            <a:pPr lvl="0"/>
            <a:r>
              <a:rPr lang="en-GB"/>
              <a:t>There are limitation to the role due to the large numbers with this cohort and limited resources </a:t>
            </a:r>
          </a:p>
        </p:txBody>
      </p:sp>
      <p:sp>
        <p:nvSpPr>
          <p:cNvPr id="4" name="Slide Number Placeholder 3">
            <a:extLst>
              <a:ext uri="{FF2B5EF4-FFF2-40B4-BE49-F238E27FC236}">
                <a16:creationId xmlns:a16="http://schemas.microsoft.com/office/drawing/2014/main" id="{4F19E3B9-7E2D-9722-006F-ED8E9EB89A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17067E2-DB4A-4FF4-88CB-16A8C91B702B}"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26</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FE379-D41B-78C7-C7B9-E846BB874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4FE9A-F948-6C0C-1495-23688EAF347D}"/>
              </a:ext>
            </a:extLst>
          </p:cNvPr>
          <p:cNvSpPr txBox="1">
            <a:spLocks noGrp="1"/>
          </p:cNvSpPr>
          <p:nvPr>
            <p:ph type="body" sz="quarter" idx="1"/>
          </p:nvPr>
        </p:nvSpPr>
        <p:spPr/>
        <p:txBody>
          <a:bodyPr/>
          <a:lstStyle/>
          <a:p>
            <a:pPr lvl="0"/>
            <a:r>
              <a:rPr lang="en-GB"/>
              <a:t>We have begun working with 3 secondary's in each locality as a pilot/research project. These are the schools with high numbers of CP and CIN per locality, we will be meeting with 3 primary setting soon. The aim of the pilot is to make this cohort visible, bring together professionals to map out the barriers and challenges and share ideas and good practice of how best to support the Education of Children with a SW. </a:t>
            </a:r>
          </a:p>
        </p:txBody>
      </p:sp>
      <p:sp>
        <p:nvSpPr>
          <p:cNvPr id="4" name="Slide Number Placeholder 3">
            <a:extLst>
              <a:ext uri="{FF2B5EF4-FFF2-40B4-BE49-F238E27FC236}">
                <a16:creationId xmlns:a16="http://schemas.microsoft.com/office/drawing/2014/main" id="{E6BB7166-7023-27A9-9425-0A6EE532B3A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8E9CD5D-AB1F-4F0E-9B4C-769C8BBFB1BE}"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27</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FE19B-A86D-A43C-04F8-D6B12A737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A3BD1-1D0D-304E-6A82-72F38F56EB44}"/>
              </a:ext>
            </a:extLst>
          </p:cNvPr>
          <p:cNvSpPr txBox="1">
            <a:spLocks noGrp="1"/>
          </p:cNvSpPr>
          <p:nvPr>
            <p:ph type="body" sz="quarter" idx="1"/>
          </p:nvPr>
        </p:nvSpPr>
        <p:spPr/>
        <p:txBody>
          <a:bodyPr/>
          <a:lstStyle/>
          <a:p>
            <a:pPr lvl="0"/>
            <a:r>
              <a:rPr lang="en-GB"/>
              <a:t>Share Key contacts in Bristol to support schools – If further dciussions are required about the Education of children with a SW please contact myself or Rachael Hunt</a:t>
            </a:r>
          </a:p>
        </p:txBody>
      </p:sp>
      <p:sp>
        <p:nvSpPr>
          <p:cNvPr id="4" name="Slide Number Placeholder 3">
            <a:extLst>
              <a:ext uri="{FF2B5EF4-FFF2-40B4-BE49-F238E27FC236}">
                <a16:creationId xmlns:a16="http://schemas.microsoft.com/office/drawing/2014/main" id="{FF2345E9-FB74-C534-D3CF-E1AA1550609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5C30F7C-2324-425D-9D2D-93059F0FCE47}"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28</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AA010-34DE-4A7D-E57A-22488B6C3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BD607-D0F3-AD05-8CEE-C49945A791BF}"/>
              </a:ext>
            </a:extLst>
          </p:cNvPr>
          <p:cNvSpPr txBox="1">
            <a:spLocks noGrp="1"/>
          </p:cNvSpPr>
          <p:nvPr>
            <p:ph type="body" sz="quarter" idx="1"/>
          </p:nvPr>
        </p:nvSpPr>
        <p:spPr/>
        <p:txBody>
          <a:bodyPr/>
          <a:lstStyle/>
          <a:p>
            <a:pPr lvl="0"/>
            <a:r>
              <a:rPr lang="en-GB"/>
              <a:t>Questions to think about – not intended as an activity but points/questions to take away and consider for your setting </a:t>
            </a:r>
          </a:p>
        </p:txBody>
      </p:sp>
      <p:sp>
        <p:nvSpPr>
          <p:cNvPr id="4" name="Slide Number Placeholder 3">
            <a:extLst>
              <a:ext uri="{FF2B5EF4-FFF2-40B4-BE49-F238E27FC236}">
                <a16:creationId xmlns:a16="http://schemas.microsoft.com/office/drawing/2014/main" id="{F1E9210C-48C7-5D2B-72AF-A2AC3DC3D76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9932B21-4814-4DF8-A2A0-7C4A4F23103C}"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29</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C15373-5FE5-4746-8A9A-7BB96D52D9D4}" type="slidenum">
              <a:rPr lang="en-GB" smtClean="0"/>
              <a:t>30</a:t>
            </a:fld>
            <a:endParaRPr lang="en-GB"/>
          </a:p>
        </p:txBody>
      </p:sp>
    </p:spTree>
    <p:extLst>
      <p:ext uri="{BB962C8B-B14F-4D97-AF65-F5344CB8AC3E}">
        <p14:creationId xmlns:p14="http://schemas.microsoft.com/office/powerpoint/2010/main" val="750585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reflections and considerations on DSL availability during out of term activities and holidays. </a:t>
            </a:r>
          </a:p>
          <a:p>
            <a:endParaRPr lang="en-GB"/>
          </a:p>
          <a:p>
            <a:r>
              <a:rPr lang="en-GB"/>
              <a:t>What arrangements do you have in place and what factors may influence your arrangements?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take time over your break to think about cover out of term and to complete the survey using the QR code shown. </a:t>
            </a:r>
          </a:p>
          <a:p>
            <a:endParaRPr lang="en-GB"/>
          </a:p>
        </p:txBody>
      </p:sp>
      <p:sp>
        <p:nvSpPr>
          <p:cNvPr id="4" name="Slide Number Placeholder 3"/>
          <p:cNvSpPr>
            <a:spLocks noGrp="1"/>
          </p:cNvSpPr>
          <p:nvPr>
            <p:ph type="sldNum" sz="quarter" idx="5"/>
          </p:nvPr>
        </p:nvSpPr>
        <p:spPr/>
        <p:txBody>
          <a:bodyPr/>
          <a:lstStyle/>
          <a:p>
            <a:fld id="{2CC15373-5FE5-4746-8A9A-7BB96D52D9D4}" type="slidenum">
              <a:rPr lang="en-GB" smtClean="0"/>
              <a:t>31</a:t>
            </a:fld>
            <a:endParaRPr lang="en-GB"/>
          </a:p>
        </p:txBody>
      </p:sp>
    </p:spTree>
    <p:extLst>
      <p:ext uri="{BB962C8B-B14F-4D97-AF65-F5344CB8AC3E}">
        <p14:creationId xmlns:p14="http://schemas.microsoft.com/office/powerpoint/2010/main" val="2859513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C15373-5FE5-4746-8A9A-7BB96D52D9D4}" type="slidenum">
              <a:rPr lang="en-GB" smtClean="0"/>
              <a:t>32</a:t>
            </a:fld>
            <a:endParaRPr lang="en-GB"/>
          </a:p>
        </p:txBody>
      </p:sp>
    </p:spTree>
    <p:extLst>
      <p:ext uri="{BB962C8B-B14F-4D97-AF65-F5344CB8AC3E}">
        <p14:creationId xmlns:p14="http://schemas.microsoft.com/office/powerpoint/2010/main" val="2461659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C09266-8D8E-4206-A627-EAEA1DA0D6C2}" type="slidenum">
              <a:rPr lang="en-GB" smtClean="0"/>
              <a:t>33</a:t>
            </a:fld>
            <a:endParaRPr lang="en-GB"/>
          </a:p>
        </p:txBody>
      </p:sp>
    </p:spTree>
    <p:extLst>
      <p:ext uri="{BB962C8B-B14F-4D97-AF65-F5344CB8AC3E}">
        <p14:creationId xmlns:p14="http://schemas.microsoft.com/office/powerpoint/2010/main" val="74575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Some are main courses, some shorter and some are taster courses. New materials are added frequently</a:t>
            </a:r>
          </a:p>
        </p:txBody>
      </p:sp>
      <p:sp>
        <p:nvSpPr>
          <p:cNvPr id="4" name="Slide Number Placeholder 3"/>
          <p:cNvSpPr>
            <a:spLocks noGrp="1"/>
          </p:cNvSpPr>
          <p:nvPr>
            <p:ph type="sldNum" sz="quarter" idx="5"/>
          </p:nvPr>
        </p:nvSpPr>
        <p:spPr/>
        <p:txBody>
          <a:bodyPr/>
          <a:lstStyle/>
          <a:p>
            <a:fld id="{D2803A5A-BCEA-AE46-BC7D-0E21AABABA8E}" type="slidenum">
              <a:rPr lang="en-US" smtClean="0"/>
              <a:t>34</a:t>
            </a:fld>
            <a:endParaRPr lang="en-US"/>
          </a:p>
        </p:txBody>
      </p:sp>
    </p:spTree>
    <p:extLst>
      <p:ext uri="{BB962C8B-B14F-4D97-AF65-F5344CB8AC3E}">
        <p14:creationId xmlns:p14="http://schemas.microsoft.com/office/powerpoint/2010/main" val="281524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r>
              <a:rPr lang="en-GB"/>
              <a:t>These are the areas we plan to cover today.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6A6D3-92F6-4BAA-9480-F679B85E09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492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Free offers of support for schools from Healthy Schools Team, Public Health, Bristol City Council. </a:t>
            </a: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The Bristol Pupil Voice Survey provides data from young people on a variety of health and wellbeing topics, including domestic and sexual violence -</a:t>
            </a:r>
            <a:r>
              <a:rPr lang="en-GB" sz="1800" u="sng">
                <a:solidFill>
                  <a:srgbClr val="0563C1"/>
                </a:solidFill>
                <a:effectLst/>
                <a:latin typeface="Calibri" panose="020F0502020204030204" pitchFamily="34" charset="0"/>
                <a:ea typeface="Times New Roman" panose="02020603050405020304" pitchFamily="18" charset="0"/>
                <a:hlinkClick r:id="rId3"/>
              </a:rPr>
              <a:t>Bristol Pupil Voice Report 2022</a:t>
            </a:r>
            <a:r>
              <a:rPr lang="en-GB" sz="1800">
                <a:effectLst/>
                <a:latin typeface="Calibri" panose="020F0502020204030204" pitchFamily="34" charset="0"/>
                <a:ea typeface="Times New Roman" panose="02020603050405020304" pitchFamily="18" charset="0"/>
              </a:rPr>
              <a:t>. The next survey is running in March 2024, </a:t>
            </a:r>
            <a:r>
              <a:rPr lang="en-GB" sz="1800" u="sng">
                <a:solidFill>
                  <a:srgbClr val="0563C1"/>
                </a:solidFill>
                <a:effectLst/>
                <a:latin typeface="Calibri" panose="020F0502020204030204" pitchFamily="34" charset="0"/>
                <a:ea typeface="Times New Roman" panose="02020603050405020304" pitchFamily="18" charset="0"/>
                <a:hlinkClick r:id="rId4"/>
              </a:rPr>
              <a:t>Sign-up by </a:t>
            </a:r>
            <a:r>
              <a:rPr lang="en-GB" sz="1800" u="sng">
                <a:solidFill>
                  <a:srgbClr val="0563C1"/>
                </a:solidFill>
                <a:effectLst/>
                <a:highlight>
                  <a:srgbClr val="FFFF00"/>
                </a:highlight>
                <a:latin typeface="Calibri" panose="020F0502020204030204" pitchFamily="34" charset="0"/>
                <a:ea typeface="Times New Roman" panose="02020603050405020304" pitchFamily="18" charset="0"/>
                <a:hlinkClick r:id="rId4"/>
              </a:rPr>
              <a:t>FEBURARY 8</a:t>
            </a:r>
            <a:r>
              <a:rPr lang="en-GB" sz="1800" u="sng" baseline="30000">
                <a:solidFill>
                  <a:srgbClr val="0563C1"/>
                </a:solidFill>
                <a:effectLst/>
                <a:highlight>
                  <a:srgbClr val="FFFF00"/>
                </a:highlight>
                <a:latin typeface="Calibri" panose="020F0502020204030204" pitchFamily="34" charset="0"/>
                <a:ea typeface="Times New Roman" panose="02020603050405020304" pitchFamily="18" charset="0"/>
                <a:hlinkClick r:id="rId4"/>
              </a:rPr>
              <a:t>t</a:t>
            </a:r>
            <a:r>
              <a:rPr lang="en-GB" sz="1800" u="sng" baseline="30000">
                <a:solidFill>
                  <a:srgbClr val="0563C1"/>
                </a:solidFill>
                <a:effectLst/>
                <a:latin typeface="Calibri" panose="020F0502020204030204" pitchFamily="34" charset="0"/>
                <a:ea typeface="Times New Roman" panose="02020603050405020304" pitchFamily="18" charset="0"/>
                <a:hlinkClick r:id="rId4"/>
              </a:rPr>
              <a:t>h</a:t>
            </a:r>
            <a:r>
              <a:rPr lang="en-GB" sz="1800" u="sng">
                <a:solidFill>
                  <a:srgbClr val="0563C1"/>
                </a:solidFill>
                <a:effectLst/>
                <a:latin typeface="Calibri" panose="020F0502020204030204" pitchFamily="34" charset="0"/>
                <a:ea typeface="Times New Roman" panose="02020603050405020304" pitchFamily="18" charset="0"/>
                <a:hlinkClick r:id="rId4"/>
              </a:rPr>
              <a:t> here!)</a:t>
            </a:r>
            <a:r>
              <a:rPr lang="en-GB" sz="1800">
                <a:effectLst/>
                <a:latin typeface="Calibri" panose="020F0502020204030204" pitchFamily="34" charset="0"/>
                <a:ea typeface="Times New Roman" panose="02020603050405020304" pitchFamily="18" charset="0"/>
              </a:rPr>
              <a:t> </a:t>
            </a:r>
            <a:endParaRPr lang="en-GB"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The report shows Bristol-wide data, but each school gets their own school-level data, which can help them identify how they might shape their health and wellbeing objectives. The Healthy Schools team offer 1:1s to schools, to chat through this Pupil Voice data and provide support. The Pupil Voice Survey is free to all schools (primary and secondary). (*they don’t have to be part of the healthy schools programme to take part).</a:t>
            </a:r>
            <a:endParaRPr lang="en-GB"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Our support is mainly structured around the healthy schools awards, but any schools can get in touch with questions around health and wellbeing, as we can link to trusted resources/lesson plans/guidance etc. </a:t>
            </a:r>
            <a:endParaRPr lang="en-GB"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u="sng">
                <a:solidFill>
                  <a:srgbClr val="0563C1"/>
                </a:solidFill>
                <a:effectLst/>
                <a:latin typeface="Calibri" panose="020F0502020204030204" pitchFamily="34" charset="0"/>
                <a:ea typeface="Times New Roman" panose="02020603050405020304" pitchFamily="18" charset="0"/>
                <a:hlinkClick r:id="rId5"/>
              </a:rPr>
              <a:t>The Bristol Ideal Award</a:t>
            </a:r>
            <a:r>
              <a:rPr lang="en-GB" sz="1800">
                <a:effectLst/>
                <a:latin typeface="Calibri" panose="020F0502020204030204" pitchFamily="34" charset="0"/>
                <a:ea typeface="Times New Roman" panose="02020603050405020304" pitchFamily="18" charset="0"/>
              </a:rPr>
              <a:t> acts as a step-by-step </a:t>
            </a:r>
            <a:r>
              <a:rPr lang="en-GB" sz="1800" u="sng">
                <a:solidFill>
                  <a:srgbClr val="0563C1"/>
                </a:solidFill>
                <a:effectLst/>
                <a:latin typeface="Calibri" panose="020F0502020204030204" pitchFamily="34" charset="0"/>
                <a:ea typeface="Times New Roman" panose="02020603050405020304" pitchFamily="18" charset="0"/>
                <a:hlinkClick r:id="rId6"/>
              </a:rPr>
              <a:t>guidance document</a:t>
            </a:r>
            <a:r>
              <a:rPr lang="en-GB" sz="1800">
                <a:effectLst/>
                <a:latin typeface="Calibri" panose="020F0502020204030204" pitchFamily="34" charset="0"/>
                <a:ea typeface="Times New Roman" panose="02020603050405020304" pitchFamily="18" charset="0"/>
              </a:rPr>
              <a:t> for settings to follow to improve their approach to: domestic abuse, sexual violence, and healthy relationships, </a:t>
            </a:r>
            <a:r>
              <a:rPr lang="en-GB" sz="1800" b="1">
                <a:effectLst/>
                <a:latin typeface="Calibri" panose="020F0502020204030204" pitchFamily="34" charset="0"/>
                <a:ea typeface="Times New Roman" panose="02020603050405020304" pitchFamily="18" charset="0"/>
              </a:rPr>
              <a:t>centred around the whole-school approach</a:t>
            </a:r>
            <a:r>
              <a:rPr lang="en-GB" sz="1800">
                <a:effectLst/>
                <a:latin typeface="Calibri" panose="020F0502020204030204" pitchFamily="34" charset="0"/>
                <a:ea typeface="Times New Roman" panose="02020603050405020304" pitchFamily="18" charset="0"/>
              </a:rPr>
              <a:t>. (Very much focused on prevention and improving the schools’ culture)</a:t>
            </a:r>
            <a:endParaRPr lang="en-GB"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Throughout the guidance we signpost to national and local services, e.g., Keeping Bristol Safe Partnership, Next Link, NSPCC, etc.</a:t>
            </a:r>
            <a:endParaRPr lang="en-GB" sz="18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You can view the criteria and guidance here </a:t>
            </a:r>
            <a:r>
              <a:rPr lang="en-GB" sz="1800">
                <a:effectLst/>
                <a:latin typeface="Wingdings" panose="05000000000000000000" pitchFamily="2" charset="2"/>
                <a:ea typeface="Times New Roman" panose="02020603050405020304" pitchFamily="18" charset="0"/>
              </a:rPr>
              <a:t>à</a:t>
            </a:r>
            <a:r>
              <a:rPr lang="en-GB" sz="1800">
                <a:effectLst/>
                <a:latin typeface="Calibri" panose="020F0502020204030204" pitchFamily="34" charset="0"/>
                <a:ea typeface="Times New Roman" panose="02020603050405020304" pitchFamily="18" charset="0"/>
              </a:rPr>
              <a:t> </a:t>
            </a:r>
            <a:r>
              <a:rPr lang="en-GB" sz="1800" u="sng">
                <a:solidFill>
                  <a:srgbClr val="0563C1"/>
                </a:solidFill>
                <a:effectLst/>
                <a:latin typeface="Calibri" panose="020F0502020204030204" pitchFamily="34" charset="0"/>
                <a:ea typeface="Times New Roman" panose="02020603050405020304" pitchFamily="18" charset="0"/>
                <a:hlinkClick r:id="rId7"/>
              </a:rPr>
              <a:t>Bristol Ideal Award</a:t>
            </a:r>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 </a:t>
            </a:r>
          </a:p>
          <a:p>
            <a:endParaRPr lang="en-GB"/>
          </a:p>
        </p:txBody>
      </p:sp>
      <p:sp>
        <p:nvSpPr>
          <p:cNvPr id="4" name="Slide Number Placeholder 3"/>
          <p:cNvSpPr>
            <a:spLocks noGrp="1"/>
          </p:cNvSpPr>
          <p:nvPr>
            <p:ph type="sldNum" sz="quarter" idx="5"/>
          </p:nvPr>
        </p:nvSpPr>
        <p:spPr/>
        <p:txBody>
          <a:bodyPr/>
          <a:lstStyle/>
          <a:p>
            <a:fld id="{6D14D432-FF68-4CCC-9F36-C5B277FBA742}" type="slidenum">
              <a:rPr lang="en-GB" smtClean="0"/>
              <a:t>35</a:t>
            </a:fld>
            <a:endParaRPr lang="en-GB"/>
          </a:p>
        </p:txBody>
      </p:sp>
    </p:spTree>
    <p:extLst>
      <p:ext uri="{BB962C8B-B14F-4D97-AF65-F5344CB8AC3E}">
        <p14:creationId xmlns:p14="http://schemas.microsoft.com/office/powerpoint/2010/main" val="3196027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a:effectLst/>
                <a:latin typeface="Calibri" panose="020F0502020204030204" pitchFamily="34" charset="0"/>
                <a:ea typeface="Times New Roman" panose="02020603050405020304" pitchFamily="18" charset="0"/>
              </a:rPr>
              <a:t>KEY POINTS are on the slide. The topics that this group may be interested in are highlighted. </a:t>
            </a:r>
          </a:p>
          <a:p>
            <a:pPr marL="0" lvl="0" indent="0">
              <a:buFont typeface="Symbol" panose="05050102010706020507" pitchFamily="18" charset="2"/>
              <a:buNone/>
            </a:pPr>
            <a:endParaRPr lang="en-GB" sz="1800">
              <a:effectLst/>
              <a:latin typeface="Calibri" panose="020F0502020204030204" pitchFamily="34" charset="0"/>
              <a:ea typeface="Times New Roman" panose="02020603050405020304" pitchFamily="18" charset="0"/>
            </a:endParaRPr>
          </a:p>
          <a:p>
            <a:pPr marL="0" lvl="0" indent="0">
              <a:buFont typeface="Symbol" panose="05050102010706020507" pitchFamily="18" charset="2"/>
              <a:buNone/>
            </a:pPr>
            <a:r>
              <a:rPr lang="en-GB" sz="1800">
                <a:effectLst/>
                <a:latin typeface="Calibri" panose="020F0502020204030204" pitchFamily="34" charset="0"/>
                <a:ea typeface="Times New Roman" panose="02020603050405020304" pitchFamily="18" charset="0"/>
              </a:rPr>
              <a:t>Additional info.</a:t>
            </a:r>
          </a:p>
          <a:p>
            <a:pPr marL="0" lvl="0" indent="0">
              <a:buFont typeface="Symbol" panose="05050102010706020507" pitchFamily="18" charset="2"/>
              <a:buNone/>
            </a:pPr>
            <a:r>
              <a:rPr lang="en-GB"/>
              <a:t>Data is anonymous. However, where there is safeguarding concern the survey provider will flag this, and via safeguarding team, the school can be notified which class the individual is in and can be supported with the approach. </a:t>
            </a:r>
          </a:p>
          <a:p>
            <a:r>
              <a:rPr lang="en-GB"/>
              <a:t>We (Bristol Council) do not have access to school level data, only Bristol wide.</a:t>
            </a:r>
          </a:p>
          <a:p>
            <a:r>
              <a:rPr lang="en-GB"/>
              <a:t>Key themes from each survey are shared in the final report and publicly available on this webpage: </a:t>
            </a:r>
            <a:r>
              <a:rPr lang="en-GB">
                <a:hlinkClick r:id="rId3"/>
              </a:rPr>
              <a:t>Data and research (bristol.gov.uk)</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016B78-19C4-425C-B2EC-920284ECD9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123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Less than half of Bristol schools have signed up so far – please check if your school has signed up year? Ask your school or email  </a:t>
            </a:r>
            <a:r>
              <a:rPr lang="en-GB">
                <a:hlinkClick r:id="rId3"/>
              </a:rPr>
              <a:t>healthy.schools@bristol.gov.uk</a:t>
            </a:r>
            <a:r>
              <a:rPr lang="en-GB"/>
              <a:t> to check.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t>It is important for schools to hear from the pupils in their schools re. emerging concerns and meet their needs.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t>It is important that data is as representative as possible so that services can be designed to best meet the needs of young people in Bristol.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057026-6070-4441-8127-92807DDB81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617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u="none">
                <a:solidFill>
                  <a:schemeClr val="tx1"/>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We use the healthy schools award frameworks to support schools with different areas of focus from their Pupil Voice Survey, one of these awards is the Bristol Ideal. </a:t>
            </a:r>
          </a:p>
          <a:p>
            <a:pPr marL="342900" lvl="0" indent="-342900">
              <a:buFont typeface="Symbol" panose="05050102010706020507" pitchFamily="18" charset="2"/>
              <a:buChar char=""/>
            </a:pPr>
            <a:r>
              <a:rPr lang="en-GB" sz="1800" u="none">
                <a:solidFill>
                  <a:srgbClr val="009999"/>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The Bristol Ideal Award</a:t>
            </a:r>
            <a:r>
              <a:rPr lang="en-GB" sz="1800" u="none">
                <a:effectLst/>
                <a:latin typeface="Calibri" panose="020F0502020204030204" pitchFamily="34" charset="0"/>
                <a:ea typeface="Times New Roman" panose="02020603050405020304" pitchFamily="18" charset="0"/>
              </a:rPr>
              <a:t> </a:t>
            </a:r>
            <a:r>
              <a:rPr lang="en-GB" sz="1800">
                <a:effectLst/>
                <a:latin typeface="Calibri" panose="020F0502020204030204" pitchFamily="34" charset="0"/>
                <a:ea typeface="Times New Roman" panose="02020603050405020304" pitchFamily="18" charset="0"/>
              </a:rPr>
              <a:t>acts as a step-by-step </a:t>
            </a:r>
            <a:r>
              <a:rPr lang="en-GB" sz="1800" u="sng">
                <a:solidFill>
                  <a:srgbClr val="0563C1"/>
                </a:solidFill>
                <a:effectLst/>
                <a:latin typeface="Calibri" panose="020F0502020204030204" pitchFamily="34" charset="0"/>
                <a:ea typeface="Times New Roman" panose="02020603050405020304" pitchFamily="18" charset="0"/>
                <a:hlinkClick r:id="rId4"/>
              </a:rPr>
              <a:t>guidance document</a:t>
            </a:r>
            <a:r>
              <a:rPr lang="en-GB" sz="1800">
                <a:effectLst/>
                <a:latin typeface="Calibri" panose="020F0502020204030204" pitchFamily="34" charset="0"/>
                <a:ea typeface="Times New Roman" panose="02020603050405020304" pitchFamily="18" charset="0"/>
              </a:rPr>
              <a:t> for settings to follow to improve their approach to: healthy relationships, domestic abuse, and sexual violence </a:t>
            </a:r>
            <a:r>
              <a:rPr lang="en-GB" sz="1800" b="1" u="sng">
                <a:effectLst/>
                <a:highlight>
                  <a:srgbClr val="FFFF00"/>
                </a:highlight>
                <a:latin typeface="Calibri" panose="020F0502020204030204" pitchFamily="34" charset="0"/>
                <a:ea typeface="Times New Roman" panose="02020603050405020304" pitchFamily="18" charset="0"/>
              </a:rPr>
              <a:t>centred around the whole-school approach</a:t>
            </a:r>
            <a:r>
              <a:rPr lang="en-GB" sz="1800">
                <a:effectLst/>
                <a:latin typeface="Calibri" panose="020F0502020204030204" pitchFamily="34" charset="0"/>
                <a:ea typeface="Times New Roman" panose="02020603050405020304" pitchFamily="18" charset="0"/>
              </a:rPr>
              <a:t>. (Very much focused on prevention and school’s culture)</a:t>
            </a:r>
          </a:p>
          <a:p>
            <a:pPr marL="342900" lvl="0" indent="-342900">
              <a:buFont typeface="Symbol" panose="05050102010706020507" pitchFamily="18" charset="2"/>
              <a:buChar char=""/>
            </a:pPr>
            <a:r>
              <a:rPr lang="en-GB" sz="1800">
                <a:effectLst/>
                <a:latin typeface="Calibri" panose="020F0502020204030204" pitchFamily="34" charset="0"/>
                <a:ea typeface="Times New Roman" panose="02020603050405020304" pitchFamily="18" charset="0"/>
              </a:rPr>
              <a:t>Throughout the guidance we signpost to national and local services, e.g., Keeping Bristol Safe Partnership, Next Link, NSPCC, etc.</a:t>
            </a:r>
          </a:p>
          <a:p>
            <a:pPr marL="342900" lvl="0" indent="-342900">
              <a:buFont typeface="Symbol" panose="05050102010706020507" pitchFamily="18" charset="2"/>
              <a:buChar char=""/>
            </a:pPr>
            <a:r>
              <a:rPr lang="en-GB" sz="1800">
                <a:effectLst/>
                <a:latin typeface="Calibri" panose="020F0502020204030204" pitchFamily="34" charset="0"/>
                <a:ea typeface="Calibri" panose="020F0502020204030204" pitchFamily="34" charset="0"/>
              </a:rPr>
              <a:t>You can start an application on the website, but the best way to get started and more support is by contacting </a:t>
            </a:r>
            <a:r>
              <a:rPr lang="en-GB" sz="2800">
                <a:hlinkClick r:id="rId5"/>
              </a:rPr>
              <a:t>Healthy.Schools@bristol.gov.uk</a:t>
            </a:r>
            <a:endParaRPr lang="en-GB" sz="2800"/>
          </a:p>
          <a:p>
            <a:pPr marL="342900" lvl="0" indent="-342900">
              <a:buFont typeface="Symbol" panose="05050102010706020507" pitchFamily="18" charset="2"/>
              <a:buChar char=""/>
            </a:pPr>
            <a:endParaRPr lang="en-GB" sz="2800">
              <a:hlinkClick r:id="" action="ppaction://noaction"/>
            </a:endParaRPr>
          </a:p>
          <a:p>
            <a:pPr marL="342900" lvl="0" indent="-342900">
              <a:buFont typeface="Symbol" panose="05050102010706020507" pitchFamily="18" charset="2"/>
              <a:buChar char=""/>
            </a:pPr>
            <a:r>
              <a:rPr lang="en-GB" sz="2800">
                <a:hlinkClick r:id="" action="ppaction://noaction"/>
              </a:rPr>
              <a:t>You can find a </a:t>
            </a:r>
            <a:r>
              <a:rPr lang="en-GB">
                <a:hlinkClick r:id="rId4"/>
              </a:rPr>
              <a:t>PDF of the Bristol Ideal Award criteria</a:t>
            </a:r>
            <a:r>
              <a:rPr lang="en-GB"/>
              <a:t> </a:t>
            </a:r>
            <a:r>
              <a:rPr lang="en-GB">
                <a:sym typeface="Wingdings" panose="05000000000000000000" pitchFamily="2" charset="2"/>
              </a:rPr>
              <a:t> here!</a:t>
            </a:r>
            <a:endParaRPr lang="en-GB"/>
          </a:p>
          <a:p>
            <a:endParaRPr lang="en-GB"/>
          </a:p>
        </p:txBody>
      </p:sp>
      <p:sp>
        <p:nvSpPr>
          <p:cNvPr id="4" name="Slide Number Placeholder 3"/>
          <p:cNvSpPr>
            <a:spLocks noGrp="1"/>
          </p:cNvSpPr>
          <p:nvPr>
            <p:ph type="sldNum" sz="quarter" idx="5"/>
          </p:nvPr>
        </p:nvSpPr>
        <p:spPr/>
        <p:txBody>
          <a:bodyPr/>
          <a:lstStyle/>
          <a:p>
            <a:fld id="{A3CA9A89-9F08-4F96-9810-6FF89149551D}" type="slidenum">
              <a:rPr lang="en-GB" altLang="en-US" smtClean="0"/>
              <a:pPr/>
              <a:t>38</a:t>
            </a:fld>
            <a:endParaRPr lang="en-GB" altLang="en-US"/>
          </a:p>
        </p:txBody>
      </p:sp>
    </p:spTree>
    <p:extLst>
      <p:ext uri="{BB962C8B-B14F-4D97-AF65-F5344CB8AC3E}">
        <p14:creationId xmlns:p14="http://schemas.microsoft.com/office/powerpoint/2010/main" val="3527533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our plans for Prevent Education and the training offer. </a:t>
            </a:r>
          </a:p>
        </p:txBody>
      </p:sp>
      <p:sp>
        <p:nvSpPr>
          <p:cNvPr id="4" name="Slide Number Placeholder 3"/>
          <p:cNvSpPr>
            <a:spLocks noGrp="1"/>
          </p:cNvSpPr>
          <p:nvPr>
            <p:ph type="sldNum" sz="quarter" idx="5"/>
          </p:nvPr>
        </p:nvSpPr>
        <p:spPr/>
        <p:txBody>
          <a:bodyPr/>
          <a:lstStyle/>
          <a:p>
            <a:fld id="{2CC15373-5FE5-4746-8A9A-7BB96D52D9D4}" type="slidenum">
              <a:rPr lang="en-GB" smtClean="0"/>
              <a:t>39</a:t>
            </a:fld>
            <a:endParaRPr lang="en-GB"/>
          </a:p>
        </p:txBody>
      </p:sp>
    </p:spTree>
    <p:extLst>
      <p:ext uri="{BB962C8B-B14F-4D97-AF65-F5344CB8AC3E}">
        <p14:creationId xmlns:p14="http://schemas.microsoft.com/office/powerpoint/2010/main" val="56291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also share this survey with anyone in your setting who is the Prevent lead.</a:t>
            </a:r>
          </a:p>
        </p:txBody>
      </p:sp>
      <p:sp>
        <p:nvSpPr>
          <p:cNvPr id="4" name="Slide Number Placeholder 3"/>
          <p:cNvSpPr>
            <a:spLocks noGrp="1"/>
          </p:cNvSpPr>
          <p:nvPr>
            <p:ph type="sldNum" sz="quarter" idx="5"/>
          </p:nvPr>
        </p:nvSpPr>
        <p:spPr/>
        <p:txBody>
          <a:bodyPr/>
          <a:lstStyle/>
          <a:p>
            <a:fld id="{2CC15373-5FE5-4746-8A9A-7BB96D52D9D4}" type="slidenum">
              <a:rPr lang="en-GB" smtClean="0"/>
              <a:t>40</a:t>
            </a:fld>
            <a:endParaRPr lang="en-GB"/>
          </a:p>
        </p:txBody>
      </p:sp>
    </p:spTree>
    <p:extLst>
      <p:ext uri="{BB962C8B-B14F-4D97-AF65-F5344CB8AC3E}">
        <p14:creationId xmlns:p14="http://schemas.microsoft.com/office/powerpoint/2010/main" val="3365451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Crime Recording: Police Statement</a:t>
            </a:r>
          </a:p>
          <a:p>
            <a:endParaRPr lang="en-GB"/>
          </a:p>
          <a:p>
            <a:r>
              <a:rPr lang="en-GB"/>
              <a:t>Youth Justice Outcome – Deferred Caution </a:t>
            </a:r>
            <a:r>
              <a:rPr lang="en-GB">
                <a:sym typeface="Wingdings" panose="05000000000000000000" pitchFamily="2" charset="2"/>
              </a:rPr>
              <a:t> Outcome 22. Non-engagement</a:t>
            </a:r>
            <a:endParaRPr lang="en-GB"/>
          </a:p>
          <a:p>
            <a:endParaRPr lang="en-GB"/>
          </a:p>
        </p:txBody>
      </p:sp>
      <p:sp>
        <p:nvSpPr>
          <p:cNvPr id="4" name="Slide Number Placeholder 3"/>
          <p:cNvSpPr>
            <a:spLocks noGrp="1"/>
          </p:cNvSpPr>
          <p:nvPr>
            <p:ph type="sldNum" sz="quarter" idx="5"/>
          </p:nvPr>
        </p:nvSpPr>
        <p:spPr/>
        <p:txBody>
          <a:bodyPr/>
          <a:lstStyle/>
          <a:p>
            <a:fld id="{88D543A3-F036-45EA-B360-0F3B43313BA6}" type="slidenum">
              <a:rPr lang="en-GB" smtClean="0"/>
              <a:t>42</a:t>
            </a:fld>
            <a:endParaRPr lang="en-GB"/>
          </a:p>
        </p:txBody>
      </p:sp>
    </p:spTree>
    <p:extLst>
      <p:ext uri="{BB962C8B-B14F-4D97-AF65-F5344CB8AC3E}">
        <p14:creationId xmlns:p14="http://schemas.microsoft.com/office/powerpoint/2010/main" val="1962374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in line with police guidance,</a:t>
            </a:r>
          </a:p>
          <a:p>
            <a:endParaRPr lang="en-GB"/>
          </a:p>
          <a:p>
            <a:pPr marL="228600" indent="-228600">
              <a:buAutoNum type="alphaLcParenR"/>
            </a:pPr>
            <a:endParaRPr lang="en-GB"/>
          </a:p>
          <a:p>
            <a:pPr marL="228600" indent="-228600">
              <a:buAutoNum type="alphaLcParenR"/>
            </a:pPr>
            <a:endParaRPr lang="en-GB"/>
          </a:p>
        </p:txBody>
      </p:sp>
      <p:sp>
        <p:nvSpPr>
          <p:cNvPr id="4" name="Slide Number Placeholder 3"/>
          <p:cNvSpPr>
            <a:spLocks noGrp="1"/>
          </p:cNvSpPr>
          <p:nvPr>
            <p:ph type="sldNum" sz="quarter" idx="5"/>
          </p:nvPr>
        </p:nvSpPr>
        <p:spPr/>
        <p:txBody>
          <a:bodyPr/>
          <a:lstStyle/>
          <a:p>
            <a:fld id="{DF8316B1-44A2-4C61-BEA5-70E19772A7F6}" type="slidenum">
              <a:rPr lang="en-GB" smtClean="0"/>
              <a:t>45</a:t>
            </a:fld>
            <a:endParaRPr lang="en-GB"/>
          </a:p>
        </p:txBody>
      </p:sp>
    </p:spTree>
    <p:extLst>
      <p:ext uri="{BB962C8B-B14F-4D97-AF65-F5344CB8AC3E}">
        <p14:creationId xmlns:p14="http://schemas.microsoft.com/office/powerpoint/2010/main" val="595609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543A3-F036-45EA-B360-0F3B43313B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8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EA504E-2AA9-4F2F-8EEE-94D44DFB80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68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solidFill>
                <a:srgbClr val="000000"/>
              </a:solidFill>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64624-5C48-4A90-949B-0D5E11170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4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out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C31E-5358-4216-A8CE-D896A31775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88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out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2C31E-5358-4216-A8CE-D896A31775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52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aim for this session is to furnish senior leaders with the knowledge and understanding required to respond to a critical incident confidently and competently.</a:t>
            </a:r>
          </a:p>
          <a:p>
            <a:endParaRPr lang="en-GB">
              <a:ea typeface="Calibri"/>
              <a:cs typeface="Calibri"/>
            </a:endParaRPr>
          </a:p>
          <a:p>
            <a:r>
              <a:rPr lang="en-GB">
                <a:ea typeface="Calibri"/>
                <a:cs typeface="Calibri"/>
              </a:rPr>
              <a:t>Training is in person and there are still spaces for March and June available with lunch provided!!! </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2CC15373-5FE5-4746-8A9A-7BB96D52D9D4}" type="slidenum">
              <a:rPr lang="en-GB" smtClean="0"/>
              <a:t>5</a:t>
            </a:fld>
            <a:endParaRPr lang="en-GB"/>
          </a:p>
        </p:txBody>
      </p:sp>
    </p:spTree>
    <p:extLst>
      <p:ext uri="{BB962C8B-B14F-4D97-AF65-F5344CB8AC3E}">
        <p14:creationId xmlns:p14="http://schemas.microsoft.com/office/powerpoint/2010/main" val="334426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solidFill>
                  <a:srgbClr val="000000"/>
                </a:solidFill>
                <a:latin typeface="Calibri"/>
                <a:cs typeface="Calibri"/>
              </a:rPr>
              <a:t>Kinship care strategy</a:t>
            </a:r>
            <a:r>
              <a:rPr lang="en-GB" b="1">
                <a:solidFill>
                  <a:srgbClr val="000000"/>
                </a:solidFill>
                <a:latin typeface="Calibri"/>
                <a:cs typeface="Calibri"/>
              </a:rPr>
              <a:t>: </a:t>
            </a:r>
          </a:p>
          <a:p>
            <a:pPr marL="0" indent="0">
              <a:buFont typeface="Arial" panose="020B0604020202020204" pitchFamily="34" charset="0"/>
              <a:buNone/>
            </a:pPr>
            <a:r>
              <a:rPr lang="en-GB" b="1"/>
              <a:t>Today we are announcing that: </a:t>
            </a:r>
          </a:p>
          <a:p>
            <a:pPr marL="0" indent="0">
              <a:buFont typeface="Arial" panose="020B0604020202020204" pitchFamily="34" charset="0"/>
              <a:buNone/>
            </a:pPr>
            <a:r>
              <a:rPr lang="en-GB" b="1"/>
              <a:t>• We will launch a kinship financial allowance</a:t>
            </a:r>
            <a:r>
              <a:rPr lang="en-GB"/>
              <a:t>, paid at the same rate as the fostering allowance, beginning in up to 8 local authorities. </a:t>
            </a:r>
          </a:p>
          <a:p>
            <a:pPr marL="0" indent="0">
              <a:buFont typeface="Arial" panose="020B0604020202020204" pitchFamily="34" charset="0"/>
              <a:buNone/>
            </a:pPr>
            <a:r>
              <a:rPr lang="en-GB"/>
              <a:t>• We are expanding the Virtual School Head’s role to promote the education of children in kinship care. </a:t>
            </a:r>
          </a:p>
          <a:p>
            <a:pPr marL="0" indent="0">
              <a:buFont typeface="Arial" panose="020B0604020202020204" pitchFamily="34" charset="0"/>
              <a:buNone/>
            </a:pPr>
            <a:r>
              <a:rPr lang="en-GB"/>
              <a:t>• We will ensure more eligible kinship carers are aware of their ability to access the Adoption Support Fund, by renaming it to the Adoption and Special Guardianship Support Fund, as well as analysing the fund’s applications and the therapies provided. </a:t>
            </a:r>
          </a:p>
          <a:p>
            <a:pPr marL="0" indent="0">
              <a:buFont typeface="Arial" panose="020B0604020202020204" pitchFamily="34" charset="0"/>
              <a:buNone/>
            </a:pPr>
            <a:r>
              <a:rPr lang="en-GB"/>
              <a:t>• We will produce government guidance for employers on how kinship carers can be supported at work. This will include advice on adapting HR policies, signposting to existing workplace entitlements, and creating a culture of support.</a:t>
            </a:r>
          </a:p>
          <a:p>
            <a:pPr marL="0" indent="0">
              <a:buFont typeface="Arial" panose="020B0604020202020204" pitchFamily="34" charset="0"/>
              <a:buNone/>
            </a:pPr>
            <a:r>
              <a:rPr lang="en-GB"/>
              <a:t> • We will introduce a kinship leave and pay entitlement for Department for Education staff (subject to discussions on the detailed arrangements between the department and employee representatives). </a:t>
            </a:r>
          </a:p>
          <a:p>
            <a:pPr marL="0" indent="0">
              <a:buFont typeface="Arial" panose="020B0604020202020204" pitchFamily="34" charset="0"/>
              <a:buNone/>
            </a:pPr>
            <a:r>
              <a:rPr lang="en-GB"/>
              <a:t>• We will establish a kinship training, information and advice offer that all kinship carers will have access to. </a:t>
            </a:r>
          </a:p>
          <a:p>
            <a:pPr marL="0" indent="0">
              <a:buFont typeface="Arial" panose="020B0604020202020204" pitchFamily="34" charset="0"/>
              <a:buNone/>
            </a:pPr>
            <a:r>
              <a:rPr lang="en-GB"/>
              <a:t>• We will continue to support the delivery of peer support groups across England for all kinship carers. </a:t>
            </a:r>
            <a:endParaRPr lang="en-GB">
              <a:solidFill>
                <a:srgbClr val="000000"/>
              </a:solidFill>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64624-5C48-4A90-949B-0D5E11170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45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solidFill>
                  <a:srgbClr val="000000"/>
                </a:solidFill>
                <a:latin typeface="Calibri"/>
                <a:cs typeface="Calibri"/>
              </a:rPr>
              <a:t>Some dates for your diaries in the coming months.  Do take a look at the resources linked to the dates highlighted.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64624-5C48-4A90-949B-0D5E11170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92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200" b="1">
                <a:effectLst/>
                <a:latin typeface="Times New Roman" panose="02020603050405020304" pitchFamily="18" charset="0"/>
                <a:ea typeface="Times New Roman" panose="02020603050405020304" pitchFamily="18" charset="0"/>
              </a:rPr>
              <a:t>Schools and colleges will have seen that the DfE published draft guidance on "Gender Questioning Children" after most of you had broken up for the Christmas holidays.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The publication of this has received some high-profile press coverage. We would like to confirm that the status of this is non-statutory guidance and that it remains draft and is subject to consultation.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During this consultation period schools are not required to make any changes to their existing policies or practice.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We know that schools here work hard to be inclusive of all our children and young people and to be sensitive, practical, and responsive to the well-being of students who are trans, non-binary or questioning their gender identity. We would encourage schools to continue to support children and young people on a case by case basis and to follow our trans guidance.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The draft DfE guidance itself states that it "covers areas that remain untested in the courts".  Professional Associations and Teaching Unions all confirm that the guidance is draft and is subject to change and that they will all issue advice for their members in due course.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For support for children, young people and their families please contact X. Information on the provision and support available here for Lesbian, Gay, Bisexual, Transgender, Questioning and Intersex young people can be found on the Council website.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Over the coming weeks will be reading and discussing the guidance in depth to inform our response to the consultation. Our recommendations and our response will be informed by the real-life experiences of those the guidance will directly impact; trans, non-binary and gender exploring children and young people and their families.</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Schools are invited to contact X if they would like to discuss this statement.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The draft guidance is available </a:t>
            </a:r>
            <a:r>
              <a:rPr lang="en-GB" sz="1200" b="1" u="sng">
                <a:solidFill>
                  <a:srgbClr val="0000FF"/>
                </a:solidFill>
                <a:effectLst/>
                <a:latin typeface="Times New Roman" panose="02020603050405020304" pitchFamily="18" charset="0"/>
                <a:ea typeface="Times New Roman" panose="02020603050405020304" pitchFamily="18" charset="0"/>
                <a:hlinkClick r:id="rId3" tooltip="https://consult.education.gov.uk/equalities-political-impartiality-anti-bullying-team/gender-questioning-children-proposed-guidance/supporting_documents/gender%20questioning%20children%20%20nonstatutory%20guidance.pdf"/>
              </a:rPr>
              <a:t>here</a:t>
            </a:r>
            <a:r>
              <a:rPr lang="en-GB" sz="1200" b="1">
                <a:effectLst/>
                <a:latin typeface="Times New Roman" panose="02020603050405020304" pitchFamily="18"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a:spcAft>
                <a:spcPts val="600"/>
              </a:spcAft>
            </a:pPr>
            <a:r>
              <a:rPr lang="en-GB" sz="1200" b="1">
                <a:effectLst/>
                <a:latin typeface="Times New Roman" panose="02020603050405020304" pitchFamily="18" charset="0"/>
                <a:ea typeface="Times New Roman" panose="02020603050405020304" pitchFamily="18" charset="0"/>
              </a:rPr>
              <a:t>The consultation document is </a:t>
            </a:r>
            <a:r>
              <a:rPr lang="en-GB" sz="1200" b="1" u="sng">
                <a:solidFill>
                  <a:srgbClr val="0000FF"/>
                </a:solidFill>
                <a:effectLst/>
                <a:latin typeface="Times New Roman" panose="02020603050405020304" pitchFamily="18" charset="0"/>
                <a:ea typeface="Times New Roman" panose="02020603050405020304" pitchFamily="18" charset="0"/>
                <a:hlinkClick r:id="rId4" tooltip="https://consult.education.gov.uk/equalities-political-impartiality-anti-bullying-team/gender-questioning-children-proposed-guidance/supporting_documents/guidance_for_schools_and_colleges_gender_questioning_children_consultation_document%20.pdf"/>
              </a:rPr>
              <a:t>here</a:t>
            </a:r>
            <a:r>
              <a:rPr lang="en-GB" sz="1200" b="1">
                <a:effectLst/>
                <a:latin typeface="Times New Roman" panose="02020603050405020304" pitchFamily="18" charset="0"/>
                <a:ea typeface="Times New Roman" panose="02020603050405020304" pitchFamily="18" charset="0"/>
              </a:rPr>
              <a:t>. The consultation closes on 12</a:t>
            </a:r>
            <a:r>
              <a:rPr lang="en-GB" sz="1200" b="1" i="1">
                <a:effectLst/>
                <a:latin typeface="Times New Roman" panose="02020603050405020304" pitchFamily="18" charset="0"/>
                <a:ea typeface="Times New Roman" panose="02020603050405020304" pitchFamily="18" charset="0"/>
              </a:rPr>
              <a:t>th</a:t>
            </a:r>
            <a:r>
              <a:rPr lang="en-GB" sz="1200" b="1">
                <a:effectLst/>
                <a:latin typeface="Times New Roman" panose="02020603050405020304" pitchFamily="18" charset="0"/>
                <a:ea typeface="Times New Roman" panose="02020603050405020304" pitchFamily="18" charset="0"/>
              </a:rPr>
              <a:t> March 2024.</a:t>
            </a:r>
            <a:endParaRPr lang="en-GB" sz="12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CC15373-5FE5-4746-8A9A-7BB96D52D9D4}" type="slidenum">
              <a:rPr lang="en-GB" smtClean="0"/>
              <a:t>10</a:t>
            </a:fld>
            <a:endParaRPr lang="en-GB"/>
          </a:p>
        </p:txBody>
      </p:sp>
    </p:spTree>
    <p:extLst>
      <p:ext uri="{BB962C8B-B14F-4D97-AF65-F5344CB8AC3E}">
        <p14:creationId xmlns:p14="http://schemas.microsoft.com/office/powerpoint/2010/main" val="173841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968A5B-436F-4124-9FED-299287CB2870}" type="slidenum">
              <a:rPr lang="en-GB" smtClean="0"/>
              <a:t>11</a:t>
            </a:fld>
            <a:endParaRPr lang="en-GB"/>
          </a:p>
        </p:txBody>
      </p:sp>
    </p:spTree>
    <p:extLst>
      <p:ext uri="{BB962C8B-B14F-4D97-AF65-F5344CB8AC3E}">
        <p14:creationId xmlns:p14="http://schemas.microsoft.com/office/powerpoint/2010/main" val="149341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7CF9-83D8-2490-CE25-40E744650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41F16B-48CE-1936-480E-FB1197EB5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18598A-A4FD-CC58-DAE0-9585DC202C5F}"/>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5" name="Footer Placeholder 4">
            <a:extLst>
              <a:ext uri="{FF2B5EF4-FFF2-40B4-BE49-F238E27FC236}">
                <a16:creationId xmlns:a16="http://schemas.microsoft.com/office/drawing/2014/main" id="{3198F004-A912-CB33-019A-A581E1A2EF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0DB6B8-B9F6-9EBF-D39C-C3455121750A}"/>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189736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CBD7-24BA-BF4B-9AB4-C209E8721D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6158C6-5D73-6A2F-9A5A-4A5E3DE53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289F7-8EDD-BAE4-4919-980B731D3E96}"/>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5" name="Footer Placeholder 4">
            <a:extLst>
              <a:ext uri="{FF2B5EF4-FFF2-40B4-BE49-F238E27FC236}">
                <a16:creationId xmlns:a16="http://schemas.microsoft.com/office/drawing/2014/main" id="{1F5A6A60-9346-A657-4CC4-B6272710F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66ABF8-D048-FBA1-8D45-FE7C1CDC49D5}"/>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5801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0281A-C8B3-E567-1A96-6A785319D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13B96F-7AAD-BA75-FA57-E0AFB1FE5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45BFCF-19A5-7629-5EF1-0EDD4C89F0DA}"/>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5" name="Footer Placeholder 4">
            <a:extLst>
              <a:ext uri="{FF2B5EF4-FFF2-40B4-BE49-F238E27FC236}">
                <a16:creationId xmlns:a16="http://schemas.microsoft.com/office/drawing/2014/main" id="{5F7EB942-2D48-B810-6FCC-046274D26C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34C66-FBF5-297F-F1EE-1233E7685F80}"/>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2803733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DD0000"/>
                </a:solidFill>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c-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003" y="6030053"/>
            <a:ext cx="2214432" cy="680939"/>
          </a:xfrm>
          <a:prstGeom prst="rect">
            <a:avLst/>
          </a:prstGeom>
        </p:spPr>
      </p:pic>
    </p:spTree>
    <p:extLst>
      <p:ext uri="{BB962C8B-B14F-4D97-AF65-F5344CB8AC3E}">
        <p14:creationId xmlns:p14="http://schemas.microsoft.com/office/powerpoint/2010/main" val="2657012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rgbClr val="DD00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red flare.png"/>
          <p:cNvPicPr>
            <a:picLocks noChangeAspect="1"/>
          </p:cNvPicPr>
          <p:nvPr userDrawn="1"/>
        </p:nvPicPr>
        <p:blipFill rotWithShape="1">
          <a:blip r:embed="rId2">
            <a:extLst>
              <a:ext uri="{28A0092B-C50C-407E-A947-70E740481C1C}">
                <a14:useLocalDpi xmlns:a14="http://schemas.microsoft.com/office/drawing/2010/main" val="0"/>
              </a:ext>
            </a:extLst>
          </a:blip>
          <a:srcRect r="47813" b="51333"/>
          <a:stretch/>
        </p:blipFill>
        <p:spPr>
          <a:xfrm>
            <a:off x="8084244" y="3957421"/>
            <a:ext cx="4165600" cy="2913425"/>
          </a:xfrm>
          <a:prstGeom prst="rect">
            <a:avLst/>
          </a:prstGeom>
        </p:spPr>
      </p:pic>
      <p:pic>
        <p:nvPicPr>
          <p:cNvPr id="8" name="Picture 7" descr="red flare.png"/>
          <p:cNvPicPr>
            <a:picLocks noChangeAspect="1"/>
          </p:cNvPicPr>
          <p:nvPr userDrawn="1"/>
        </p:nvPicPr>
        <p:blipFill rotWithShape="1">
          <a:blip r:embed="rId2">
            <a:extLst>
              <a:ext uri="{28A0092B-C50C-407E-A947-70E740481C1C}">
                <a14:useLocalDpi xmlns:a14="http://schemas.microsoft.com/office/drawing/2010/main" val="0"/>
              </a:ext>
            </a:extLst>
          </a:blip>
          <a:srcRect l="50798" t="50136" r="834" b="-698"/>
          <a:stretch/>
        </p:blipFill>
        <p:spPr>
          <a:xfrm>
            <a:off x="2" y="2"/>
            <a:ext cx="3285465" cy="2575831"/>
          </a:xfrm>
          <a:prstGeom prst="rect">
            <a:avLst/>
          </a:prstGeom>
        </p:spPr>
      </p:pic>
    </p:spTree>
    <p:extLst>
      <p:ext uri="{BB962C8B-B14F-4D97-AF65-F5344CB8AC3E}">
        <p14:creationId xmlns:p14="http://schemas.microsoft.com/office/powerpoint/2010/main" val="1622656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FA2D032-C750-4BE5-A575-F721C5AC9D28}" type="datetimeFigureOut">
              <a:rPr lang="en-GB" smtClean="0"/>
              <a:t>14/02/2024</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EC715C13-7BDA-4280-91E4-326F79750D11}" type="slidenum">
              <a:rPr lang="en-GB" smtClean="0"/>
              <a:t>‹#›</a:t>
            </a:fld>
            <a:endParaRPr lang="en-GB"/>
          </a:p>
        </p:txBody>
      </p:sp>
    </p:spTree>
    <p:extLst>
      <p:ext uri="{BB962C8B-B14F-4D97-AF65-F5344CB8AC3E}">
        <p14:creationId xmlns:p14="http://schemas.microsoft.com/office/powerpoint/2010/main" val="41238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7486-5A5B-4D6C-B9E6-6FC0E79638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93CB36-C096-45B8-9ED2-D0C7CEB67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521506-6F14-43A4-B54E-8D27ED883630}"/>
              </a:ext>
            </a:extLst>
          </p:cNvPr>
          <p:cNvSpPr>
            <a:spLocks noGrp="1"/>
          </p:cNvSpPr>
          <p:nvPr>
            <p:ph type="dt" sz="half" idx="10"/>
          </p:nvPr>
        </p:nvSpPr>
        <p:spPr/>
        <p:txBody>
          <a:bodyPr/>
          <a:lstStyle/>
          <a:p>
            <a:fld id="{A99ED883-0292-4773-97F7-62C660D25B22}" type="datetimeFigureOut">
              <a:rPr lang="en-GB" smtClean="0"/>
              <a:t>14/02/2024</a:t>
            </a:fld>
            <a:endParaRPr lang="en-GB"/>
          </a:p>
        </p:txBody>
      </p:sp>
      <p:sp>
        <p:nvSpPr>
          <p:cNvPr id="5" name="Footer Placeholder 4">
            <a:extLst>
              <a:ext uri="{FF2B5EF4-FFF2-40B4-BE49-F238E27FC236}">
                <a16:creationId xmlns:a16="http://schemas.microsoft.com/office/drawing/2014/main" id="{E28FE8F4-E049-48B4-9728-A66B3C240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F78318-5A45-4585-8389-B2E15DFBF9FD}"/>
              </a:ext>
            </a:extLst>
          </p:cNvPr>
          <p:cNvSpPr>
            <a:spLocks noGrp="1"/>
          </p:cNvSpPr>
          <p:nvPr>
            <p:ph type="sldNum" sz="quarter" idx="12"/>
          </p:nvPr>
        </p:nvSpPr>
        <p:spPr/>
        <p:txBody>
          <a:bodyPr/>
          <a:lstStyle/>
          <a:p>
            <a:fld id="{E4863656-AD90-453C-8FA6-6F7FBC032E33}" type="slidenum">
              <a:rPr lang="en-GB" smtClean="0"/>
              <a:t>‹#›</a:t>
            </a:fld>
            <a:endParaRPr lang="en-GB"/>
          </a:p>
        </p:txBody>
      </p:sp>
    </p:spTree>
    <p:extLst>
      <p:ext uri="{BB962C8B-B14F-4D97-AF65-F5344CB8AC3E}">
        <p14:creationId xmlns:p14="http://schemas.microsoft.com/office/powerpoint/2010/main" val="120744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0081EC8F-29C6-484E-888D-7A99A446A991}" type="slidenum">
              <a:rPr lang="en-GB" altLang="en-US" smtClean="0"/>
              <a:pPr/>
              <a:t>‹#›</a:t>
            </a:fld>
            <a:endParaRPr lang="en-GB" altLang="en-US"/>
          </a:p>
        </p:txBody>
      </p:sp>
    </p:spTree>
    <p:extLst>
      <p:ext uri="{BB962C8B-B14F-4D97-AF65-F5344CB8AC3E}">
        <p14:creationId xmlns:p14="http://schemas.microsoft.com/office/powerpoint/2010/main" val="2725083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553F-799E-4B65-A1BF-39B54E4593CF}"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CACEE2-AC6B-4484-B4F1-DA6353E5342B}" type="slidenum">
              <a:rPr lang="en-GB" smtClean="0"/>
              <a:t>‹#›</a:t>
            </a:fld>
            <a:endParaRPr lang="en-GB"/>
          </a:p>
        </p:txBody>
      </p:sp>
    </p:spTree>
    <p:extLst>
      <p:ext uri="{BB962C8B-B14F-4D97-AF65-F5344CB8AC3E}">
        <p14:creationId xmlns:p14="http://schemas.microsoft.com/office/powerpoint/2010/main" val="209231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A70-23F3-8234-3B0A-FC66937FD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31A6F8-F123-E73A-5C0D-81766AF3F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B57AB0-C9F4-61FA-9A78-2E689B75C69C}"/>
              </a:ext>
            </a:extLst>
          </p:cNvPr>
          <p:cNvSpPr>
            <a:spLocks noGrp="1"/>
          </p:cNvSpPr>
          <p:nvPr>
            <p:ph type="dt" sz="half" idx="10"/>
          </p:nvPr>
        </p:nvSpPr>
        <p:spPr/>
        <p:txBody>
          <a:bodyPr/>
          <a:lstStyle/>
          <a:p>
            <a:fld id="{0BF5EC65-00AE-4ABF-AA0F-9D9A9A8074F2}" type="datetimeFigureOut">
              <a:rPr lang="en-GB" smtClean="0"/>
              <a:t>14/02/2024</a:t>
            </a:fld>
            <a:endParaRPr lang="en-GB"/>
          </a:p>
        </p:txBody>
      </p:sp>
      <p:sp>
        <p:nvSpPr>
          <p:cNvPr id="5" name="Footer Placeholder 4">
            <a:extLst>
              <a:ext uri="{FF2B5EF4-FFF2-40B4-BE49-F238E27FC236}">
                <a16:creationId xmlns:a16="http://schemas.microsoft.com/office/drawing/2014/main" id="{CEC9FD62-AEC4-117E-1E9D-92B3F29B4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CDF4AE-D31B-75F5-76B3-71DAB31E3C44}"/>
              </a:ext>
            </a:extLst>
          </p:cNvPr>
          <p:cNvSpPr>
            <a:spLocks noGrp="1"/>
          </p:cNvSpPr>
          <p:nvPr>
            <p:ph type="sldNum" sz="quarter" idx="12"/>
          </p:nvPr>
        </p:nvSpPr>
        <p:spPr/>
        <p:txBody>
          <a:bodyPr/>
          <a:lstStyle/>
          <a:p>
            <a:fld id="{BFAAB5ED-7FDE-4238-9FC4-FBE7C0D67E1A}" type="slidenum">
              <a:rPr lang="en-GB" smtClean="0"/>
              <a:t>‹#›</a:t>
            </a:fld>
            <a:endParaRPr lang="en-GB"/>
          </a:p>
        </p:txBody>
      </p:sp>
    </p:spTree>
    <p:extLst>
      <p:ext uri="{BB962C8B-B14F-4D97-AF65-F5344CB8AC3E}">
        <p14:creationId xmlns:p14="http://schemas.microsoft.com/office/powerpoint/2010/main" val="135700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5845-2C76-6369-B350-6F832781B1E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536115B-9DFF-B1DA-95EE-26BDCCDAE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34F4457-36F1-CB86-BA66-E7B91B836B54}"/>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5" name="Footer Placeholder 4">
            <a:extLst>
              <a:ext uri="{FF2B5EF4-FFF2-40B4-BE49-F238E27FC236}">
                <a16:creationId xmlns:a16="http://schemas.microsoft.com/office/drawing/2014/main" id="{0F38602A-9482-C5B1-8DAC-0E8FDD83AE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1B336-B56F-58C0-37F2-894B06DAD145}"/>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21430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55B5-8ECF-6DC4-7A61-CACEFDC0E9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0516B1-47AF-CECE-7461-8561EBBB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B9CB7-F47F-FB4A-0FD5-61913304EEC1}"/>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5" name="Footer Placeholder 4">
            <a:extLst>
              <a:ext uri="{FF2B5EF4-FFF2-40B4-BE49-F238E27FC236}">
                <a16:creationId xmlns:a16="http://schemas.microsoft.com/office/drawing/2014/main" id="{5B5EAEEA-E0AA-36B4-CB70-3D756146CF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823C94-AD20-B89E-083D-26E8DE883B67}"/>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4006668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C660-41F4-B121-E4DC-FF1DE51561E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50E20B-256F-2ACD-A071-D12F1B0552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77A225D-933D-929E-F028-8178B3F7667C}"/>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5" name="Footer Placeholder 4">
            <a:extLst>
              <a:ext uri="{FF2B5EF4-FFF2-40B4-BE49-F238E27FC236}">
                <a16:creationId xmlns:a16="http://schemas.microsoft.com/office/drawing/2014/main" id="{B26B6BA8-005F-0C33-D626-D3B21817F5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010E07-9DD1-F1A9-BC12-D4FF4F6239FE}"/>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3844603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4C53-2A68-B7F0-DFDE-A2599F3293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24CE560-3B14-C71C-854F-B113BE7391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C459EC0-2ABC-BF2F-1740-72E51972D902}"/>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5" name="Footer Placeholder 4">
            <a:extLst>
              <a:ext uri="{FF2B5EF4-FFF2-40B4-BE49-F238E27FC236}">
                <a16:creationId xmlns:a16="http://schemas.microsoft.com/office/drawing/2014/main" id="{C7268743-5B9F-15C8-2786-C551578F6E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8C0D82-ED21-7137-1AF5-843182A93101}"/>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29163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800D-2599-569A-CDE7-2D7B1FD8DA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7134EDF-7B78-2D92-5E65-13AB6A7D80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96EC958-FE99-0B0A-9440-2B6EF484CA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7CF2E6C-138D-854D-8414-1D38AA597DD3}"/>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6" name="Footer Placeholder 5">
            <a:extLst>
              <a:ext uri="{FF2B5EF4-FFF2-40B4-BE49-F238E27FC236}">
                <a16:creationId xmlns:a16="http://schemas.microsoft.com/office/drawing/2014/main" id="{AA6A152D-A12B-709B-9B9B-56AA4C227C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E878CB-6E1E-3FE8-C3DF-4C16401AD50F}"/>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3451293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318B-4C8B-4686-9BB1-9E732AE89C4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23D4E50-9287-11A0-D3C5-975679DF3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A8A2B3-BA50-31EB-2AE0-67EFFC4CBE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AEBF4B-15B5-0540-4C33-001351D59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0238B0-C3C9-BD67-A3F9-1BCDA19268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89A4263-4F2C-91D9-604D-EC5E74A16581}"/>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8" name="Footer Placeholder 7">
            <a:extLst>
              <a:ext uri="{FF2B5EF4-FFF2-40B4-BE49-F238E27FC236}">
                <a16:creationId xmlns:a16="http://schemas.microsoft.com/office/drawing/2014/main" id="{36913B9A-59B4-9101-F1B0-679F83822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C75C2A-3FED-A0B6-ECF1-47883E367433}"/>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2352696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9443-34A3-E509-0D98-1CD62A427DF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E93F530-6308-E324-BE32-36EAE3B74B8C}"/>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4" name="Footer Placeholder 3">
            <a:extLst>
              <a:ext uri="{FF2B5EF4-FFF2-40B4-BE49-F238E27FC236}">
                <a16:creationId xmlns:a16="http://schemas.microsoft.com/office/drawing/2014/main" id="{BE0D4C3D-CFD7-18C8-11FC-D7884C3902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B1DAF0-BEEA-9B81-9EED-1B9624855ED9}"/>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3336292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2C4B1E-CFD1-AFD4-CCD5-127171734DB8}"/>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3" name="Footer Placeholder 2">
            <a:extLst>
              <a:ext uri="{FF2B5EF4-FFF2-40B4-BE49-F238E27FC236}">
                <a16:creationId xmlns:a16="http://schemas.microsoft.com/office/drawing/2014/main" id="{7B1D2679-6D43-F656-C52F-C17BFFC97D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1D7931-660D-661B-986B-249697632837}"/>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363749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C7CA-6D4F-02D5-C974-BA1F5F6825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A91056B-ADD4-9ED7-BFE7-F0E78D525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6E2B438-63A7-5AAB-962F-02F478339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ECEC4E-A351-B3F5-E60C-E81C0ED6AE8F}"/>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6" name="Footer Placeholder 5">
            <a:extLst>
              <a:ext uri="{FF2B5EF4-FFF2-40B4-BE49-F238E27FC236}">
                <a16:creationId xmlns:a16="http://schemas.microsoft.com/office/drawing/2014/main" id="{5BDE5488-BCD8-7A79-F05F-B493EF4A79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08D16E-2425-5B50-3EBC-686C5CBAC8F6}"/>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454099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1AB5-6212-DD38-03A0-24F2D27E10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1C9EF2-7426-590D-20E0-7D00ECEAC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2EC496-3628-14D0-90F1-7E72EC501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78DA14-2B04-4F69-B3C7-FE586AED6337}"/>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6" name="Footer Placeholder 5">
            <a:extLst>
              <a:ext uri="{FF2B5EF4-FFF2-40B4-BE49-F238E27FC236}">
                <a16:creationId xmlns:a16="http://schemas.microsoft.com/office/drawing/2014/main" id="{4F016BE6-73B5-18A9-CEF6-BB1DBA917C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2C40D1-7B52-3D8C-8869-72D629EECA70}"/>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2569330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9107-BEE8-8DD9-600C-B739EB8CF94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6EAA810-73D4-A8EE-B811-253E8C67E4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BC703B0-A178-6006-8752-72F28E11A9A2}"/>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5" name="Footer Placeholder 4">
            <a:extLst>
              <a:ext uri="{FF2B5EF4-FFF2-40B4-BE49-F238E27FC236}">
                <a16:creationId xmlns:a16="http://schemas.microsoft.com/office/drawing/2014/main" id="{BB3BD27F-2E25-B87E-E80C-7DA6648F79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246B1D-AEF2-4329-73F3-1A62CDD6B8E7}"/>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3386053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87117-A81A-88ED-160B-16AC783AAE1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2B4BA97-C7DA-2066-5C15-B5BB03385E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A62BF1-E94B-08E3-00CE-F9E015073126}"/>
              </a:ext>
            </a:extLst>
          </p:cNvPr>
          <p:cNvSpPr>
            <a:spLocks noGrp="1"/>
          </p:cNvSpPr>
          <p:nvPr>
            <p:ph type="dt" sz="half" idx="10"/>
          </p:nvPr>
        </p:nvSpPr>
        <p:spPr/>
        <p:txBody>
          <a:bodyPr/>
          <a:lstStyle/>
          <a:p>
            <a:fld id="{15FD6EC4-F6BA-4357-980B-29F37DBEF227}" type="datetimeFigureOut">
              <a:rPr lang="en-GB" smtClean="0"/>
              <a:t>14/02/2024</a:t>
            </a:fld>
            <a:endParaRPr lang="en-GB"/>
          </a:p>
        </p:txBody>
      </p:sp>
      <p:sp>
        <p:nvSpPr>
          <p:cNvPr id="5" name="Footer Placeholder 4">
            <a:extLst>
              <a:ext uri="{FF2B5EF4-FFF2-40B4-BE49-F238E27FC236}">
                <a16:creationId xmlns:a16="http://schemas.microsoft.com/office/drawing/2014/main" id="{3B233242-7ADB-CE6F-FAF1-1D48EA743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429A69-9152-37E2-AA87-457AA61FD4E6}"/>
              </a:ext>
            </a:extLst>
          </p:cNvPr>
          <p:cNvSpPr>
            <a:spLocks noGrp="1"/>
          </p:cNvSpPr>
          <p:nvPr>
            <p:ph type="sldNum" sz="quarter" idx="12"/>
          </p:nvPr>
        </p:nvSpPr>
        <p:spPr/>
        <p:txBody>
          <a:bodyPr/>
          <a:lstStyle/>
          <a:p>
            <a:fld id="{CD46E266-E42F-450A-861F-EDAEBCA1805A}" type="slidenum">
              <a:rPr lang="en-GB" smtClean="0"/>
              <a:t>‹#›</a:t>
            </a:fld>
            <a:endParaRPr lang="en-GB"/>
          </a:p>
        </p:txBody>
      </p:sp>
    </p:spTree>
    <p:extLst>
      <p:ext uri="{BB962C8B-B14F-4D97-AF65-F5344CB8AC3E}">
        <p14:creationId xmlns:p14="http://schemas.microsoft.com/office/powerpoint/2010/main" val="228661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FE39-24A2-3A86-0521-9A170A2AE1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889106-A7DE-A3EA-3629-AD853CFBCE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4A7FA-6EFE-9FD3-FC9E-A3D9C7558BDA}"/>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5" name="Footer Placeholder 4">
            <a:extLst>
              <a:ext uri="{FF2B5EF4-FFF2-40B4-BE49-F238E27FC236}">
                <a16:creationId xmlns:a16="http://schemas.microsoft.com/office/drawing/2014/main" id="{245409A8-0B09-44B6-EADF-2389BE1C7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7C1737-38EC-6C03-715A-6BA8993E109A}"/>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2645463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369A-3C1C-F0B7-4291-6B43D15928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ED57AF-CF11-923E-DCA0-BE6D91ACC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94F237-9D2D-A982-190F-59D1C4B536C5}"/>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5" name="Footer Placeholder 4">
            <a:extLst>
              <a:ext uri="{FF2B5EF4-FFF2-40B4-BE49-F238E27FC236}">
                <a16:creationId xmlns:a16="http://schemas.microsoft.com/office/drawing/2014/main" id="{AD2F7E7D-B144-AC8E-AB38-6DDC89B4CE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7FCCF8-3AAB-6F40-7462-B4308E643563}"/>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1662759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F9BF-1DC1-5374-8870-5CD00D68C2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11148-C88B-2166-0042-64E4413E3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19EEAA-7AE8-3A8F-525A-386CEBA01608}"/>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5" name="Footer Placeholder 4">
            <a:extLst>
              <a:ext uri="{FF2B5EF4-FFF2-40B4-BE49-F238E27FC236}">
                <a16:creationId xmlns:a16="http://schemas.microsoft.com/office/drawing/2014/main" id="{3FCA3D93-E0A0-AA5B-A765-27349039D1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3FF25-CB17-6195-9754-D95CAE879C43}"/>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482447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7EFF-98DC-57CA-217B-B44A6BBEA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445FB-F86F-FBC6-1047-23D2FB52B1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E7B810-F873-4367-5BE3-AFA1CA3BADE8}"/>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5" name="Footer Placeholder 4">
            <a:extLst>
              <a:ext uri="{FF2B5EF4-FFF2-40B4-BE49-F238E27FC236}">
                <a16:creationId xmlns:a16="http://schemas.microsoft.com/office/drawing/2014/main" id="{E1975E21-5AC9-3BE2-8715-9FBF44425E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24717-4BD4-EE58-4C51-8C3E3ECC8C75}"/>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1458603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58EF-2398-AF5F-5656-875360DC61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12D10-97BD-4E24-40B7-91526A5371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B203A7-2F2C-921D-AEC6-EC8A1A9A63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B53AC-8635-653B-DA75-E18691AF72D4}"/>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6" name="Footer Placeholder 5">
            <a:extLst>
              <a:ext uri="{FF2B5EF4-FFF2-40B4-BE49-F238E27FC236}">
                <a16:creationId xmlns:a16="http://schemas.microsoft.com/office/drawing/2014/main" id="{C818537F-7C07-D656-54CB-10B5DE2B22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05FE0B-DBBF-38D0-1CBC-956EE4CBF299}"/>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3181756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F6FF-EC6A-EB54-6162-13B19874E3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966AB7-3ED4-3CB0-5EFB-F36040CABB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FAB1BA-7300-215C-D331-A9122AFF98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C56C7A-BD5F-61B5-6AF8-26C7EBEAA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5CA56-75BF-6C32-9D58-5E1E6CF180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73A7AD-BB8B-1566-7338-A9C65ABB9EF4}"/>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8" name="Footer Placeholder 7">
            <a:extLst>
              <a:ext uri="{FF2B5EF4-FFF2-40B4-BE49-F238E27FC236}">
                <a16:creationId xmlns:a16="http://schemas.microsoft.com/office/drawing/2014/main" id="{BAF4DC24-E6D1-3E85-1884-7CDA8D2813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F1A35C-4302-F79C-477E-515CF0AA114D}"/>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1488063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616B-8CB9-83AA-0529-0DF4311C7F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716CFF-FF7B-D996-FA19-D8538B9B065F}"/>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4" name="Footer Placeholder 3">
            <a:extLst>
              <a:ext uri="{FF2B5EF4-FFF2-40B4-BE49-F238E27FC236}">
                <a16:creationId xmlns:a16="http://schemas.microsoft.com/office/drawing/2014/main" id="{87D7F6AE-086A-2F81-6F3D-DBF16C6217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554E4A-63A7-D9A9-CFAD-1EB64C3715B9}"/>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1898667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4A4AC8-2E30-4383-7432-FECA14FBEBE2}"/>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3" name="Footer Placeholder 2">
            <a:extLst>
              <a:ext uri="{FF2B5EF4-FFF2-40B4-BE49-F238E27FC236}">
                <a16:creationId xmlns:a16="http://schemas.microsoft.com/office/drawing/2014/main" id="{2E096100-5A50-BF6B-3487-DD9486A1CB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6E0926-1ED5-FF15-0B95-BB1A3C03940E}"/>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2113172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6BAA-0664-0B86-26BB-CFD5A85AE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00FBA5-2CD0-3AA4-FED6-62E1796E2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2A080E-AE37-BAE8-026D-F600E6637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79D3B-6D03-AB7E-3237-2F114CBD2B81}"/>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6" name="Footer Placeholder 5">
            <a:extLst>
              <a:ext uri="{FF2B5EF4-FFF2-40B4-BE49-F238E27FC236}">
                <a16:creationId xmlns:a16="http://schemas.microsoft.com/office/drawing/2014/main" id="{029EC964-EE11-5F0C-6BA1-3126286ADE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3842FC-C954-0A83-9CD6-F96532C3D3C2}"/>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412871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B754-2A2C-B9CA-8C71-B19478906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1C9C89-2134-1CA8-05E9-F1209DAE2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9DC042-E03E-D9AB-334D-EDB1B02E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8277A-E870-ED2E-3C86-9FAEB05478A4}"/>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6" name="Footer Placeholder 5">
            <a:extLst>
              <a:ext uri="{FF2B5EF4-FFF2-40B4-BE49-F238E27FC236}">
                <a16:creationId xmlns:a16="http://schemas.microsoft.com/office/drawing/2014/main" id="{0E72A5EB-8029-90F2-D2E9-D4597FE4B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1C0A8E-8029-517F-27C2-E225A753E8D2}"/>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2747638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5360-B3B4-B375-C83D-AC6C03C936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C448AA-569C-BB78-2316-E605E4783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585F0-E549-D6D4-0652-430C1109F7FB}"/>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5" name="Footer Placeholder 4">
            <a:extLst>
              <a:ext uri="{FF2B5EF4-FFF2-40B4-BE49-F238E27FC236}">
                <a16:creationId xmlns:a16="http://schemas.microsoft.com/office/drawing/2014/main" id="{ED986D0B-1214-1D25-AA70-9F682B5261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E5055D-DEC3-CB8D-DBF2-7F7BEB702AEC}"/>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195723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B4E0-7B6F-4231-3727-9F76F442BE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5B0820-591D-2B8D-DBCB-7885CFF38A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713990-F0A5-528F-24FF-97F39B1E24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3C8B43-876F-16B8-A9F8-17F8F206A51F}"/>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6" name="Footer Placeholder 5">
            <a:extLst>
              <a:ext uri="{FF2B5EF4-FFF2-40B4-BE49-F238E27FC236}">
                <a16:creationId xmlns:a16="http://schemas.microsoft.com/office/drawing/2014/main" id="{EEF1305F-FC93-DF3C-BCE2-D6C8BF6073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18C543-C4BB-20E4-E598-3B9BFAA9EF68}"/>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2131381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E913E6-F8E1-F4A2-2259-1369DBFADF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C143A2-7D13-5C99-F1F2-1DBB98861C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92046-EFC7-C0F5-842B-4A0617CDD02B}"/>
              </a:ext>
            </a:extLst>
          </p:cNvPr>
          <p:cNvSpPr>
            <a:spLocks noGrp="1"/>
          </p:cNvSpPr>
          <p:nvPr>
            <p:ph type="dt" sz="half" idx="10"/>
          </p:nvPr>
        </p:nvSpPr>
        <p:spPr/>
        <p:txBody>
          <a:bodyPr/>
          <a:lstStyle/>
          <a:p>
            <a:fld id="{A456D8E4-1872-477E-A5B7-B644818833B8}" type="datetimeFigureOut">
              <a:rPr lang="en-GB" smtClean="0"/>
              <a:t>14/02/2024</a:t>
            </a:fld>
            <a:endParaRPr lang="en-GB"/>
          </a:p>
        </p:txBody>
      </p:sp>
      <p:sp>
        <p:nvSpPr>
          <p:cNvPr id="5" name="Footer Placeholder 4">
            <a:extLst>
              <a:ext uri="{FF2B5EF4-FFF2-40B4-BE49-F238E27FC236}">
                <a16:creationId xmlns:a16="http://schemas.microsoft.com/office/drawing/2014/main" id="{A1BBBCCF-FB98-0787-E765-9BD548D300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6F248-C729-97A9-C8F1-C38D125E5D4E}"/>
              </a:ext>
            </a:extLst>
          </p:cNvPr>
          <p:cNvSpPr>
            <a:spLocks noGrp="1"/>
          </p:cNvSpPr>
          <p:nvPr>
            <p:ph type="sldNum" sz="quarter" idx="12"/>
          </p:nvPr>
        </p:nvSpPr>
        <p:spPr/>
        <p:txBody>
          <a:bodyPr/>
          <a:lstStyle/>
          <a:p>
            <a:fld id="{AD867862-4A32-47AF-A6C0-1CAB54F2FC2D}" type="slidenum">
              <a:rPr lang="en-GB" smtClean="0"/>
              <a:t>‹#›</a:t>
            </a:fld>
            <a:endParaRPr lang="en-GB"/>
          </a:p>
        </p:txBody>
      </p:sp>
    </p:spTree>
    <p:extLst>
      <p:ext uri="{BB962C8B-B14F-4D97-AF65-F5344CB8AC3E}">
        <p14:creationId xmlns:p14="http://schemas.microsoft.com/office/powerpoint/2010/main" val="2106311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553F-799E-4B65-A1BF-39B54E4593CF}" type="datetimeFigureOut">
              <a:rPr lang="en-GB" smtClean="0"/>
              <a:t>14/02/2024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CACEE2-AC6B-4484-B4F1-DA6353E5342B}" type="slidenum">
              <a:rPr lang="en-GB" smtClean="0"/>
              <a:t>‹#›</a:t>
            </a:fld>
            <a:endParaRPr lang="en-GB"/>
          </a:p>
        </p:txBody>
      </p:sp>
    </p:spTree>
    <p:extLst>
      <p:ext uri="{BB962C8B-B14F-4D97-AF65-F5344CB8AC3E}">
        <p14:creationId xmlns:p14="http://schemas.microsoft.com/office/powerpoint/2010/main" val="3324419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A70-23F3-8234-3B0A-FC66937FD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31A6F8-F123-E73A-5C0D-81766AF3F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B57AB0-C9F4-61FA-9A78-2E689B75C69C}"/>
              </a:ext>
            </a:extLst>
          </p:cNvPr>
          <p:cNvSpPr>
            <a:spLocks noGrp="1"/>
          </p:cNvSpPr>
          <p:nvPr>
            <p:ph type="dt" sz="half" idx="10"/>
          </p:nvPr>
        </p:nvSpPr>
        <p:spPr/>
        <p:txBody>
          <a:bodyPr/>
          <a:lstStyle/>
          <a:p>
            <a:fld id="{0BF5EC65-00AE-4ABF-AA0F-9D9A9A8074F2}" type="datetimeFigureOut">
              <a:rPr lang="en-GB" smtClean="0"/>
              <a:t>14/02/2024</a:t>
            </a:fld>
            <a:endParaRPr lang="en-GB"/>
          </a:p>
        </p:txBody>
      </p:sp>
      <p:sp>
        <p:nvSpPr>
          <p:cNvPr id="5" name="Footer Placeholder 4">
            <a:extLst>
              <a:ext uri="{FF2B5EF4-FFF2-40B4-BE49-F238E27FC236}">
                <a16:creationId xmlns:a16="http://schemas.microsoft.com/office/drawing/2014/main" id="{CEC9FD62-AEC4-117E-1E9D-92B3F29B4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CDF4AE-D31B-75F5-76B3-71DAB31E3C44}"/>
              </a:ext>
            </a:extLst>
          </p:cNvPr>
          <p:cNvSpPr>
            <a:spLocks noGrp="1"/>
          </p:cNvSpPr>
          <p:nvPr>
            <p:ph type="sldNum" sz="quarter" idx="12"/>
          </p:nvPr>
        </p:nvSpPr>
        <p:spPr/>
        <p:txBody>
          <a:bodyPr/>
          <a:lstStyle/>
          <a:p>
            <a:fld id="{BFAAB5ED-7FDE-4238-9FC4-FBE7C0D67E1A}" type="slidenum">
              <a:rPr lang="en-GB" smtClean="0"/>
              <a:t>‹#›</a:t>
            </a:fld>
            <a:endParaRPr lang="en-GB"/>
          </a:p>
        </p:txBody>
      </p:sp>
    </p:spTree>
    <p:extLst>
      <p:ext uri="{BB962C8B-B14F-4D97-AF65-F5344CB8AC3E}">
        <p14:creationId xmlns:p14="http://schemas.microsoft.com/office/powerpoint/2010/main" val="982727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C27D-5E54-2A1F-A107-E16BB3A8F5A7}"/>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B7509731-EFA6-2503-CC70-BCB18DF1FC3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A503E593-4283-8035-97A0-0C7186EA3960}"/>
              </a:ext>
            </a:extLst>
          </p:cNvPr>
          <p:cNvSpPr txBox="1">
            <a:spLocks noGrp="1"/>
          </p:cNvSpPr>
          <p:nvPr>
            <p:ph type="dt" sz="half" idx="7"/>
          </p:nvPr>
        </p:nvSpPr>
        <p:spPr/>
        <p:txBody>
          <a:bodyPr/>
          <a:lstStyle>
            <a:lvl1pPr>
              <a:defRPr/>
            </a:lvl1pPr>
          </a:lstStyle>
          <a:p>
            <a:pPr lvl="0"/>
            <a:fld id="{05D7A37E-F313-4797-9E93-2399A01C263F}" type="datetime1">
              <a:rPr lang="en-GB"/>
              <a:pPr lvl="0"/>
              <a:t>14/02/2024</a:t>
            </a:fld>
            <a:endParaRPr lang="en-GB"/>
          </a:p>
        </p:txBody>
      </p:sp>
      <p:sp>
        <p:nvSpPr>
          <p:cNvPr id="5" name="Footer Placeholder 4">
            <a:extLst>
              <a:ext uri="{FF2B5EF4-FFF2-40B4-BE49-F238E27FC236}">
                <a16:creationId xmlns:a16="http://schemas.microsoft.com/office/drawing/2014/main" id="{E14CE397-928E-BE40-E3AC-117B09BE03A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C030BFF-0ADD-381D-72C6-1A157AE7DD2F}"/>
              </a:ext>
            </a:extLst>
          </p:cNvPr>
          <p:cNvSpPr txBox="1">
            <a:spLocks noGrp="1"/>
          </p:cNvSpPr>
          <p:nvPr>
            <p:ph type="sldNum" sz="quarter" idx="8"/>
          </p:nvPr>
        </p:nvSpPr>
        <p:spPr/>
        <p:txBody>
          <a:bodyPr/>
          <a:lstStyle>
            <a:lvl1pPr>
              <a:defRPr/>
            </a:lvl1pPr>
          </a:lstStyle>
          <a:p>
            <a:pPr lvl="0"/>
            <a:fld id="{EACA9A57-8C8D-4113-B260-04F26CED67AD}" type="slidenum">
              <a:t>‹#›</a:t>
            </a:fld>
            <a:endParaRPr lang="en-GB"/>
          </a:p>
        </p:txBody>
      </p:sp>
    </p:spTree>
    <p:extLst>
      <p:ext uri="{BB962C8B-B14F-4D97-AF65-F5344CB8AC3E}">
        <p14:creationId xmlns:p14="http://schemas.microsoft.com/office/powerpoint/2010/main" val="233966890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B0FA-3E4D-4AE6-3E14-17C201B68C5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3A8693A-6321-96DD-B879-25A5EAA8F1F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DE729-AAAF-CE38-8B63-729308501EAC}"/>
              </a:ext>
            </a:extLst>
          </p:cNvPr>
          <p:cNvSpPr txBox="1">
            <a:spLocks noGrp="1"/>
          </p:cNvSpPr>
          <p:nvPr>
            <p:ph type="dt" sz="half" idx="7"/>
          </p:nvPr>
        </p:nvSpPr>
        <p:spPr/>
        <p:txBody>
          <a:bodyPr/>
          <a:lstStyle>
            <a:lvl1pPr>
              <a:defRPr/>
            </a:lvl1pPr>
          </a:lstStyle>
          <a:p>
            <a:pPr lvl="0"/>
            <a:fld id="{7B61F36F-C6AA-4DC9-BDBE-004B3B4A5B15}" type="datetime1">
              <a:rPr lang="en-GB"/>
              <a:pPr lvl="0"/>
              <a:t>14/02/2024</a:t>
            </a:fld>
            <a:endParaRPr lang="en-GB"/>
          </a:p>
        </p:txBody>
      </p:sp>
      <p:sp>
        <p:nvSpPr>
          <p:cNvPr id="5" name="Footer Placeholder 4">
            <a:extLst>
              <a:ext uri="{FF2B5EF4-FFF2-40B4-BE49-F238E27FC236}">
                <a16:creationId xmlns:a16="http://schemas.microsoft.com/office/drawing/2014/main" id="{244E51FA-4268-16CF-7C30-9EBC50C58DB4}"/>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F44DDDC-DEBE-0C6C-17B6-B65D8EB14468}"/>
              </a:ext>
            </a:extLst>
          </p:cNvPr>
          <p:cNvSpPr txBox="1">
            <a:spLocks noGrp="1"/>
          </p:cNvSpPr>
          <p:nvPr>
            <p:ph type="sldNum" sz="quarter" idx="8"/>
          </p:nvPr>
        </p:nvSpPr>
        <p:spPr/>
        <p:txBody>
          <a:bodyPr/>
          <a:lstStyle>
            <a:lvl1pPr>
              <a:defRPr/>
            </a:lvl1pPr>
          </a:lstStyle>
          <a:p>
            <a:pPr lvl="0"/>
            <a:fld id="{2744D1DA-982A-4E4C-8F21-40998E6EA994}" type="slidenum">
              <a:t>‹#›</a:t>
            </a:fld>
            <a:endParaRPr lang="en-GB"/>
          </a:p>
        </p:txBody>
      </p:sp>
    </p:spTree>
    <p:extLst>
      <p:ext uri="{BB962C8B-B14F-4D97-AF65-F5344CB8AC3E}">
        <p14:creationId xmlns:p14="http://schemas.microsoft.com/office/powerpoint/2010/main" val="343358629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8BAF-B722-BC46-B31C-85CD9306CDB3}"/>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B7B0DA9A-00BF-F9A4-B295-DF9260427EE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15ACDC40-33B1-D697-F075-086091FE6034}"/>
              </a:ext>
            </a:extLst>
          </p:cNvPr>
          <p:cNvSpPr txBox="1">
            <a:spLocks noGrp="1"/>
          </p:cNvSpPr>
          <p:nvPr>
            <p:ph type="dt" sz="half" idx="7"/>
          </p:nvPr>
        </p:nvSpPr>
        <p:spPr/>
        <p:txBody>
          <a:bodyPr/>
          <a:lstStyle>
            <a:lvl1pPr>
              <a:defRPr/>
            </a:lvl1pPr>
          </a:lstStyle>
          <a:p>
            <a:pPr lvl="0"/>
            <a:fld id="{01684378-4546-4D96-A52C-6900A7E8D13F}" type="datetime1">
              <a:rPr lang="en-GB"/>
              <a:pPr lvl="0"/>
              <a:t>14/02/2024</a:t>
            </a:fld>
            <a:endParaRPr lang="en-GB"/>
          </a:p>
        </p:txBody>
      </p:sp>
      <p:sp>
        <p:nvSpPr>
          <p:cNvPr id="5" name="Footer Placeholder 4">
            <a:extLst>
              <a:ext uri="{FF2B5EF4-FFF2-40B4-BE49-F238E27FC236}">
                <a16:creationId xmlns:a16="http://schemas.microsoft.com/office/drawing/2014/main" id="{3532392D-25A3-B6C9-4E6D-541CB271F95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3EC8736-6285-87D1-3C0F-FDAA6BA2A98A}"/>
              </a:ext>
            </a:extLst>
          </p:cNvPr>
          <p:cNvSpPr txBox="1">
            <a:spLocks noGrp="1"/>
          </p:cNvSpPr>
          <p:nvPr>
            <p:ph type="sldNum" sz="quarter" idx="8"/>
          </p:nvPr>
        </p:nvSpPr>
        <p:spPr/>
        <p:txBody>
          <a:bodyPr/>
          <a:lstStyle>
            <a:lvl1pPr>
              <a:defRPr/>
            </a:lvl1pPr>
          </a:lstStyle>
          <a:p>
            <a:pPr lvl="0"/>
            <a:fld id="{FCD9F133-7DF5-49FA-88D2-FD0833CA5175}" type="slidenum">
              <a:t>‹#›</a:t>
            </a:fld>
            <a:endParaRPr lang="en-GB"/>
          </a:p>
        </p:txBody>
      </p:sp>
    </p:spTree>
    <p:extLst>
      <p:ext uri="{BB962C8B-B14F-4D97-AF65-F5344CB8AC3E}">
        <p14:creationId xmlns:p14="http://schemas.microsoft.com/office/powerpoint/2010/main" val="89804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4EB3-F5A0-787A-F2AA-566E4FAEB0A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4B7EBF5-A178-D5E4-A1F5-429F005319F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D051DE-7258-AAE4-6B28-EF88E6BAB4C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345BEB-0F47-FB35-1E1D-B2EDAE09F9D8}"/>
              </a:ext>
            </a:extLst>
          </p:cNvPr>
          <p:cNvSpPr txBox="1">
            <a:spLocks noGrp="1"/>
          </p:cNvSpPr>
          <p:nvPr>
            <p:ph type="dt" sz="half" idx="7"/>
          </p:nvPr>
        </p:nvSpPr>
        <p:spPr/>
        <p:txBody>
          <a:bodyPr/>
          <a:lstStyle>
            <a:lvl1pPr>
              <a:defRPr/>
            </a:lvl1pPr>
          </a:lstStyle>
          <a:p>
            <a:pPr lvl="0"/>
            <a:fld id="{B465D383-A98E-4006-A1F4-CB1DC78BF876}" type="datetime1">
              <a:rPr lang="en-GB"/>
              <a:pPr lvl="0"/>
              <a:t>14/02/2024</a:t>
            </a:fld>
            <a:endParaRPr lang="en-GB"/>
          </a:p>
        </p:txBody>
      </p:sp>
      <p:sp>
        <p:nvSpPr>
          <p:cNvPr id="6" name="Footer Placeholder 5">
            <a:extLst>
              <a:ext uri="{FF2B5EF4-FFF2-40B4-BE49-F238E27FC236}">
                <a16:creationId xmlns:a16="http://schemas.microsoft.com/office/drawing/2014/main" id="{C5BE914C-E801-8C77-5B28-0AE92A08E487}"/>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245DC77C-740D-071D-81FA-5540F77DA97E}"/>
              </a:ext>
            </a:extLst>
          </p:cNvPr>
          <p:cNvSpPr txBox="1">
            <a:spLocks noGrp="1"/>
          </p:cNvSpPr>
          <p:nvPr>
            <p:ph type="sldNum" sz="quarter" idx="8"/>
          </p:nvPr>
        </p:nvSpPr>
        <p:spPr/>
        <p:txBody>
          <a:bodyPr/>
          <a:lstStyle>
            <a:lvl1pPr>
              <a:defRPr/>
            </a:lvl1pPr>
          </a:lstStyle>
          <a:p>
            <a:pPr lvl="0"/>
            <a:fld id="{15E56FB4-36F6-4695-A562-CE58C1D9FB2D}" type="slidenum">
              <a:t>‹#›</a:t>
            </a:fld>
            <a:endParaRPr lang="en-GB"/>
          </a:p>
        </p:txBody>
      </p:sp>
    </p:spTree>
    <p:extLst>
      <p:ext uri="{BB962C8B-B14F-4D97-AF65-F5344CB8AC3E}">
        <p14:creationId xmlns:p14="http://schemas.microsoft.com/office/powerpoint/2010/main" val="1213560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DCED-661C-F6A9-7822-7A04D4C36B0A}"/>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DF823B8-F458-BC23-73EE-BA6EF737A67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C6E9EA03-1398-D128-D52D-98008978B23B}"/>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D20235-DE51-DE20-336F-0EE200DFEDE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985505F-4341-7D17-A361-B22B6D59459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42FFAE-FDBC-5AE8-A055-AB472D18EBB9}"/>
              </a:ext>
            </a:extLst>
          </p:cNvPr>
          <p:cNvSpPr txBox="1">
            <a:spLocks noGrp="1"/>
          </p:cNvSpPr>
          <p:nvPr>
            <p:ph type="dt" sz="half" idx="7"/>
          </p:nvPr>
        </p:nvSpPr>
        <p:spPr/>
        <p:txBody>
          <a:bodyPr/>
          <a:lstStyle>
            <a:lvl1pPr>
              <a:defRPr/>
            </a:lvl1pPr>
          </a:lstStyle>
          <a:p>
            <a:pPr lvl="0"/>
            <a:fld id="{9665EB89-A209-41FF-8D6E-D77D0C1D4AEC}" type="datetime1">
              <a:rPr lang="en-GB"/>
              <a:pPr lvl="0"/>
              <a:t>14/02/2024</a:t>
            </a:fld>
            <a:endParaRPr lang="en-GB"/>
          </a:p>
        </p:txBody>
      </p:sp>
      <p:sp>
        <p:nvSpPr>
          <p:cNvPr id="8" name="Footer Placeholder 7">
            <a:extLst>
              <a:ext uri="{FF2B5EF4-FFF2-40B4-BE49-F238E27FC236}">
                <a16:creationId xmlns:a16="http://schemas.microsoft.com/office/drawing/2014/main" id="{A15A5960-F62D-7A4D-5E8C-AB9D001E8D74}"/>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83B36AC-4213-7F70-0C49-3EFD3C4931E1}"/>
              </a:ext>
            </a:extLst>
          </p:cNvPr>
          <p:cNvSpPr txBox="1">
            <a:spLocks noGrp="1"/>
          </p:cNvSpPr>
          <p:nvPr>
            <p:ph type="sldNum" sz="quarter" idx="8"/>
          </p:nvPr>
        </p:nvSpPr>
        <p:spPr/>
        <p:txBody>
          <a:bodyPr/>
          <a:lstStyle>
            <a:lvl1pPr>
              <a:defRPr/>
            </a:lvl1pPr>
          </a:lstStyle>
          <a:p>
            <a:pPr lvl="0"/>
            <a:fld id="{16D77BBD-07C2-453F-8DA1-473D141E5F9B}" type="slidenum">
              <a:t>‹#›</a:t>
            </a:fld>
            <a:endParaRPr lang="en-GB"/>
          </a:p>
        </p:txBody>
      </p:sp>
    </p:spTree>
    <p:extLst>
      <p:ext uri="{BB962C8B-B14F-4D97-AF65-F5344CB8AC3E}">
        <p14:creationId xmlns:p14="http://schemas.microsoft.com/office/powerpoint/2010/main" val="3993507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01348-477C-8D1C-BE1B-314E2DFE117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688457E9-0B2A-F840-3799-4C47D6216D7F}"/>
              </a:ext>
            </a:extLst>
          </p:cNvPr>
          <p:cNvSpPr txBox="1">
            <a:spLocks noGrp="1"/>
          </p:cNvSpPr>
          <p:nvPr>
            <p:ph type="dt" sz="half" idx="7"/>
          </p:nvPr>
        </p:nvSpPr>
        <p:spPr/>
        <p:txBody>
          <a:bodyPr/>
          <a:lstStyle>
            <a:lvl1pPr>
              <a:defRPr/>
            </a:lvl1pPr>
          </a:lstStyle>
          <a:p>
            <a:pPr lvl="0"/>
            <a:fld id="{C76218CB-051F-406C-8DD0-69E92C1B0AF2}" type="datetime1">
              <a:rPr lang="en-GB"/>
              <a:pPr lvl="0"/>
              <a:t>14/02/2024</a:t>
            </a:fld>
            <a:endParaRPr lang="en-GB"/>
          </a:p>
        </p:txBody>
      </p:sp>
      <p:sp>
        <p:nvSpPr>
          <p:cNvPr id="4" name="Footer Placeholder 3">
            <a:extLst>
              <a:ext uri="{FF2B5EF4-FFF2-40B4-BE49-F238E27FC236}">
                <a16:creationId xmlns:a16="http://schemas.microsoft.com/office/drawing/2014/main" id="{F8D621EA-0F52-62AC-A490-20439D397E40}"/>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80B30B60-C76F-E491-966A-EF7FD0F18B8D}"/>
              </a:ext>
            </a:extLst>
          </p:cNvPr>
          <p:cNvSpPr txBox="1">
            <a:spLocks noGrp="1"/>
          </p:cNvSpPr>
          <p:nvPr>
            <p:ph type="sldNum" sz="quarter" idx="8"/>
          </p:nvPr>
        </p:nvSpPr>
        <p:spPr/>
        <p:txBody>
          <a:bodyPr/>
          <a:lstStyle>
            <a:lvl1pPr>
              <a:defRPr/>
            </a:lvl1pPr>
          </a:lstStyle>
          <a:p>
            <a:pPr lvl="0"/>
            <a:fld id="{74F9D9E8-271C-46DA-8A69-D03A473E81AB}" type="slidenum">
              <a:t>‹#›</a:t>
            </a:fld>
            <a:endParaRPr lang="en-GB"/>
          </a:p>
        </p:txBody>
      </p:sp>
    </p:spTree>
    <p:extLst>
      <p:ext uri="{BB962C8B-B14F-4D97-AF65-F5344CB8AC3E}">
        <p14:creationId xmlns:p14="http://schemas.microsoft.com/office/powerpoint/2010/main" val="1045306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97910-77F4-49CF-E852-B980F4E9633D}"/>
              </a:ext>
            </a:extLst>
          </p:cNvPr>
          <p:cNvSpPr txBox="1">
            <a:spLocks noGrp="1"/>
          </p:cNvSpPr>
          <p:nvPr>
            <p:ph type="dt" sz="half" idx="7"/>
          </p:nvPr>
        </p:nvSpPr>
        <p:spPr/>
        <p:txBody>
          <a:bodyPr/>
          <a:lstStyle>
            <a:lvl1pPr>
              <a:defRPr/>
            </a:lvl1pPr>
          </a:lstStyle>
          <a:p>
            <a:pPr lvl="0"/>
            <a:fld id="{758EE46F-A274-49FF-9B83-07CA165C1496}" type="datetime1">
              <a:rPr lang="en-GB"/>
              <a:pPr lvl="0"/>
              <a:t>14/02/2024</a:t>
            </a:fld>
            <a:endParaRPr lang="en-GB"/>
          </a:p>
        </p:txBody>
      </p:sp>
      <p:sp>
        <p:nvSpPr>
          <p:cNvPr id="3" name="Footer Placeholder 2">
            <a:extLst>
              <a:ext uri="{FF2B5EF4-FFF2-40B4-BE49-F238E27FC236}">
                <a16:creationId xmlns:a16="http://schemas.microsoft.com/office/drawing/2014/main" id="{A763D4A0-749C-D50A-59A4-7E6B3DE48DF6}"/>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11F65834-73A5-AAEC-FF9F-FD1B0933919A}"/>
              </a:ext>
            </a:extLst>
          </p:cNvPr>
          <p:cNvSpPr txBox="1">
            <a:spLocks noGrp="1"/>
          </p:cNvSpPr>
          <p:nvPr>
            <p:ph type="sldNum" sz="quarter" idx="8"/>
          </p:nvPr>
        </p:nvSpPr>
        <p:spPr/>
        <p:txBody>
          <a:bodyPr/>
          <a:lstStyle>
            <a:lvl1pPr>
              <a:defRPr/>
            </a:lvl1pPr>
          </a:lstStyle>
          <a:p>
            <a:pPr lvl="0"/>
            <a:fld id="{04EFBD0E-8FD8-4BD7-9373-2F4123D2BC0B}" type="slidenum">
              <a:t>‹#›</a:t>
            </a:fld>
            <a:endParaRPr lang="en-GB"/>
          </a:p>
        </p:txBody>
      </p:sp>
    </p:spTree>
    <p:extLst>
      <p:ext uri="{BB962C8B-B14F-4D97-AF65-F5344CB8AC3E}">
        <p14:creationId xmlns:p14="http://schemas.microsoft.com/office/powerpoint/2010/main" val="163869794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D625-5AA8-2E95-6889-D465539CF7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9083BA-E21B-4927-0373-7962B48CA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8AEC34-C776-A880-3548-E4F1168EB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CA252A-6E2F-5292-B8C3-00A26BF24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4F828E-34AD-2488-B430-56026AFD4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C058F7-C160-2498-D1B6-C7E8A5FB7462}"/>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8" name="Footer Placeholder 7">
            <a:extLst>
              <a:ext uri="{FF2B5EF4-FFF2-40B4-BE49-F238E27FC236}">
                <a16:creationId xmlns:a16="http://schemas.microsoft.com/office/drawing/2014/main" id="{DAC03621-89DE-927E-4D3C-6A3C0B119D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D58D1F-2ACA-D209-2B9F-659904220BE7}"/>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2272668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9FB1-0DDD-6A74-A3EB-E534FE5D7DD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62E1288-DE1C-D50A-F858-B05A4097AD5E}"/>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0726FC-E793-F0E2-A802-2B380DE0124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E01633C5-297A-D431-4BE3-905691C9BA28}"/>
              </a:ext>
            </a:extLst>
          </p:cNvPr>
          <p:cNvSpPr txBox="1">
            <a:spLocks noGrp="1"/>
          </p:cNvSpPr>
          <p:nvPr>
            <p:ph type="dt" sz="half" idx="7"/>
          </p:nvPr>
        </p:nvSpPr>
        <p:spPr/>
        <p:txBody>
          <a:bodyPr/>
          <a:lstStyle>
            <a:lvl1pPr>
              <a:defRPr/>
            </a:lvl1pPr>
          </a:lstStyle>
          <a:p>
            <a:pPr lvl="0"/>
            <a:fld id="{8A8FF127-7E1B-4282-94A3-2083A8EF416A}" type="datetime1">
              <a:rPr lang="en-GB"/>
              <a:pPr lvl="0"/>
              <a:t>14/02/2024</a:t>
            </a:fld>
            <a:endParaRPr lang="en-GB"/>
          </a:p>
        </p:txBody>
      </p:sp>
      <p:sp>
        <p:nvSpPr>
          <p:cNvPr id="6" name="Footer Placeholder 5">
            <a:extLst>
              <a:ext uri="{FF2B5EF4-FFF2-40B4-BE49-F238E27FC236}">
                <a16:creationId xmlns:a16="http://schemas.microsoft.com/office/drawing/2014/main" id="{72E6D066-14E0-AB9F-ABA5-FF583DF8482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EE9C0A4-4370-A20F-CCD5-7C325F1BE0B6}"/>
              </a:ext>
            </a:extLst>
          </p:cNvPr>
          <p:cNvSpPr txBox="1">
            <a:spLocks noGrp="1"/>
          </p:cNvSpPr>
          <p:nvPr>
            <p:ph type="sldNum" sz="quarter" idx="8"/>
          </p:nvPr>
        </p:nvSpPr>
        <p:spPr/>
        <p:txBody>
          <a:bodyPr/>
          <a:lstStyle>
            <a:lvl1pPr>
              <a:defRPr/>
            </a:lvl1pPr>
          </a:lstStyle>
          <a:p>
            <a:pPr lvl="0"/>
            <a:fld id="{EE0B6005-7B05-48E6-9C59-7A4A0F7DADCF}" type="slidenum">
              <a:t>‹#›</a:t>
            </a:fld>
            <a:endParaRPr lang="en-GB"/>
          </a:p>
        </p:txBody>
      </p:sp>
    </p:spTree>
    <p:extLst>
      <p:ext uri="{BB962C8B-B14F-4D97-AF65-F5344CB8AC3E}">
        <p14:creationId xmlns:p14="http://schemas.microsoft.com/office/powerpoint/2010/main" val="730138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B3BC-099A-7BD3-455E-3E64691DAA5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6B895D3-1962-5EE3-A684-773472E66845}"/>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66892B64-53BF-2E2E-9C1C-1164911AE3D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FFF7389-99BA-8929-0F3B-B3665B494CBF}"/>
              </a:ext>
            </a:extLst>
          </p:cNvPr>
          <p:cNvSpPr txBox="1">
            <a:spLocks noGrp="1"/>
          </p:cNvSpPr>
          <p:nvPr>
            <p:ph type="dt" sz="half" idx="7"/>
          </p:nvPr>
        </p:nvSpPr>
        <p:spPr/>
        <p:txBody>
          <a:bodyPr/>
          <a:lstStyle>
            <a:lvl1pPr>
              <a:defRPr/>
            </a:lvl1pPr>
          </a:lstStyle>
          <a:p>
            <a:pPr lvl="0"/>
            <a:fld id="{8F20F61C-ACD2-4B84-B290-C142564F052A}" type="datetime1">
              <a:rPr lang="en-GB"/>
              <a:pPr lvl="0"/>
              <a:t>14/02/2024</a:t>
            </a:fld>
            <a:endParaRPr lang="en-GB"/>
          </a:p>
        </p:txBody>
      </p:sp>
      <p:sp>
        <p:nvSpPr>
          <p:cNvPr id="6" name="Footer Placeholder 5">
            <a:extLst>
              <a:ext uri="{FF2B5EF4-FFF2-40B4-BE49-F238E27FC236}">
                <a16:creationId xmlns:a16="http://schemas.microsoft.com/office/drawing/2014/main" id="{37B599E0-363B-2E9A-39FA-70619474BD5B}"/>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47C2974-880E-8804-5824-2DAF0E0A6A97}"/>
              </a:ext>
            </a:extLst>
          </p:cNvPr>
          <p:cNvSpPr txBox="1">
            <a:spLocks noGrp="1"/>
          </p:cNvSpPr>
          <p:nvPr>
            <p:ph type="sldNum" sz="quarter" idx="8"/>
          </p:nvPr>
        </p:nvSpPr>
        <p:spPr/>
        <p:txBody>
          <a:bodyPr/>
          <a:lstStyle>
            <a:lvl1pPr>
              <a:defRPr/>
            </a:lvl1pPr>
          </a:lstStyle>
          <a:p>
            <a:pPr lvl="0"/>
            <a:fld id="{F93E7CB6-5D39-4D95-AB08-F928A6A7681A}" type="slidenum">
              <a:t>‹#›</a:t>
            </a:fld>
            <a:endParaRPr lang="en-GB"/>
          </a:p>
        </p:txBody>
      </p:sp>
    </p:spTree>
    <p:extLst>
      <p:ext uri="{BB962C8B-B14F-4D97-AF65-F5344CB8AC3E}">
        <p14:creationId xmlns:p14="http://schemas.microsoft.com/office/powerpoint/2010/main" val="1832820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72D4-3E3A-2C2D-54D3-6925042AD18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87A0949-55F4-1BC2-CFD6-82DD991DF78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49B6E8-7C07-B8EC-D179-A212F595627D}"/>
              </a:ext>
            </a:extLst>
          </p:cNvPr>
          <p:cNvSpPr txBox="1">
            <a:spLocks noGrp="1"/>
          </p:cNvSpPr>
          <p:nvPr>
            <p:ph type="dt" sz="half" idx="7"/>
          </p:nvPr>
        </p:nvSpPr>
        <p:spPr/>
        <p:txBody>
          <a:bodyPr/>
          <a:lstStyle>
            <a:lvl1pPr>
              <a:defRPr/>
            </a:lvl1pPr>
          </a:lstStyle>
          <a:p>
            <a:pPr lvl="0"/>
            <a:fld id="{04FA3879-7938-4EBD-9429-28B4D612AE91}" type="datetime1">
              <a:rPr lang="en-GB"/>
              <a:pPr lvl="0"/>
              <a:t>14/02/2024</a:t>
            </a:fld>
            <a:endParaRPr lang="en-GB"/>
          </a:p>
        </p:txBody>
      </p:sp>
      <p:sp>
        <p:nvSpPr>
          <p:cNvPr id="5" name="Footer Placeholder 4">
            <a:extLst>
              <a:ext uri="{FF2B5EF4-FFF2-40B4-BE49-F238E27FC236}">
                <a16:creationId xmlns:a16="http://schemas.microsoft.com/office/drawing/2014/main" id="{B80324A2-C524-75F1-88C7-8E9AC5FF6F0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41723CC-A3BC-90D1-89AD-4F7C03DD3CCA}"/>
              </a:ext>
            </a:extLst>
          </p:cNvPr>
          <p:cNvSpPr txBox="1">
            <a:spLocks noGrp="1"/>
          </p:cNvSpPr>
          <p:nvPr>
            <p:ph type="sldNum" sz="quarter" idx="8"/>
          </p:nvPr>
        </p:nvSpPr>
        <p:spPr/>
        <p:txBody>
          <a:bodyPr/>
          <a:lstStyle>
            <a:lvl1pPr>
              <a:defRPr/>
            </a:lvl1pPr>
          </a:lstStyle>
          <a:p>
            <a:pPr lvl="0"/>
            <a:fld id="{F811B7B7-2D7D-4606-B2B1-11C417082658}" type="slidenum">
              <a:t>‹#›</a:t>
            </a:fld>
            <a:endParaRPr lang="en-GB"/>
          </a:p>
        </p:txBody>
      </p:sp>
    </p:spTree>
    <p:extLst>
      <p:ext uri="{BB962C8B-B14F-4D97-AF65-F5344CB8AC3E}">
        <p14:creationId xmlns:p14="http://schemas.microsoft.com/office/powerpoint/2010/main" val="1461679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03B65-53FA-D9BF-3519-325E417E057E}"/>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663ED862-E9E1-07D5-E128-03B236F75C27}"/>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06DDF2-A39C-D977-9C82-A2B6CED8D946}"/>
              </a:ext>
            </a:extLst>
          </p:cNvPr>
          <p:cNvSpPr txBox="1">
            <a:spLocks noGrp="1"/>
          </p:cNvSpPr>
          <p:nvPr>
            <p:ph type="dt" sz="half" idx="7"/>
          </p:nvPr>
        </p:nvSpPr>
        <p:spPr/>
        <p:txBody>
          <a:bodyPr/>
          <a:lstStyle>
            <a:lvl1pPr>
              <a:defRPr/>
            </a:lvl1pPr>
          </a:lstStyle>
          <a:p>
            <a:pPr lvl="0"/>
            <a:fld id="{97251802-596C-4E88-AB42-882DC25E0715}" type="datetime1">
              <a:rPr lang="en-GB"/>
              <a:pPr lvl="0"/>
              <a:t>14/02/2024</a:t>
            </a:fld>
            <a:endParaRPr lang="en-GB"/>
          </a:p>
        </p:txBody>
      </p:sp>
      <p:sp>
        <p:nvSpPr>
          <p:cNvPr id="5" name="Footer Placeholder 4">
            <a:extLst>
              <a:ext uri="{FF2B5EF4-FFF2-40B4-BE49-F238E27FC236}">
                <a16:creationId xmlns:a16="http://schemas.microsoft.com/office/drawing/2014/main" id="{FD248503-BE8B-F7EE-A048-EE0BA3B78E9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9EB643C-F9D0-DC3C-44B6-35913AABD9F4}"/>
              </a:ext>
            </a:extLst>
          </p:cNvPr>
          <p:cNvSpPr txBox="1">
            <a:spLocks noGrp="1"/>
          </p:cNvSpPr>
          <p:nvPr>
            <p:ph type="sldNum" sz="quarter" idx="8"/>
          </p:nvPr>
        </p:nvSpPr>
        <p:spPr/>
        <p:txBody>
          <a:bodyPr/>
          <a:lstStyle>
            <a:lvl1pPr>
              <a:defRPr/>
            </a:lvl1pPr>
          </a:lstStyle>
          <a:p>
            <a:pPr lvl="0"/>
            <a:fld id="{5B4CA3E4-9000-43CE-8A0E-093DB544E9B3}" type="slidenum">
              <a:t>‹#›</a:t>
            </a:fld>
            <a:endParaRPr lang="en-GB"/>
          </a:p>
        </p:txBody>
      </p:sp>
    </p:spTree>
    <p:extLst>
      <p:ext uri="{BB962C8B-B14F-4D97-AF65-F5344CB8AC3E}">
        <p14:creationId xmlns:p14="http://schemas.microsoft.com/office/powerpoint/2010/main" val="42504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185-DEE8-5282-15FF-623773A6B5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1ECB32-DAD6-F83A-1484-773BE727F9F3}"/>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4" name="Footer Placeholder 3">
            <a:extLst>
              <a:ext uri="{FF2B5EF4-FFF2-40B4-BE49-F238E27FC236}">
                <a16:creationId xmlns:a16="http://schemas.microsoft.com/office/drawing/2014/main" id="{0AE1F8A4-B45E-7160-8EA5-CEC7B3D863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87A8C-460E-EDED-BA40-F4E8F7338866}"/>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114229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C4AFA-C429-74E4-DC42-262DDE9E123F}"/>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3" name="Footer Placeholder 2">
            <a:extLst>
              <a:ext uri="{FF2B5EF4-FFF2-40B4-BE49-F238E27FC236}">
                <a16:creationId xmlns:a16="http://schemas.microsoft.com/office/drawing/2014/main" id="{EE216388-F010-C404-3014-AC7B30A54E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9018DB-379C-D00E-09CF-63E1AC6C1E57}"/>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147308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32CF-FA4B-575E-6193-44E4AA255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536E77-8AD5-2521-D2ED-4915AB59A6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5B7020-0BEE-6F47-C79E-7B6C2238F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2A6DD8-AA12-3F27-36B7-AFC469C1C4EB}"/>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6" name="Footer Placeholder 5">
            <a:extLst>
              <a:ext uri="{FF2B5EF4-FFF2-40B4-BE49-F238E27FC236}">
                <a16:creationId xmlns:a16="http://schemas.microsoft.com/office/drawing/2014/main" id="{BE377ACD-9429-E126-FA75-E902D2FAC7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3E463E-F0F7-8BF6-93E2-466E25D6A91C}"/>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56430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98BE-28E3-2F8D-E998-376A4E096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9C2C76-BC45-08B0-2FB2-13D6A6408F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612EF3C-0FE8-729C-A111-720A78D6A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D525D-30B2-CC01-4402-35402FB1F61E}"/>
              </a:ext>
            </a:extLst>
          </p:cNvPr>
          <p:cNvSpPr>
            <a:spLocks noGrp="1"/>
          </p:cNvSpPr>
          <p:nvPr>
            <p:ph type="dt" sz="half" idx="10"/>
          </p:nvPr>
        </p:nvSpPr>
        <p:spPr/>
        <p:txBody>
          <a:bodyPr/>
          <a:lstStyle/>
          <a:p>
            <a:fld id="{25C75D85-EA3C-4BEF-8323-C17FDE1E6A7A}" type="datetimeFigureOut">
              <a:rPr lang="en-GB" smtClean="0"/>
              <a:t>14/02/2024</a:t>
            </a:fld>
            <a:endParaRPr lang="en-GB"/>
          </a:p>
        </p:txBody>
      </p:sp>
      <p:sp>
        <p:nvSpPr>
          <p:cNvPr id="6" name="Footer Placeholder 5">
            <a:extLst>
              <a:ext uri="{FF2B5EF4-FFF2-40B4-BE49-F238E27FC236}">
                <a16:creationId xmlns:a16="http://schemas.microsoft.com/office/drawing/2014/main" id="{C09AB38C-8E34-DBF1-7FE4-8C3D73C00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A1F79F-6F44-8A7A-7881-7FEEB40C521F}"/>
              </a:ext>
            </a:extLst>
          </p:cNvPr>
          <p:cNvSpPr>
            <a:spLocks noGrp="1"/>
          </p:cNvSpPr>
          <p:nvPr>
            <p:ph type="sldNum" sz="quarter" idx="12"/>
          </p:nvPr>
        </p:nvSpPr>
        <p:spPr/>
        <p:txBody>
          <a:bodyPr/>
          <a:lstStyle/>
          <a:p>
            <a:fld id="{BABC70DC-D1FB-49F9-A05A-C2A4A367C48E}" type="slidenum">
              <a:rPr lang="en-GB" smtClean="0"/>
              <a:t>‹#›</a:t>
            </a:fld>
            <a:endParaRPr lang="en-GB"/>
          </a:p>
        </p:txBody>
      </p:sp>
    </p:spTree>
    <p:extLst>
      <p:ext uri="{BB962C8B-B14F-4D97-AF65-F5344CB8AC3E}">
        <p14:creationId xmlns:p14="http://schemas.microsoft.com/office/powerpoint/2010/main" val="319397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569CD-E3E1-F342-F7AD-A14F3C4E12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7BEF-6488-2425-FBD6-2B2F44BB7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209C21-65C0-A2E3-8BFA-84E1263985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75D85-EA3C-4BEF-8323-C17FDE1E6A7A}" type="datetimeFigureOut">
              <a:rPr lang="en-GB" smtClean="0"/>
              <a:t>14/02/2024</a:t>
            </a:fld>
            <a:endParaRPr lang="en-GB"/>
          </a:p>
        </p:txBody>
      </p:sp>
      <p:sp>
        <p:nvSpPr>
          <p:cNvPr id="5" name="Footer Placeholder 4">
            <a:extLst>
              <a:ext uri="{FF2B5EF4-FFF2-40B4-BE49-F238E27FC236}">
                <a16:creationId xmlns:a16="http://schemas.microsoft.com/office/drawing/2014/main" id="{3FFE6448-5438-C74F-353B-10CC9B986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E99A40-07AA-7DD0-2D13-FB2BAA576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C70DC-D1FB-49F9-A05A-C2A4A367C48E}" type="slidenum">
              <a:rPr lang="en-GB" smtClean="0"/>
              <a:t>‹#›</a:t>
            </a:fld>
            <a:endParaRPr lang="en-GB"/>
          </a:p>
        </p:txBody>
      </p:sp>
    </p:spTree>
    <p:extLst>
      <p:ext uri="{BB962C8B-B14F-4D97-AF65-F5344CB8AC3E}">
        <p14:creationId xmlns:p14="http://schemas.microsoft.com/office/powerpoint/2010/main" val="373085806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25"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82586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663"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3B957-95F4-4457-814C-DF9FF1B82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241710-63EB-45D3-827F-74890E661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4BDD95-C1BD-4F90-B3A5-70D2B28BA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ED883-0292-4773-97F7-62C660D25B22}" type="datetimeFigureOut">
              <a:rPr lang="en-GB" smtClean="0"/>
              <a:t>14/02/2024</a:t>
            </a:fld>
            <a:endParaRPr lang="en-GB"/>
          </a:p>
        </p:txBody>
      </p:sp>
      <p:sp>
        <p:nvSpPr>
          <p:cNvPr id="5" name="Footer Placeholder 4">
            <a:extLst>
              <a:ext uri="{FF2B5EF4-FFF2-40B4-BE49-F238E27FC236}">
                <a16:creationId xmlns:a16="http://schemas.microsoft.com/office/drawing/2014/main" id="{42C5229A-244C-4F61-9962-567780B4B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30717F-9776-4801-ABF5-ABB18F3EF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63656-AD90-453C-8FA6-6F7FBC032E33}" type="slidenum">
              <a:rPr lang="en-GB" smtClean="0"/>
              <a:t>‹#›</a:t>
            </a:fld>
            <a:endParaRPr lang="en-GB"/>
          </a:p>
        </p:txBody>
      </p:sp>
    </p:spTree>
    <p:extLst>
      <p:ext uri="{BB962C8B-B14F-4D97-AF65-F5344CB8AC3E}">
        <p14:creationId xmlns:p14="http://schemas.microsoft.com/office/powerpoint/2010/main" val="3206521392"/>
      </p:ext>
    </p:extLst>
  </p:cSld>
  <p:clrMap bg1="lt1" tx1="dk1" bg2="lt2" tx2="dk2" accent1="accent1" accent2="accent2" accent3="accent3" accent4="accent4" accent5="accent5" accent6="accent6" hlink="hlink" folHlink="folHlink"/>
  <p:sldLayoutIdLst>
    <p:sldLayoutId id="2147483671" r:id="rId1"/>
    <p:sldLayoutId id="21474838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7E553F-799E-4B65-A1BF-39B54E4593CF}" type="datetimeFigureOut">
              <a:rPr lang="en-GB" smtClean="0"/>
              <a:t>14/02/2024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7CACEE2-AC6B-4484-B4F1-DA6353E5342B}" type="slidenum">
              <a:rPr lang="en-GB" smtClean="0"/>
              <a:t>‹#›</a:t>
            </a:fld>
            <a:endParaRPr lang="en-GB"/>
          </a:p>
        </p:txBody>
      </p:sp>
    </p:spTree>
    <p:extLst>
      <p:ext uri="{BB962C8B-B14F-4D97-AF65-F5344CB8AC3E}">
        <p14:creationId xmlns:p14="http://schemas.microsoft.com/office/powerpoint/2010/main" val="3060498372"/>
      </p:ext>
    </p:extLst>
  </p:cSld>
  <p:clrMap bg1="dk1" tx1="lt1" bg2="dk2" tx2="lt2" accent1="accent1" accent2="accent2" accent3="accent3" accent4="accent4" accent5="accent5" accent6="accent6" hlink="hlink" folHlink="folHlink"/>
  <p:sldLayoutIdLst>
    <p:sldLayoutId id="2147483661" r:id="rId1"/>
    <p:sldLayoutId id="2147483662"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DDC2FD-7D31-33BB-DAA7-531DA2FBEF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283EC69-40AF-81E6-0C4E-5E3C24D04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3015F4-C5CA-3151-2D70-330028642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D6EC4-F6BA-4357-980B-29F37DBEF227}" type="datetimeFigureOut">
              <a:rPr lang="en-GB" smtClean="0"/>
              <a:t>14/02/2024</a:t>
            </a:fld>
            <a:endParaRPr lang="en-GB"/>
          </a:p>
        </p:txBody>
      </p:sp>
      <p:sp>
        <p:nvSpPr>
          <p:cNvPr id="5" name="Footer Placeholder 4">
            <a:extLst>
              <a:ext uri="{FF2B5EF4-FFF2-40B4-BE49-F238E27FC236}">
                <a16:creationId xmlns:a16="http://schemas.microsoft.com/office/drawing/2014/main" id="{EE9C9ABD-2171-D6BA-B581-2A5EA131CD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DCE535-B4DD-F0E4-6BEE-EE3148B54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6E266-E42F-450A-861F-EDAEBCA1805A}" type="slidenum">
              <a:rPr lang="en-GB" smtClean="0"/>
              <a:t>‹#›</a:t>
            </a:fld>
            <a:endParaRPr lang="en-GB"/>
          </a:p>
        </p:txBody>
      </p:sp>
    </p:spTree>
    <p:extLst>
      <p:ext uri="{BB962C8B-B14F-4D97-AF65-F5344CB8AC3E}">
        <p14:creationId xmlns:p14="http://schemas.microsoft.com/office/powerpoint/2010/main" val="237155101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3B3F65-1BBD-7BFE-B0B3-73CE41956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EF101B-9B76-106A-DEF4-12DE91952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1D1D47-4E3B-96E8-9B5F-97B7DE2868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56D8E4-1872-477E-A5B7-B644818833B8}" type="datetimeFigureOut">
              <a:rPr lang="en-GB" smtClean="0"/>
              <a:t>14/02/2024</a:t>
            </a:fld>
            <a:endParaRPr lang="en-GB"/>
          </a:p>
        </p:txBody>
      </p:sp>
      <p:sp>
        <p:nvSpPr>
          <p:cNvPr id="5" name="Footer Placeholder 4">
            <a:extLst>
              <a:ext uri="{FF2B5EF4-FFF2-40B4-BE49-F238E27FC236}">
                <a16:creationId xmlns:a16="http://schemas.microsoft.com/office/drawing/2014/main" id="{532D8A22-60DA-EB5E-F053-E88D61E9F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43E26C4-16E2-B5DC-7899-0C80D3579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867862-4A32-47AF-A6C0-1CAB54F2FC2D}" type="slidenum">
              <a:rPr lang="en-GB" smtClean="0"/>
              <a:t>‹#›</a:t>
            </a:fld>
            <a:endParaRPr lang="en-GB"/>
          </a:p>
        </p:txBody>
      </p:sp>
    </p:spTree>
    <p:extLst>
      <p:ext uri="{BB962C8B-B14F-4D97-AF65-F5344CB8AC3E}">
        <p14:creationId xmlns:p14="http://schemas.microsoft.com/office/powerpoint/2010/main" val="2507460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7E553F-799E-4B65-A1BF-39B54E4593CF}" type="datetimeFigureOut">
              <a:rPr lang="en-GB" smtClean="0"/>
              <a:t>14/02/2024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7CACEE2-AC6B-4484-B4F1-DA6353E5342B}" type="slidenum">
              <a:rPr lang="en-GB" smtClean="0"/>
              <a:t>‹#›</a:t>
            </a:fld>
            <a:endParaRPr lang="en-GB"/>
          </a:p>
        </p:txBody>
      </p:sp>
    </p:spTree>
    <p:extLst>
      <p:ext uri="{BB962C8B-B14F-4D97-AF65-F5344CB8AC3E}">
        <p14:creationId xmlns:p14="http://schemas.microsoft.com/office/powerpoint/2010/main" val="3262944847"/>
      </p:ext>
    </p:extLst>
  </p:cSld>
  <p:clrMap bg1="dk1" tx1="lt1" bg2="dk2" tx2="lt2" accent1="accent1" accent2="accent2" accent3="accent3" accent4="accent4" accent5="accent5" accent6="accent6" hlink="hlink" folHlink="folHlink"/>
  <p:sldLayoutIdLst>
    <p:sldLayoutId id="2147483865" r:id="rId1"/>
    <p:sldLayoutId id="2147483866"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CFC5E-230E-CEE4-0A38-F3EFEBE3707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D7DF55F-2A35-C84A-16C1-54F46066086E}"/>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794211-30E0-8BAE-D583-F71004A4762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41C8F7E-0083-4597-9DCB-DCEFEAA87AED}" type="datetime1">
              <a:rPr lang="en-GB"/>
              <a:pPr lvl="0"/>
              <a:t>14/02/2024</a:t>
            </a:fld>
            <a:endParaRPr lang="en-GB"/>
          </a:p>
        </p:txBody>
      </p:sp>
      <p:sp>
        <p:nvSpPr>
          <p:cNvPr id="5" name="Footer Placeholder 4">
            <a:extLst>
              <a:ext uri="{FF2B5EF4-FFF2-40B4-BE49-F238E27FC236}">
                <a16:creationId xmlns:a16="http://schemas.microsoft.com/office/drawing/2014/main" id="{DC76026D-ACC9-B0A6-EDDF-AD67C2E3E1A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C772C402-9D39-3F5D-7DFC-99016284AFF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52FA8F20-7E2F-4436-99F0-C9B1CB4E5C78}" type="slidenum">
              <a:t>‹#›</a:t>
            </a:fld>
            <a:endParaRPr lang="en-GB"/>
          </a:p>
        </p:txBody>
      </p:sp>
    </p:spTree>
    <p:extLst>
      <p:ext uri="{BB962C8B-B14F-4D97-AF65-F5344CB8AC3E}">
        <p14:creationId xmlns:p14="http://schemas.microsoft.com/office/powerpoint/2010/main" val="158728913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hyperlink" Target="https://www.bristolsafeguardingineducation.org/" TargetMode="External"/><Relationship Id="rId2" Type="http://schemas.openxmlformats.org/officeDocument/2006/relationships/slideLayout" Target="../slideLayouts/slideLayout14.xml"/><Relationship Id="rId1" Type="http://schemas.openxmlformats.org/officeDocument/2006/relationships/video" Target="https://www.youtube.com/embed/6yJuiO7aO4I?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safeguardingineducationteam@bristol.gov.uk" TargetMode="Externa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s://eur03.safelinks.protection.outlook.com/?url=https%3A%2F%2Fconsult.education.gov.uk%2Fequalities-political-impartiality-anti-bullying-team%2Fgender-questioning-children-proposed-guidance%2Fsupporting_documents%2FGender%2520Questioning%2520Children%2520%2520nonstatutory%2520guidance.pdf&amp;data=05%7C02%7C%7Cce7f03116a8e47ac9a1508dc1351e7b5%7C6378a7a50f214482aee0897eb7de331f%7C0%7C0%7C638406489732116464%7CUnknown%7CTWFpbGZsb3d8eyJWIjoiMC4wLjAwMDAiLCJQIjoiV2luMzIiLCJBTiI6Ik1haWwiLCJXVCI6Mn0%3D%7C3000%7C%7C%7C&amp;sdata=mo4FmQSdPVMRvejTz%2Fef9UWvbBeHhXc87hqvunA%2BKWs%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mailto:safeguardingineducationteam@bristol.gov.uk"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smartsurvey.co.uk/s/KBSP-EDU-DATA-2022-23/"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mailto:kbsp.training@bristol.gov.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eur03.safelinks.protection.outlook.com/?url=https%3A%2F%2Fbristolsafeguarding.org%2Fmedia%2Fu42jsr4v%2Fchild-protection-conference-guide-for-bristol-children-and-their-families-2024.pdf&amp;data=05%7C02%7C%7Ca7cc21e6446f4815f46708dc180e38fe%7C6378a7a50f214482aee0897eb7de331f%7C0%7C0%7C638411696626258650%7CUnknown%7CTWFpbGZsb3d8eyJWIjoiMC4wLjAwMDAiLCJQIjoiV2luMzIiLCJBTiI6Ik1haWwiLCJXVCI6Mn0%3D%7C3000%7C%7C%7C&amp;sdata=46gPeWIicXqoOVXQAJPSmI7eb7H3mAwgc1hC8MFwdow%3D&amp;reserved=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F43_5D753D8F.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F47_8EFAF92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26.jpeg"/><Relationship Id="rId5" Type="http://schemas.openxmlformats.org/officeDocument/2006/relationships/hyperlink" Target="http://www.google.co.uk/url?sa=i&amp;rct=j&amp;q=&amp;esrc=s&amp;source=images&amp;cd=&amp;cad=rja&amp;uact=8&amp;ved=2ahUKEwiA6rbinPvZAhXF-qQKHcaZCn4QjRx6BAgAEAU&amp;url=http://dera.ioe.ac.uk/31135/&amp;psig=AOvVaw3me4lUeuwkjWNiHak5kuwU&amp;ust=1521646412395825"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assets.publishing.service.gov.uk/government/uploads/system/uploads/attachment_data/file/1086931/Promoting_the_education_of_children_with_a_social_worker_-_virtual_school_head_role_extension_2022.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publications/review-of-children-in-need/review-of-children-in-need"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28.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hyperlink" Target="mailto:Hattie.Billsberry@bristol.gov.uk" TargetMode="External"/><Relationship Id="rId13" Type="http://schemas.openxmlformats.org/officeDocument/2006/relationships/hyperlink" Target="mailto:alphub@bristol.gov.uk" TargetMode="External"/><Relationship Id="rId3" Type="http://schemas.openxmlformats.org/officeDocument/2006/relationships/hyperlink" Target="mailto:education.welfare@bristol.gov.uk" TargetMode="External"/><Relationship Id="rId7" Type="http://schemas.openxmlformats.org/officeDocument/2006/relationships/hyperlink" Target="mailto:thehope@bristol.gov.uk" TargetMode="External"/><Relationship Id="rId12" Type="http://schemas.openxmlformats.org/officeDocument/2006/relationships/hyperlink" Target="http://Home.school.travel@bristol.gov.uk" TargetMode="External"/><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hyperlink" Target="mailto:sen@bristol.gov.uk" TargetMode="External"/><Relationship Id="rId11" Type="http://schemas.openxmlformats.org/officeDocument/2006/relationships/hyperlink" Target="mailto:Free.school.meals@bristol.gov.uk" TargetMode="External"/><Relationship Id="rId5" Type="http://schemas.openxmlformats.org/officeDocument/2006/relationships/hyperlink" Target="mailto:childrenmissingeducation@bristol.gov.uk" TargetMode="External"/><Relationship Id="rId15" Type="http://schemas.openxmlformats.org/officeDocument/2006/relationships/image" Target="../media/image28.png"/><Relationship Id="rId10" Type="http://schemas.openxmlformats.org/officeDocument/2006/relationships/hyperlink" Target="mailto:School.admissions@bristol.gov.uk" TargetMode="External"/><Relationship Id="rId4" Type="http://schemas.openxmlformats.org/officeDocument/2006/relationships/hyperlink" Target="mailto:vanessa.davies@bristol.gov.uk" TargetMode="External"/><Relationship Id="rId9" Type="http://schemas.openxmlformats.org/officeDocument/2006/relationships/hyperlink" Target="mailto:Rachael.hunt@bristol.gov.uk" TargetMode="External"/><Relationship Id="rId14" Type="http://schemas.openxmlformats.org/officeDocument/2006/relationships/hyperlink" Target="mailto:Post16participation@bristol.gov.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www.inourplace.co.uk/" TargetMode="External"/><Relationship Id="rId2" Type="http://schemas.openxmlformats.org/officeDocument/2006/relationships/notesSlide" Target="../notesSlides/notesSlide29.xml"/><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mailto:Lucy.Watkins@bristol.gov.uk"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smartsurvey.co.uk/s/ESBVIB/" TargetMode="External"/><Relationship Id="rId7" Type="http://schemas.openxmlformats.org/officeDocument/2006/relationships/hyperlink" Target="http://www.bristol.gov.uk/bristol-healthy-schools"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hyperlink" Target="mailto:Healthy.schools@bristol.gov.uk" TargetMode="External"/><Relationship Id="rId5" Type="http://schemas.openxmlformats.org/officeDocument/2006/relationships/image" Target="../media/image40.png"/><Relationship Id="rId4" Type="http://schemas.openxmlformats.org/officeDocument/2006/relationships/hyperlink" Target="https://www.bristol.gov.uk/bristol-healthy-schools/healthy-schools-awards/specialist-awards/bristol-ideal-award" TargetMode="External"/><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hyperlink" Target="https://www.bristol.gov.uk/bristol-healthy-schools/topics/data-and-research"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mailto:healthy.schools@bristol.gov.uk" TargetMode="External"/><Relationship Id="rId5" Type="http://schemas.openxmlformats.org/officeDocument/2006/relationships/hyperlink" Target="http://www.smartsurvey.co.uk/s/ESBVIB/" TargetMode="Externa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hyperlink" Target="mailto:Healthy.Schools@bristol.gov.uk" TargetMode="External"/><Relationship Id="rId7" Type="http://schemas.microsoft.com/office/2007/relationships/hdphoto" Target="../media/hdphoto2.wdp"/><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hyperlink" Target="https://www.bristol.gov.uk/bristol-healthy-schools/healthy-schools-awards/specialist-awards/bristol-ideal-awar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hyperlink" Target="#_Managing_speculation:"/><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_Identifying_Vulnerability"/><Relationship Id="rId12" Type="http://schemas.openxmlformats.org/officeDocument/2006/relationships/hyperlink" Target="https://mipp.police.uk/operation/5219P99-PO1"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jpeg"/><Relationship Id="rId11" Type="http://schemas.openxmlformats.org/officeDocument/2006/relationships/hyperlink" Target="mailto:safeguardingineducationteam@bristol.gov.uk" TargetMode="External"/><Relationship Id="rId5" Type="http://schemas.openxmlformats.org/officeDocument/2006/relationships/image" Target="../media/image11.png"/><Relationship Id="rId10" Type="http://schemas.openxmlformats.org/officeDocument/2006/relationships/hyperlink" Target="#_Updating_contacts"/><Relationship Id="rId4" Type="http://schemas.openxmlformats.org/officeDocument/2006/relationships/image" Target="../media/image10.png"/><Relationship Id="rId9" Type="http://schemas.openxmlformats.org/officeDocument/2006/relationships/hyperlink" Target="#_Sourcing_support."/></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hyperlink" Target="https://forms.office.com/e/5EpYMtY9dN" TargetMode="External"/><Relationship Id="rId2" Type="http://schemas.openxmlformats.org/officeDocument/2006/relationships/notesSlide" Target="../notesSlides/notesSlide38.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hyperlink" Target="https://bristolsafeguarding.org/train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rawpixel.com/search/holiday" TargetMode="Externa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hyperlink" Target="mailto:familiesinfocuseastcentral@bristol.gov.uk" TargetMode="External"/><Relationship Id="rId2" Type="http://schemas.openxmlformats.org/officeDocument/2006/relationships/hyperlink" Target="mailto:familiesinfocusnorth@bristol.gov.uk" TargetMode="External"/><Relationship Id="rId1" Type="http://schemas.openxmlformats.org/officeDocument/2006/relationships/slideLayout" Target="../slideLayouts/slideLayout41.xml"/><Relationship Id="rId6" Type="http://schemas.openxmlformats.org/officeDocument/2006/relationships/hyperlink" Target="mailto:Caroline.Donald@bristol.gov.uk" TargetMode="External"/><Relationship Id="rId5" Type="http://schemas.openxmlformats.org/officeDocument/2006/relationships/hyperlink" Target="mailto:Laura.Deakin@bristol.gov.uk" TargetMode="External"/><Relationship Id="rId4" Type="http://schemas.openxmlformats.org/officeDocument/2006/relationships/hyperlink" Target="mailto:familiesinfocussouth@bristol.gov.u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jgmallinson@gmail.com"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mailto:sally.townsend@alzheimers.org.u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www.bristolsafeguardingineducation.org/media/jn1hlbxh/bristol-city-council-dbs-letter-of-assurance-from-the-director-of-education.pdf" TargetMode="External"/><Relationship Id="rId3" Type="http://schemas.openxmlformats.org/officeDocument/2006/relationships/image" Target="../media/image58.jpeg"/><Relationship Id="rId7" Type="http://schemas.openxmlformats.org/officeDocument/2006/relationships/hyperlink" Target="https://www.smartsurvey.co.uk/s/BristolOOSScontact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smartsurvey.co.uk/s/ZAK8T3/" TargetMode="External"/><Relationship Id="rId5" Type="http://schemas.openxmlformats.org/officeDocument/2006/relationships/hyperlink" Target="https://www.smartsurvey.co.uk/s/Midyearsafeguardingcontactsupdate/" TargetMode="External"/><Relationship Id="rId4" Type="http://schemas.openxmlformats.org/officeDocument/2006/relationships/hyperlink" Target="https://www.smartsurvey.co.uk/s/AnnualBristolEducationSafeugardingcontacts/" TargetMode="External"/><Relationship Id="rId9" Type="http://schemas.openxmlformats.org/officeDocument/2006/relationships/hyperlink" Target="https://www.bristolsafeguardingineducation.org/resources-templates/resources-for-strategic-safeguarding/safe-recruitment-and-safer-working-practice/letters-of-assurance-for-visiting-professional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Joseph.Meldau@bristol.gov.uk" TargetMode="Externa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hyperlink" Target="mailto:oldmarketservices@barnardos.org.uk" TargetMode="External"/><Relationship Id="rId2" Type="http://schemas.openxmlformats.org/officeDocument/2006/relationships/image" Target="../media/image14.emf"/><Relationship Id="rId1" Type="http://schemas.openxmlformats.org/officeDocument/2006/relationships/slideLayout" Target="../slideLayouts/slideLayout16.xml"/><Relationship Id="rId5" Type="http://schemas.openxmlformats.org/officeDocument/2006/relationships/hyperlink" Target="mailto:megan.read@barnardos.org.uk" TargetMode="External"/><Relationship Id="rId4" Type="http://schemas.openxmlformats.org/officeDocument/2006/relationships/hyperlink" Target="mailto:carly.johnson@barnardos.org.uk"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learning.nspcc.org.uk/online-safety" TargetMode="External"/><Relationship Id="rId3" Type="http://schemas.openxmlformats.org/officeDocument/2006/relationships/image" Target="../media/image9.png"/><Relationship Id="rId7" Type="http://schemas.openxmlformats.org/officeDocument/2006/relationships/hyperlink" Target="https://dfegovukassets.blob.core.windows.net/assets/Attendance%20campaign/Attendance%20campaign%20commuications%20toolkit%20for%20schools.pdf"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www.gov.uk/government/news/englands-first-ever-kinship-care-strategy-launche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arers.org/young-carers-action-day-2024/young-carers-action-day-2024-resources" TargetMode="External"/><Relationship Id="rId3" Type="http://schemas.openxmlformats.org/officeDocument/2006/relationships/image" Target="../media/image11.png"/><Relationship Id="rId7" Type="http://schemas.openxmlformats.org/officeDocument/2006/relationships/hyperlink" Target="https://urldefense.com/v3/__https:/email.nspcc.org.uk/c/17NGvnd4VQfuf05Mj0kqNiansimB__;!!KUxdu5-bBfnh!-VIDcrVNkO-wgZPijp52dkPyKAzzEPzppvBFImqOvWbVicRn0YCekiyVWvcVKSgjVcF-7HHbYo52GUF7Uqxbmwf9zWmCTKjHpOLggly4VA$"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childrensmentalhealthweek.org.uk/schools/#resources" TargetMode="External"/><Relationship Id="rId5" Type="http://schemas.openxmlformats.org/officeDocument/2006/relationships/hyperlink" Target="https://sexualabuseandsexualviolenceawarenessweek.org/" TargetMode="External"/><Relationship Id="rId4" Type="http://schemas.openxmlformats.org/officeDocument/2006/relationships/image" Target="../media/image5.jpeg"/><Relationship Id="rId9" Type="http://schemas.openxmlformats.org/officeDocument/2006/relationships/hyperlink" Target="https://www.neurodiversityweek.com/get-involved-school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ssets.publishing.service.gov.uk/media/65803fe31c0c2a000d18cf40/Working_together_to_safeguard_children_2023_-_statutory_guidance.pdf"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1869"/>
            <a:ext cx="7435121" cy="584775"/>
          </a:xfrm>
          <a:prstGeom prst="rect">
            <a:avLst/>
          </a:prstGeom>
          <a:noFill/>
        </p:spPr>
        <p:txBody>
          <a:bodyPr wrap="square" lIns="91440" tIns="45720" rIns="91440" bIns="45720" rtlCol="0">
            <a:spAutoFit/>
          </a:bodyPr>
          <a:lstStyle/>
          <a:p>
            <a:pPr defTabSz="1219170"/>
            <a:r>
              <a:rPr lang="en-GB" sz="3200">
                <a:solidFill>
                  <a:srgbClr val="FF0000"/>
                </a:solidFill>
                <a:latin typeface="Calibri"/>
              </a:rPr>
              <a:t>Welcome to the DSL Network Meeting</a:t>
            </a:r>
          </a:p>
        </p:txBody>
      </p:sp>
      <p:sp>
        <p:nvSpPr>
          <p:cNvPr id="6" name="TextBox 5"/>
          <p:cNvSpPr txBox="1"/>
          <p:nvPr/>
        </p:nvSpPr>
        <p:spPr>
          <a:xfrm>
            <a:off x="336495" y="2242191"/>
            <a:ext cx="6205819" cy="2554545"/>
          </a:xfrm>
          <a:prstGeom prst="rect">
            <a:avLst/>
          </a:prstGeom>
          <a:solidFill>
            <a:schemeClr val="bg1">
              <a:lumMod val="95000"/>
            </a:schemeClr>
          </a:solidFill>
        </p:spPr>
        <p:txBody>
          <a:bodyPr wrap="square" lIns="91440" tIns="45720" rIns="91440" bIns="45720" rtlCol="0" anchor="t">
            <a:spAutoFit/>
          </a:bodyPr>
          <a:lstStyle/>
          <a:p>
            <a:pPr defTabSz="1219170"/>
            <a:endParaRPr lang="en-GB" sz="2000">
              <a:solidFill>
                <a:prstClr val="black"/>
              </a:solidFill>
              <a:latin typeface="Calibri"/>
              <a:cs typeface="Calibri"/>
            </a:endParaRPr>
          </a:p>
          <a:p>
            <a:pPr defTabSz="1219170"/>
            <a:endParaRPr lang="en-GB" sz="2000">
              <a:solidFill>
                <a:prstClr val="black"/>
              </a:solidFill>
              <a:latin typeface="Calibri"/>
              <a:cs typeface="Calibri"/>
            </a:endParaRPr>
          </a:p>
          <a:p>
            <a:pPr marL="342265" indent="-342265" defTabSz="1219170">
              <a:buFont typeface="Wingdings" panose="05000000000000000000" pitchFamily="2" charset="2"/>
              <a:buChar char="q"/>
            </a:pPr>
            <a:r>
              <a:rPr lang="en-GB" sz="2000">
                <a:latin typeface="Calibri"/>
              </a:rPr>
              <a:t>If you have any technical difficulties please email the  </a:t>
            </a:r>
            <a:r>
              <a:rPr lang="en-GB" sz="2000">
                <a:latin typeface="Calibri"/>
                <a:hlinkClick r:id="rId4"/>
              </a:rPr>
              <a:t>safeguardingineducationteam@bristol.gov.uk</a:t>
            </a:r>
            <a:endParaRPr lang="en-GB" sz="2000">
              <a:latin typeface="Calibri"/>
              <a:cs typeface="Calibri"/>
            </a:endParaRPr>
          </a:p>
          <a:p>
            <a:pPr defTabSz="1219170"/>
            <a:endParaRPr lang="en-GB" sz="2000">
              <a:solidFill>
                <a:prstClr val="black"/>
              </a:solidFill>
              <a:latin typeface="Calibri"/>
            </a:endParaRPr>
          </a:p>
          <a:p>
            <a:pPr marL="342265" indent="-342265" defTabSz="1219170">
              <a:buFont typeface="Wingdings" panose="05000000000000000000" pitchFamily="2" charset="2"/>
              <a:buChar char="q"/>
            </a:pPr>
            <a:r>
              <a:rPr lang="en-GB" sz="2000">
                <a:latin typeface="Calibri"/>
              </a:rPr>
              <a:t>If you have the functionality, please can</a:t>
            </a:r>
          </a:p>
          <a:p>
            <a:pPr defTabSz="1219170"/>
            <a:r>
              <a:rPr lang="en-GB" sz="2000">
                <a:latin typeface="Calibri"/>
              </a:rPr>
              <a:t>      you put your cameras on out of respect for colleagues. </a:t>
            </a:r>
          </a:p>
          <a:p>
            <a:pPr defTabSz="1219170"/>
            <a:endParaRPr lang="en-GB" sz="2000">
              <a:latin typeface="Calibri"/>
              <a:cs typeface="Calibri"/>
            </a:endParaRPr>
          </a:p>
        </p:txBody>
      </p:sp>
      <p:sp>
        <p:nvSpPr>
          <p:cNvPr id="3" name="TextBox 2"/>
          <p:cNvSpPr txBox="1"/>
          <p:nvPr/>
        </p:nvSpPr>
        <p:spPr>
          <a:xfrm>
            <a:off x="461657" y="672884"/>
            <a:ext cx="6382399" cy="923330"/>
          </a:xfrm>
          <a:prstGeom prst="rect">
            <a:avLst/>
          </a:prstGeom>
          <a:noFill/>
        </p:spPr>
        <p:txBody>
          <a:bodyPr wrap="square" lIns="91440" tIns="45720" rIns="91440" bIns="45720" rtlCol="0" anchor="t">
            <a:spAutoFit/>
          </a:bodyPr>
          <a:lstStyle/>
          <a:p>
            <a:pPr defTabSz="1219170"/>
            <a:r>
              <a:rPr lang="en-GB" sz="2400" dirty="0">
                <a:latin typeface="Calibri"/>
              </a:rPr>
              <a:t>The session will start promptly at: 3.00pm</a:t>
            </a:r>
            <a:endParaRPr lang="en-GB" sz="2400" b="1" dirty="0">
              <a:solidFill>
                <a:prstClr val="black"/>
              </a:solidFill>
              <a:latin typeface="Calibri"/>
            </a:endParaRPr>
          </a:p>
          <a:p>
            <a:pPr defTabSz="1219170"/>
            <a:endParaRPr lang="en-GB" sz="1200" dirty="0">
              <a:solidFill>
                <a:prstClr val="black"/>
              </a:solidFill>
              <a:latin typeface="Calibri"/>
            </a:endParaRPr>
          </a:p>
          <a:p>
            <a:pPr defTabSz="1219170"/>
            <a:r>
              <a:rPr lang="en-GB" dirty="0">
                <a:latin typeface="Calibri"/>
              </a:rPr>
              <a:t>Facilitated by: Elisabeth Clark</a:t>
            </a:r>
            <a:endParaRPr lang="en-GB" dirty="0">
              <a:latin typeface="Calibri"/>
              <a:cs typeface="Calibri"/>
            </a:endParaRPr>
          </a:p>
        </p:txBody>
      </p:sp>
      <p:sp>
        <p:nvSpPr>
          <p:cNvPr id="14" name="Horizontal Scroll 13">
            <a:extLst>
              <a:ext uri="{FF2B5EF4-FFF2-40B4-BE49-F238E27FC236}">
                <a16:creationId xmlns:a16="http://schemas.microsoft.com/office/drawing/2014/main" id="{069A60F1-3314-A04D-A0FF-4E6E2041B421}"/>
              </a:ext>
            </a:extLst>
          </p:cNvPr>
          <p:cNvSpPr/>
          <p:nvPr/>
        </p:nvSpPr>
        <p:spPr>
          <a:xfrm>
            <a:off x="7020191" y="5570887"/>
            <a:ext cx="4137961" cy="990784"/>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defTabSz="1219170"/>
            <a:r>
              <a:rPr lang="en-GB" sz="2000">
                <a:solidFill>
                  <a:prstClr val="black"/>
                </a:solidFill>
                <a:latin typeface="Calibri"/>
              </a:rPr>
              <a:t>Follow us @SETBristol </a:t>
            </a:r>
            <a:endParaRPr lang="en-US" sz="2400">
              <a:solidFill>
                <a:prstClr val="black"/>
              </a:solidFill>
              <a:latin typeface="Calibri"/>
            </a:endParaRPr>
          </a:p>
        </p:txBody>
      </p:sp>
      <p:grpSp>
        <p:nvGrpSpPr>
          <p:cNvPr id="2" name="Group 1">
            <a:extLst>
              <a:ext uri="{FF2B5EF4-FFF2-40B4-BE49-F238E27FC236}">
                <a16:creationId xmlns:a16="http://schemas.microsoft.com/office/drawing/2014/main" id="{97414147-00EF-1B59-403D-0D1B33C50E05}"/>
              </a:ext>
            </a:extLst>
          </p:cNvPr>
          <p:cNvGrpSpPr/>
          <p:nvPr/>
        </p:nvGrpSpPr>
        <p:grpSpPr>
          <a:xfrm>
            <a:off x="6723628" y="480751"/>
            <a:ext cx="5131877" cy="5090136"/>
            <a:chOff x="6895475" y="493714"/>
            <a:chExt cx="5131877" cy="5090136"/>
          </a:xfrm>
        </p:grpSpPr>
        <p:pic>
          <p:nvPicPr>
            <p:cNvPr id="7" name="Picture 6">
              <a:extLst>
                <a:ext uri="{FF2B5EF4-FFF2-40B4-BE49-F238E27FC236}">
                  <a16:creationId xmlns:a16="http://schemas.microsoft.com/office/drawing/2014/main" id="{D89504DF-D453-C919-DE1D-AA3C80E39387}"/>
                </a:ext>
              </a:extLst>
            </p:cNvPr>
            <p:cNvPicPr>
              <a:picLocks noChangeAspect="1"/>
            </p:cNvPicPr>
            <p:nvPr/>
          </p:nvPicPr>
          <p:blipFill>
            <a:blip r:embed="rId5"/>
            <a:stretch>
              <a:fillRect/>
            </a:stretch>
          </p:blipFill>
          <p:spPr>
            <a:xfrm>
              <a:off x="6895475" y="1482889"/>
              <a:ext cx="5081745" cy="2049538"/>
            </a:xfrm>
            <a:prstGeom prst="rect">
              <a:avLst/>
            </a:prstGeom>
          </p:spPr>
        </p:pic>
        <p:pic>
          <p:nvPicPr>
            <p:cNvPr id="8" name="Picture 7">
              <a:extLst>
                <a:ext uri="{FF2B5EF4-FFF2-40B4-BE49-F238E27FC236}">
                  <a16:creationId xmlns:a16="http://schemas.microsoft.com/office/drawing/2014/main" id="{D7595DA6-0F3A-AB88-A0BA-FDBBE8DA9131}"/>
                </a:ext>
              </a:extLst>
            </p:cNvPr>
            <p:cNvPicPr>
              <a:picLocks noChangeAspect="1"/>
            </p:cNvPicPr>
            <p:nvPr/>
          </p:nvPicPr>
          <p:blipFill>
            <a:blip r:embed="rId6"/>
            <a:stretch>
              <a:fillRect/>
            </a:stretch>
          </p:blipFill>
          <p:spPr>
            <a:xfrm>
              <a:off x="6895475" y="3497207"/>
              <a:ext cx="5131877" cy="2086643"/>
            </a:xfrm>
            <a:prstGeom prst="rect">
              <a:avLst/>
            </a:prstGeom>
          </p:spPr>
        </p:pic>
        <p:sp>
          <p:nvSpPr>
            <p:cNvPr id="9" name="TextBox 8">
              <a:extLst>
                <a:ext uri="{FF2B5EF4-FFF2-40B4-BE49-F238E27FC236}">
                  <a16:creationId xmlns:a16="http://schemas.microsoft.com/office/drawing/2014/main" id="{9A1B28D6-9CBA-D781-D052-2344671069BF}"/>
                </a:ext>
              </a:extLst>
            </p:cNvPr>
            <p:cNvSpPr txBox="1"/>
            <p:nvPr/>
          </p:nvSpPr>
          <p:spPr>
            <a:xfrm>
              <a:off x="6895475" y="493714"/>
              <a:ext cx="5006715" cy="923330"/>
            </a:xfrm>
            <a:prstGeom prst="rect">
              <a:avLst/>
            </a:prstGeom>
            <a:solidFill>
              <a:schemeClr val="accent5">
                <a:lumMod val="20000"/>
                <a:lumOff val="80000"/>
              </a:schemeClr>
            </a:solidFill>
          </p:spPr>
          <p:txBody>
            <a:bodyPr wrap="square" rtlCol="0">
              <a:spAutoFit/>
            </a:bodyPr>
            <a:lstStyle/>
            <a:p>
              <a:pPr algn="ctr"/>
              <a:r>
                <a:rPr lang="en-GB"/>
                <a:t>If you haven't already done so, bookmark our website  </a:t>
              </a:r>
              <a:r>
                <a:rPr lang="en-GB">
                  <a:hlinkClick r:id="rId7"/>
                </a:rPr>
                <a:t>https://www.bristolsafeguardingineducation.org/</a:t>
              </a:r>
              <a:endParaRPr lang="en-GB"/>
            </a:p>
          </p:txBody>
        </p:sp>
      </p:grpSp>
      <p:pic>
        <p:nvPicPr>
          <p:cNvPr id="11" name="Picture 10" descr="A white letter x on a black background&#10;&#10;Description automatically generated">
            <a:extLst>
              <a:ext uri="{FF2B5EF4-FFF2-40B4-BE49-F238E27FC236}">
                <a16:creationId xmlns:a16="http://schemas.microsoft.com/office/drawing/2014/main" id="{3360165A-7965-6202-EA9E-3869F7944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8728" y="5800175"/>
            <a:ext cx="492785" cy="532208"/>
          </a:xfrm>
          <a:prstGeom prst="rect">
            <a:avLst/>
          </a:prstGeom>
        </p:spPr>
      </p:pic>
      <p:pic>
        <p:nvPicPr>
          <p:cNvPr id="5" name="Online Media 1" title="Instrumental Pop - Work Playlist | Productivity Music">
            <a:hlinkClick r:id="" action="ppaction://media"/>
            <a:extLst>
              <a:ext uri="{FF2B5EF4-FFF2-40B4-BE49-F238E27FC236}">
                <a16:creationId xmlns:a16="http://schemas.microsoft.com/office/drawing/2014/main" id="{32F7EFB6-7C0D-B3A2-0506-9F707E478E9A}"/>
              </a:ext>
            </a:extLst>
          </p:cNvPr>
          <p:cNvPicPr>
            <a:picLocks noRot="1" noChangeAspect="1"/>
          </p:cNvPicPr>
          <p:nvPr>
            <a:videoFile r:link="rId1"/>
          </p:nvPr>
        </p:nvPicPr>
        <p:blipFill>
          <a:blip r:embed="rId9"/>
          <a:stretch>
            <a:fillRect/>
          </a:stretch>
        </p:blipFill>
        <p:spPr>
          <a:xfrm>
            <a:off x="608578" y="5264655"/>
            <a:ext cx="2223672" cy="1425345"/>
          </a:xfrm>
          <a:prstGeom prst="rect">
            <a:avLst/>
          </a:prstGeom>
        </p:spPr>
      </p:pic>
    </p:spTree>
    <p:extLst>
      <p:ext uri="{BB962C8B-B14F-4D97-AF65-F5344CB8AC3E}">
        <p14:creationId xmlns:p14="http://schemas.microsoft.com/office/powerpoint/2010/main" val="30886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89E407-0FFF-30A6-A74A-BE613E8514BC}"/>
              </a:ext>
            </a:extLst>
          </p:cNvPr>
          <p:cNvSpPr>
            <a:spLocks noGrp="1"/>
          </p:cNvSpPr>
          <p:nvPr>
            <p:ph type="subTitle" idx="1"/>
          </p:nvPr>
        </p:nvSpPr>
        <p:spPr>
          <a:xfrm>
            <a:off x="5962649" y="0"/>
            <a:ext cx="6229351" cy="6858000"/>
          </a:xfrm>
          <a:solidFill>
            <a:schemeClr val="accent1">
              <a:lumMod val="20000"/>
              <a:lumOff val="80000"/>
            </a:schemeClr>
          </a:solidFill>
        </p:spPr>
        <p:txBody>
          <a:bodyPr lIns="91440" tIns="45720" rIns="91440" bIns="45720" anchor="t"/>
          <a:lstStyle/>
          <a:p>
            <a:pPr marL="571500" indent="-571500" algn="l">
              <a:buFont typeface="Arial" panose="020B0604020202020204" pitchFamily="34" charset="0"/>
              <a:buChar char="•"/>
            </a:pPr>
            <a:r>
              <a:rPr lang="en-GB" sz="2100">
                <a:solidFill>
                  <a:schemeClr val="tx1"/>
                </a:solidFill>
              </a:rPr>
              <a:t>The DfE released the draft guidance and consultation just before the Christmas holidays. </a:t>
            </a:r>
            <a:br>
              <a:rPr lang="en-GB" sz="2100"/>
            </a:br>
            <a:r>
              <a:rPr lang="en-GB" sz="2100">
                <a:solidFill>
                  <a:schemeClr val="tx1"/>
                </a:solidFill>
                <a:effectLst/>
                <a:ea typeface="Calibri"/>
              </a:rPr>
              <a:t>The consultation can be accessed </a:t>
            </a:r>
            <a:r>
              <a:rPr lang="en-GB" sz="2100" u="sng">
                <a:solidFill>
                  <a:schemeClr val="accent1"/>
                </a:solidFill>
                <a:effectLst/>
                <a:ea typeface="Calibri"/>
                <a:hlinkClick r:id="rId3">
                  <a:extLst>
                    <a:ext uri="{A12FA001-AC4F-418D-AE19-62706E023703}">
                      <ahyp:hlinkClr xmlns:ahyp="http://schemas.microsoft.com/office/drawing/2018/hyperlinkcolor" val="tx"/>
                    </a:ext>
                  </a:extLst>
                </a:hlinkClick>
              </a:rPr>
              <a:t>here</a:t>
            </a:r>
            <a:r>
              <a:rPr lang="en-GB" sz="2100">
                <a:solidFill>
                  <a:schemeClr val="tx1"/>
                </a:solidFill>
                <a:effectLst/>
                <a:ea typeface="Calibri"/>
              </a:rPr>
              <a:t> and closes on </a:t>
            </a:r>
            <a:r>
              <a:rPr lang="en-GB" sz="2100" b="1">
                <a:solidFill>
                  <a:schemeClr val="tx1"/>
                </a:solidFill>
                <a:effectLst/>
                <a:ea typeface="Calibri"/>
              </a:rPr>
              <a:t>12</a:t>
            </a:r>
            <a:r>
              <a:rPr lang="en-GB" sz="2100" b="1" baseline="30000">
                <a:solidFill>
                  <a:schemeClr val="tx1"/>
                </a:solidFill>
                <a:effectLst/>
                <a:ea typeface="Calibri"/>
              </a:rPr>
              <a:t>th</a:t>
            </a:r>
            <a:r>
              <a:rPr lang="en-GB" sz="2100" b="1">
                <a:solidFill>
                  <a:schemeClr val="tx1"/>
                </a:solidFill>
                <a:effectLst/>
                <a:ea typeface="Calibri"/>
              </a:rPr>
              <a:t> March 2024.</a:t>
            </a:r>
            <a:r>
              <a:rPr lang="en-GB" sz="2100">
                <a:solidFill>
                  <a:schemeClr val="tx1"/>
                </a:solidFill>
                <a:ea typeface="Calibri"/>
              </a:rPr>
              <a:t> </a:t>
            </a:r>
            <a:br>
              <a:rPr lang="en-GB" sz="2100">
                <a:solidFill>
                  <a:schemeClr val="tx1"/>
                </a:solidFill>
                <a:ea typeface="Calibri"/>
              </a:rPr>
            </a:br>
            <a:endParaRPr lang="en-GB" sz="2100">
              <a:solidFill>
                <a:schemeClr val="tx1"/>
              </a:solidFill>
              <a:ea typeface="Calibri"/>
            </a:endParaRPr>
          </a:p>
          <a:p>
            <a:pPr marL="571500" indent="-571500" algn="l">
              <a:buFont typeface="Arial" panose="020B0604020202020204" pitchFamily="34" charset="0"/>
              <a:buChar char="•"/>
            </a:pPr>
            <a:r>
              <a:rPr lang="en-GB" sz="2100">
                <a:solidFill>
                  <a:schemeClr val="tx1"/>
                </a:solidFill>
                <a:effectLst/>
                <a:ea typeface="Times New Roman" panose="02020603050405020304" pitchFamily="18" charset="0"/>
                <a:cs typeface="Calibri Light"/>
              </a:rPr>
              <a:t>The publication of this has received some high-profile press coverage. We would like to confirm that the status of this is non-statutory guidance and that it remains draft and is subject to consultation. </a:t>
            </a:r>
            <a:br>
              <a:rPr lang="en-GB" sz="2100">
                <a:solidFill>
                  <a:schemeClr val="tx1"/>
                </a:solidFill>
                <a:effectLst/>
                <a:ea typeface="Times New Roman" panose="02020603050405020304" pitchFamily="18" charset="0"/>
                <a:cs typeface="Calibri Light"/>
              </a:rPr>
            </a:br>
            <a:endParaRPr lang="en-GB" sz="2100">
              <a:solidFill>
                <a:schemeClr val="tx1"/>
              </a:solidFill>
              <a:effectLst/>
              <a:ea typeface="Times New Roman" panose="02020603050405020304" pitchFamily="18" charset="0"/>
              <a:cs typeface="Calibri Light"/>
            </a:endParaRPr>
          </a:p>
          <a:p>
            <a:pPr marL="571500" indent="-571500" algn="l">
              <a:buFont typeface="Arial" panose="020B0604020202020204" pitchFamily="34" charset="0"/>
              <a:buChar char="•"/>
            </a:pPr>
            <a:r>
              <a:rPr lang="en-GB" sz="2100">
                <a:solidFill>
                  <a:schemeClr val="tx1"/>
                </a:solidFill>
                <a:effectLst/>
                <a:ea typeface="Times New Roman" panose="02020603050405020304" pitchFamily="18" charset="0"/>
                <a:cs typeface="Calibri Light"/>
              </a:rPr>
              <a:t>During this consultation period schools are not required to make any changes to their existing policies or practice. </a:t>
            </a:r>
            <a:br>
              <a:rPr lang="en-GB" sz="2100">
                <a:solidFill>
                  <a:schemeClr val="tx1"/>
                </a:solidFill>
                <a:effectLst/>
                <a:ea typeface="Times New Roman" panose="02020603050405020304" pitchFamily="18" charset="0"/>
                <a:cs typeface="Calibri Light"/>
              </a:rPr>
            </a:br>
            <a:endParaRPr lang="en-GB" sz="2100">
              <a:solidFill>
                <a:schemeClr val="tx1"/>
              </a:solidFill>
              <a:effectLst/>
              <a:ea typeface="Times New Roman" panose="02020603050405020304" pitchFamily="18" charset="0"/>
              <a:cs typeface="Calibri Light"/>
            </a:endParaRPr>
          </a:p>
          <a:p>
            <a:pPr marL="571500" indent="-571500" algn="l">
              <a:buFont typeface="Arial" panose="020B0604020202020204" pitchFamily="34" charset="0"/>
              <a:buChar char="•"/>
            </a:pPr>
            <a:r>
              <a:rPr lang="en-GB" sz="2100">
                <a:solidFill>
                  <a:schemeClr val="tx1"/>
                </a:solidFill>
                <a:effectLst/>
                <a:ea typeface="Times New Roman" panose="02020603050405020304" pitchFamily="18" charset="0"/>
                <a:cs typeface="Calibri Light"/>
              </a:rPr>
              <a:t>We know that schools work hard to be inclusive of all our children and young people. We would encourage schools to continue to support children and young people on a case-by-case basis.</a:t>
            </a:r>
            <a:r>
              <a:rPr lang="en-GB" sz="2100">
                <a:solidFill>
                  <a:schemeClr val="tx1"/>
                </a:solidFill>
                <a:ea typeface="Times New Roman" panose="02020603050405020304" pitchFamily="18" charset="0"/>
                <a:cs typeface="Calibri Light"/>
              </a:rPr>
              <a:t> </a:t>
            </a:r>
            <a:endParaRPr lang="en-GB" sz="2100">
              <a:solidFill>
                <a:schemeClr val="tx1"/>
              </a:solidFill>
              <a:effectLst/>
              <a:ea typeface="Times New Roman" panose="02020603050405020304" pitchFamily="18" charset="0"/>
              <a:cs typeface="Calibri Light"/>
            </a:endParaRPr>
          </a:p>
          <a:p>
            <a:pPr marL="571500" indent="-571500" algn="l">
              <a:buFont typeface="Arial" panose="020B0604020202020204" pitchFamily="34" charset="0"/>
              <a:buChar char="•"/>
            </a:pPr>
            <a:endParaRPr lang="en-GB" sz="2000" b="1">
              <a:solidFill>
                <a:schemeClr val="tx1"/>
              </a:solidFill>
            </a:endParaRPr>
          </a:p>
        </p:txBody>
      </p:sp>
      <p:pic>
        <p:nvPicPr>
          <p:cNvPr id="4" name="Picture 3">
            <a:extLst>
              <a:ext uri="{FF2B5EF4-FFF2-40B4-BE49-F238E27FC236}">
                <a16:creationId xmlns:a16="http://schemas.microsoft.com/office/drawing/2014/main" id="{4C7B0CD2-9D7E-3C7A-5B90-E72736EC7D0C}"/>
              </a:ext>
            </a:extLst>
          </p:cNvPr>
          <p:cNvPicPr>
            <a:picLocks noChangeAspect="1"/>
          </p:cNvPicPr>
          <p:nvPr/>
        </p:nvPicPr>
        <p:blipFill>
          <a:blip r:embed="rId4"/>
          <a:stretch>
            <a:fillRect/>
          </a:stretch>
        </p:blipFill>
        <p:spPr>
          <a:xfrm>
            <a:off x="1371640" y="887386"/>
            <a:ext cx="2781218" cy="3792285"/>
          </a:xfrm>
          <a:prstGeom prst="rect">
            <a:avLst/>
          </a:prstGeom>
        </p:spPr>
      </p:pic>
      <p:sp>
        <p:nvSpPr>
          <p:cNvPr id="5" name="TextBox 4">
            <a:extLst>
              <a:ext uri="{FF2B5EF4-FFF2-40B4-BE49-F238E27FC236}">
                <a16:creationId xmlns:a16="http://schemas.microsoft.com/office/drawing/2014/main" id="{7EA8C05E-14BD-5779-301D-5A39FD78F4E2}"/>
              </a:ext>
            </a:extLst>
          </p:cNvPr>
          <p:cNvSpPr txBox="1"/>
          <p:nvPr/>
        </p:nvSpPr>
        <p:spPr>
          <a:xfrm>
            <a:off x="1" y="0"/>
            <a:ext cx="6629400" cy="707886"/>
          </a:xfrm>
          <a:prstGeom prst="rect">
            <a:avLst/>
          </a:prstGeom>
          <a:noFill/>
        </p:spPr>
        <p:txBody>
          <a:bodyPr wrap="square" rtlCol="0">
            <a:spAutoFit/>
          </a:bodyPr>
          <a:lstStyle/>
          <a:p>
            <a:r>
              <a:rPr lang="en-GB" sz="4000"/>
              <a:t>Draft guidance consultation </a:t>
            </a:r>
          </a:p>
        </p:txBody>
      </p:sp>
      <p:sp>
        <p:nvSpPr>
          <p:cNvPr id="9" name="Rectangle 8">
            <a:extLst>
              <a:ext uri="{FF2B5EF4-FFF2-40B4-BE49-F238E27FC236}">
                <a16:creationId xmlns:a16="http://schemas.microsoft.com/office/drawing/2014/main" id="{1170D127-4572-DD6F-97B9-18F26C01DC60}"/>
              </a:ext>
            </a:extLst>
          </p:cNvPr>
          <p:cNvSpPr/>
          <p:nvPr/>
        </p:nvSpPr>
        <p:spPr>
          <a:xfrm>
            <a:off x="85725" y="4962525"/>
            <a:ext cx="5791199" cy="17907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5049BA7-1114-D234-4900-CB59E54E44D9}"/>
              </a:ext>
            </a:extLst>
          </p:cNvPr>
          <p:cNvSpPr txBox="1"/>
          <p:nvPr/>
        </p:nvSpPr>
        <p:spPr>
          <a:xfrm>
            <a:off x="85725" y="4954951"/>
            <a:ext cx="5695950" cy="1815882"/>
          </a:xfrm>
          <a:prstGeom prst="rect">
            <a:avLst/>
          </a:prstGeom>
          <a:noFill/>
        </p:spPr>
        <p:txBody>
          <a:bodyPr wrap="square">
            <a:spAutoFit/>
          </a:bodyPr>
          <a:lstStyle/>
          <a:p>
            <a:r>
              <a:rPr lang="en-GB" sz="1600">
                <a:effectLst/>
                <a:latin typeface="Calibri" panose="020F0502020204030204" pitchFamily="34" charset="0"/>
                <a:ea typeface="Calibri" panose="020F0502020204030204" pitchFamily="34" charset="0"/>
              </a:rPr>
              <a:t>The Safeguarding in Education Team are looking to support the creation of a working group for multi-agency colleagues to discuss and reflect on Trans inclusion, the draft guidance and to consider local support and resource depending on the outcome of the consultation. Please email </a:t>
            </a:r>
            <a:r>
              <a:rPr lang="en-GB" sz="1600" u="sng">
                <a:solidFill>
                  <a:srgbClr val="0563C1"/>
                </a:solidFill>
                <a:effectLst/>
                <a:latin typeface="Calibri" panose="020F0502020204030204" pitchFamily="34" charset="0"/>
                <a:ea typeface="Calibri" panose="020F0502020204030204" pitchFamily="34" charset="0"/>
                <a:hlinkClick r:id="rId5"/>
              </a:rPr>
              <a:t>safeguardingineducationteam@bristol.gov.uk</a:t>
            </a:r>
            <a:r>
              <a:rPr lang="en-GB" sz="1600">
                <a:effectLst/>
                <a:latin typeface="Calibri" panose="020F0502020204030204" pitchFamily="34" charset="0"/>
                <a:ea typeface="Calibri" panose="020F0502020204030204" pitchFamily="34" charset="0"/>
              </a:rPr>
              <a:t> if you are interested in joining the group. </a:t>
            </a:r>
          </a:p>
        </p:txBody>
      </p:sp>
    </p:spTree>
    <p:extLst>
      <p:ext uri="{BB962C8B-B14F-4D97-AF65-F5344CB8AC3E}">
        <p14:creationId xmlns:p14="http://schemas.microsoft.com/office/powerpoint/2010/main" val="2092951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F8239-B409-46B6-B5DF-DFFC3C2F7F5B}"/>
              </a:ext>
            </a:extLst>
          </p:cNvPr>
          <p:cNvSpPr>
            <a:spLocks noGrp="1"/>
          </p:cNvSpPr>
          <p:nvPr>
            <p:ph type="title"/>
          </p:nvPr>
        </p:nvSpPr>
        <p:spPr>
          <a:xfrm>
            <a:off x="0" y="18255"/>
            <a:ext cx="12192000" cy="1325563"/>
          </a:xfrm>
          <a:solidFill>
            <a:srgbClr val="002060"/>
          </a:solidFill>
        </p:spPr>
        <p:txBody>
          <a:bodyPr/>
          <a:lstStyle/>
          <a:p>
            <a:pPr algn="ctr"/>
            <a:r>
              <a:rPr lang="en-GB">
                <a:solidFill>
                  <a:schemeClr val="bg1"/>
                </a:solidFill>
              </a:rPr>
              <a:t>Keeping Bristol Safe Partnership Updates</a:t>
            </a:r>
          </a:p>
        </p:txBody>
      </p:sp>
      <p:pic>
        <p:nvPicPr>
          <p:cNvPr id="11" name="Content Placeholder 10" descr="A picture containing text, clipart&#10;&#10;Description automatically generated">
            <a:extLst>
              <a:ext uri="{FF2B5EF4-FFF2-40B4-BE49-F238E27FC236}">
                <a16:creationId xmlns:a16="http://schemas.microsoft.com/office/drawing/2014/main" id="{FB09CAA4-58C9-4CE0-910C-4CC2A333FE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769" y="1703167"/>
            <a:ext cx="8102143" cy="4814987"/>
          </a:xfrm>
        </p:spPr>
      </p:pic>
    </p:spTree>
    <p:extLst>
      <p:ext uri="{BB962C8B-B14F-4D97-AF65-F5344CB8AC3E}">
        <p14:creationId xmlns:p14="http://schemas.microsoft.com/office/powerpoint/2010/main" val="113203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DC4B4-4DA8-A1DC-0D5D-9175F4E7BA9A}"/>
              </a:ext>
            </a:extLst>
          </p:cNvPr>
          <p:cNvSpPr>
            <a:spLocks noGrp="1"/>
          </p:cNvSpPr>
          <p:nvPr>
            <p:ph type="title"/>
          </p:nvPr>
        </p:nvSpPr>
        <p:spPr>
          <a:xfrm>
            <a:off x="0" y="1"/>
            <a:ext cx="10515600" cy="615950"/>
          </a:xfrm>
          <a:solidFill>
            <a:srgbClr val="002060"/>
          </a:solidFill>
        </p:spPr>
        <p:txBody>
          <a:bodyPr>
            <a:normAutofit fontScale="90000"/>
          </a:bodyPr>
          <a:lstStyle/>
          <a:p>
            <a:r>
              <a:rPr lang="en-US">
                <a:solidFill>
                  <a:schemeClr val="bg1"/>
                </a:solidFill>
                <a:cs typeface="Calibri"/>
              </a:rPr>
              <a:t>KBSP Education Data Collection</a:t>
            </a:r>
            <a:endParaRPr lang="en-GB">
              <a:solidFill>
                <a:schemeClr val="bg1"/>
              </a:solidFill>
            </a:endParaRPr>
          </a:p>
        </p:txBody>
      </p:sp>
      <p:sp>
        <p:nvSpPr>
          <p:cNvPr id="9" name="Content Placeholder 8">
            <a:extLst>
              <a:ext uri="{FF2B5EF4-FFF2-40B4-BE49-F238E27FC236}">
                <a16:creationId xmlns:a16="http://schemas.microsoft.com/office/drawing/2014/main" id="{386D852E-E0BE-8CDB-D424-F622B38E4748}"/>
              </a:ext>
            </a:extLst>
          </p:cNvPr>
          <p:cNvSpPr>
            <a:spLocks noGrp="1"/>
          </p:cNvSpPr>
          <p:nvPr>
            <p:ph idx="1"/>
          </p:nvPr>
        </p:nvSpPr>
        <p:spPr>
          <a:xfrm>
            <a:off x="107950" y="691972"/>
            <a:ext cx="11714162" cy="2714804"/>
          </a:xfrm>
        </p:spPr>
        <p:txBody>
          <a:bodyPr>
            <a:normAutofit/>
          </a:bodyPr>
          <a:lstStyle/>
          <a:p>
            <a:pPr algn="l">
              <a:buFont typeface="Arial" panose="020B0604020202020204" pitchFamily="34" charset="0"/>
              <a:buChar char="•"/>
            </a:pPr>
            <a:r>
              <a:rPr lang="en-GB" sz="2000" b="0" i="0">
                <a:solidFill>
                  <a:srgbClr val="212529"/>
                </a:solidFill>
                <a:effectLst/>
                <a:latin typeface="-apple-system"/>
              </a:rPr>
              <a:t>The data request may support with a standardisation of CPOMS categorisation across the education sector.</a:t>
            </a:r>
          </a:p>
          <a:p>
            <a:pPr algn="l">
              <a:buFont typeface="Arial" panose="020B0604020202020204" pitchFamily="34" charset="0"/>
              <a:buChar char="•"/>
            </a:pPr>
            <a:r>
              <a:rPr lang="en-GB" sz="2000" b="0" i="0">
                <a:solidFill>
                  <a:srgbClr val="212529"/>
                </a:solidFill>
                <a:effectLst/>
                <a:latin typeface="-apple-system"/>
              </a:rPr>
              <a:t>The information provided will enable the partnership to target whether support and challenge may be required. </a:t>
            </a:r>
          </a:p>
          <a:p>
            <a:pPr algn="l">
              <a:buFont typeface="Arial" panose="020B0604020202020204" pitchFamily="34" charset="0"/>
              <a:buChar char="•"/>
            </a:pPr>
            <a:r>
              <a:rPr lang="en-GB" sz="2000" b="0" i="0">
                <a:solidFill>
                  <a:srgbClr val="212529"/>
                </a:solidFill>
                <a:effectLst/>
                <a:latin typeface="-apple-system"/>
              </a:rPr>
              <a:t>This may support with your setting's strategic safeguarding approaches. </a:t>
            </a:r>
          </a:p>
          <a:p>
            <a:pPr algn="l">
              <a:buFont typeface="Arial" panose="020B0604020202020204" pitchFamily="34" charset="0"/>
              <a:buChar char="•"/>
            </a:pPr>
            <a:endParaRPr lang="en-GB" sz="2000" b="0" i="0">
              <a:solidFill>
                <a:srgbClr val="212529"/>
              </a:solidFill>
              <a:effectLst/>
              <a:latin typeface="-apple-system"/>
            </a:endParaRPr>
          </a:p>
          <a:p>
            <a:pPr algn="l">
              <a:buFont typeface="Arial" panose="020B0604020202020204" pitchFamily="34" charset="0"/>
              <a:buChar char="•"/>
            </a:pPr>
            <a:r>
              <a:rPr lang="en-GB" sz="2000" b="1" i="0">
                <a:solidFill>
                  <a:srgbClr val="212529"/>
                </a:solidFill>
                <a:effectLst/>
                <a:latin typeface="-apple-system"/>
              </a:rPr>
              <a:t>This will be mandatory for the academic year 2023-24</a:t>
            </a:r>
            <a:r>
              <a:rPr lang="en-GB" b="1" i="0">
                <a:solidFill>
                  <a:srgbClr val="212529"/>
                </a:solidFill>
                <a:effectLst/>
                <a:latin typeface="-apple-system"/>
              </a:rPr>
              <a:t>. </a:t>
            </a:r>
          </a:p>
          <a:p>
            <a:pPr marL="0" indent="0" algn="l">
              <a:buNone/>
            </a:pPr>
            <a:endParaRPr lang="en-GB" b="1" i="0">
              <a:solidFill>
                <a:srgbClr val="212529"/>
              </a:solidFill>
              <a:effectLst/>
              <a:latin typeface="-apple-system"/>
            </a:endParaRPr>
          </a:p>
        </p:txBody>
      </p:sp>
      <p:sp>
        <p:nvSpPr>
          <p:cNvPr id="13" name="TextBox 12">
            <a:extLst>
              <a:ext uri="{FF2B5EF4-FFF2-40B4-BE49-F238E27FC236}">
                <a16:creationId xmlns:a16="http://schemas.microsoft.com/office/drawing/2014/main" id="{0B5AB2D2-2B34-E96A-8386-AE263A9A5783}"/>
              </a:ext>
            </a:extLst>
          </p:cNvPr>
          <p:cNvSpPr txBox="1"/>
          <p:nvPr/>
        </p:nvSpPr>
        <p:spPr>
          <a:xfrm>
            <a:off x="6457949" y="2228671"/>
            <a:ext cx="5364163" cy="1200329"/>
          </a:xfrm>
          <a:prstGeom prst="rect">
            <a:avLst/>
          </a:prstGeom>
          <a:noFill/>
          <a:ln>
            <a:solidFill>
              <a:srgbClr val="C00000"/>
            </a:solidFill>
          </a:ln>
        </p:spPr>
        <p:txBody>
          <a:bodyPr wrap="square">
            <a:spAutoFit/>
          </a:bodyPr>
          <a:lstStyle/>
          <a:p>
            <a:r>
              <a:rPr lang="en-GB"/>
              <a:t>If possible, please can you submit this for the academic year 2022-23 by end of February  </a:t>
            </a:r>
            <a:r>
              <a:rPr lang="en-GB">
                <a:hlinkClick r:id="rId3"/>
              </a:rPr>
              <a:t>https://www.smartsurvey.co.uk/s/KBSP-EDU-DATA-2022-23/</a:t>
            </a:r>
            <a:endParaRPr lang="en-GB"/>
          </a:p>
        </p:txBody>
      </p:sp>
      <p:sp>
        <p:nvSpPr>
          <p:cNvPr id="3" name="Title 1">
            <a:extLst>
              <a:ext uri="{FF2B5EF4-FFF2-40B4-BE49-F238E27FC236}">
                <a16:creationId xmlns:a16="http://schemas.microsoft.com/office/drawing/2014/main" id="{92C7D601-FAAC-185C-46E2-C384ABFAF633}"/>
              </a:ext>
            </a:extLst>
          </p:cNvPr>
          <p:cNvSpPr txBox="1">
            <a:spLocks/>
          </p:cNvSpPr>
          <p:nvPr/>
        </p:nvSpPr>
        <p:spPr>
          <a:xfrm>
            <a:off x="0" y="3543300"/>
            <a:ext cx="10515600" cy="498475"/>
          </a:xfrm>
          <a:prstGeom prst="rect">
            <a:avLst/>
          </a:prstGeom>
          <a:solidFill>
            <a:srgbClr val="002060"/>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cs typeface="Calibri"/>
              </a:rPr>
              <a:t>KBSP training </a:t>
            </a:r>
            <a:endParaRPr lang="en-GB">
              <a:solidFill>
                <a:schemeClr val="bg1"/>
              </a:solidFill>
            </a:endParaRPr>
          </a:p>
        </p:txBody>
      </p:sp>
      <p:sp>
        <p:nvSpPr>
          <p:cNvPr id="4" name="TextBox 3">
            <a:extLst>
              <a:ext uri="{FF2B5EF4-FFF2-40B4-BE49-F238E27FC236}">
                <a16:creationId xmlns:a16="http://schemas.microsoft.com/office/drawing/2014/main" id="{C44604E6-6DAA-71D3-1143-C79CBC314387}"/>
              </a:ext>
            </a:extLst>
          </p:cNvPr>
          <p:cNvSpPr txBox="1"/>
          <p:nvPr/>
        </p:nvSpPr>
        <p:spPr>
          <a:xfrm>
            <a:off x="0" y="4146550"/>
            <a:ext cx="12192000" cy="3016210"/>
          </a:xfrm>
          <a:prstGeom prst="rect">
            <a:avLst/>
          </a:prstGeom>
          <a:noFill/>
        </p:spPr>
        <p:txBody>
          <a:bodyPr wrap="square" lIns="91440" tIns="45720" rIns="91440" bIns="45720" rtlCol="0" anchor="t">
            <a:spAutoFit/>
          </a:bodyPr>
          <a:lstStyle/>
          <a:p>
            <a:r>
              <a:rPr lang="en-GB" dirty="0"/>
              <a:t>For colleagues needing to attend the Advanced Child Protection Course it is no longer a requirement to attend the Working Together course if you have completed </a:t>
            </a:r>
            <a:r>
              <a:rPr lang="en-GB" b="1" u="sng" dirty="0"/>
              <a:t>DSL training with SET</a:t>
            </a:r>
            <a:r>
              <a:rPr lang="en-GB" dirty="0"/>
              <a:t>. </a:t>
            </a:r>
            <a:endParaRPr lang="en-GB"/>
          </a:p>
          <a:p>
            <a:endParaRPr lang="en-GB"/>
          </a:p>
          <a:p>
            <a:r>
              <a:rPr lang="en-GB" dirty="0"/>
              <a:t>This is to recognise the crucial local context element contained within the SET DSL training. </a:t>
            </a:r>
            <a:endParaRPr lang="en-GB" dirty="0">
              <a:cs typeface="Calibri"/>
            </a:endParaRPr>
          </a:p>
          <a:p>
            <a:endParaRPr lang="en-GB"/>
          </a:p>
          <a:p>
            <a:r>
              <a:rPr lang="en-GB" dirty="0"/>
              <a:t>When you book onto the Advanced Child Protection Training please email the KBSP to inform them of your SET DSL training dates.</a:t>
            </a:r>
            <a:r>
              <a:rPr lang="en-GB" sz="2800" dirty="0"/>
              <a:t> </a:t>
            </a:r>
            <a:r>
              <a:rPr lang="en-GB" sz="1600" dirty="0">
                <a:hlinkClick r:id="rId4"/>
              </a:rPr>
              <a:t>kbsp.training@bristol.gov.uk</a:t>
            </a:r>
            <a:r>
              <a:rPr lang="en-GB" sz="1600" dirty="0"/>
              <a:t>.</a:t>
            </a:r>
            <a:endParaRPr lang="en-GB" sz="1200" dirty="0">
              <a:cs typeface="Calibri"/>
            </a:endParaRPr>
          </a:p>
          <a:p>
            <a:endParaRPr lang="en-GB"/>
          </a:p>
          <a:p>
            <a:r>
              <a:rPr lang="en-GB" dirty="0"/>
              <a:t>It is recommended that all DSLs complete the Advance Child Protection Training. </a:t>
            </a:r>
            <a:endParaRPr lang="en-GB" dirty="0">
              <a:cs typeface="Calibri"/>
            </a:endParaRPr>
          </a:p>
          <a:p>
            <a:endParaRPr lang="en-GB"/>
          </a:p>
        </p:txBody>
      </p:sp>
    </p:spTree>
    <p:extLst>
      <p:ext uri="{BB962C8B-B14F-4D97-AF65-F5344CB8AC3E}">
        <p14:creationId xmlns:p14="http://schemas.microsoft.com/office/powerpoint/2010/main" val="3999772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5">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5C802F3-A27C-E213-BADC-2B3A0FB19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12" y="1261163"/>
            <a:ext cx="3465479" cy="4922157"/>
          </a:xfrm>
          <a:prstGeom prst="rect">
            <a:avLst/>
          </a:prstGeom>
        </p:spPr>
      </p:pic>
      <p:sp>
        <p:nvSpPr>
          <p:cNvPr id="4" name="Content Placeholder 3">
            <a:extLst>
              <a:ext uri="{FF2B5EF4-FFF2-40B4-BE49-F238E27FC236}">
                <a16:creationId xmlns:a16="http://schemas.microsoft.com/office/drawing/2014/main" id="{29323024-BB04-420D-B5F9-5BD44633FB18}"/>
              </a:ext>
            </a:extLst>
          </p:cNvPr>
          <p:cNvSpPr>
            <a:spLocks noGrp="1"/>
          </p:cNvSpPr>
          <p:nvPr>
            <p:ph idx="1"/>
          </p:nvPr>
        </p:nvSpPr>
        <p:spPr>
          <a:xfrm>
            <a:off x="5095186" y="1767947"/>
            <a:ext cx="5816362" cy="3908587"/>
          </a:xfrm>
          <a:solidFill>
            <a:schemeClr val="accent4">
              <a:lumMod val="20000"/>
              <a:lumOff val="80000"/>
            </a:schemeClr>
          </a:solidFill>
        </p:spPr>
        <p:txBody>
          <a:bodyPr vert="horz" lIns="91440" tIns="45720" rIns="91440" bIns="45720" rtlCol="0" anchor="t">
            <a:normAutofit/>
          </a:bodyPr>
          <a:lstStyle/>
          <a:p>
            <a:r>
              <a:rPr lang="en-GB" sz="1900">
                <a:ea typeface="Calibri"/>
                <a:cs typeface="Calibri"/>
              </a:rPr>
              <a:t>This is an easy access guide for everyone. It is divided up into relevant sections for parents, carers, children, social workers, and partner agencies to help you through the child protection conference process.</a:t>
            </a:r>
            <a:endParaRPr lang="en-GB" sz="1900"/>
          </a:p>
          <a:p>
            <a:r>
              <a:rPr lang="en-GB" sz="1900"/>
              <a:t>This is now available on the </a:t>
            </a:r>
            <a:r>
              <a:rPr lang="en-GB" sz="1900">
                <a:hlinkClick r:id="rId4"/>
              </a:rPr>
              <a:t>KBSP website </a:t>
            </a:r>
            <a:r>
              <a:rPr lang="en-GB" sz="1900"/>
              <a:t>in both the Professional Resources section under Multi-Agency meetings, and within the Children’s section, under the subsection of Support for Children and Families.</a:t>
            </a:r>
            <a:endParaRPr lang="en-GB"/>
          </a:p>
          <a:p>
            <a:r>
              <a:rPr lang="en-GB" sz="1900"/>
              <a:t>The Child Protection Conference guide for Bristol children and their families has been created and endorsed by parent experts with lived experience, the children and young peoples’ shadow board, partner agencies and Senior leaders within Children Services.  </a:t>
            </a:r>
          </a:p>
          <a:p>
            <a:endParaRPr lang="en-GB" sz="1900">
              <a:ea typeface="Calibri"/>
              <a:cs typeface="Calibri"/>
            </a:endParaRPr>
          </a:p>
          <a:p>
            <a:endParaRPr lang="en-GB" sz="1900"/>
          </a:p>
          <a:p>
            <a:pPr marL="0" indent="0">
              <a:buNone/>
            </a:pPr>
            <a:endParaRPr lang="en-GB" sz="1900"/>
          </a:p>
        </p:txBody>
      </p:sp>
      <p:sp>
        <p:nvSpPr>
          <p:cNvPr id="3" name="Title 1">
            <a:extLst>
              <a:ext uri="{FF2B5EF4-FFF2-40B4-BE49-F238E27FC236}">
                <a16:creationId xmlns:a16="http://schemas.microsoft.com/office/drawing/2014/main" id="{AEC41596-A95D-2338-E03D-142EFDA5CB63}"/>
              </a:ext>
            </a:extLst>
          </p:cNvPr>
          <p:cNvSpPr txBox="1">
            <a:spLocks/>
          </p:cNvSpPr>
          <p:nvPr/>
        </p:nvSpPr>
        <p:spPr>
          <a:xfrm>
            <a:off x="0" y="0"/>
            <a:ext cx="10515600" cy="942975"/>
          </a:xfrm>
          <a:prstGeom prst="rect">
            <a:avLst/>
          </a:prstGeom>
          <a:solidFill>
            <a:srgbClr val="002060"/>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solidFill>
                  <a:schemeClr val="bg1"/>
                </a:solidFill>
                <a:cs typeface="Calibri"/>
              </a:rPr>
              <a:t>KBSP</a:t>
            </a:r>
            <a:r>
              <a:rPr lang="en-GB" sz="4400">
                <a:solidFill>
                  <a:schemeClr val="bg1"/>
                </a:solidFill>
                <a:cs typeface="Calibri"/>
              </a:rPr>
              <a:t> - Child Protection Conference guide for Bristol children and families </a:t>
            </a:r>
            <a:endParaRPr lang="en-GB">
              <a:solidFill>
                <a:schemeClr val="bg1"/>
              </a:solidFill>
            </a:endParaRPr>
          </a:p>
        </p:txBody>
      </p:sp>
    </p:spTree>
    <p:extLst>
      <p:ext uri="{BB962C8B-B14F-4D97-AF65-F5344CB8AC3E}">
        <p14:creationId xmlns:p14="http://schemas.microsoft.com/office/powerpoint/2010/main" val="181549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3C482740-1FB5-43CA-8322-F81EABA6ED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726748"/>
            <a:ext cx="12191999" cy="83114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24FA957-0F11-44CE-8BDE-9F8E8B7AEC01}"/>
              </a:ext>
            </a:extLst>
          </p:cNvPr>
          <p:cNvSpPr/>
          <p:nvPr/>
        </p:nvSpPr>
        <p:spPr>
          <a:xfrm>
            <a:off x="3898232" y="1764632"/>
            <a:ext cx="4395535" cy="370572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a:t>Multi-Agency Updates</a:t>
            </a:r>
          </a:p>
        </p:txBody>
      </p:sp>
    </p:spTree>
    <p:extLst>
      <p:ext uri="{BB962C8B-B14F-4D97-AF65-F5344CB8AC3E}">
        <p14:creationId xmlns:p14="http://schemas.microsoft.com/office/powerpoint/2010/main" val="2198350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7"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1" name="Freeform: Shape 3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64B8A6D-DB42-687B-A706-A0381298E970}"/>
              </a:ext>
            </a:extLst>
          </p:cNvPr>
          <p:cNvSpPr>
            <a:spLocks noGrp="1"/>
          </p:cNvSpPr>
          <p:nvPr>
            <p:ph type="ctrTitle"/>
          </p:nvPr>
        </p:nvSpPr>
        <p:spPr>
          <a:xfrm>
            <a:off x="1134723" y="1082649"/>
            <a:ext cx="5129600" cy="5340097"/>
          </a:xfrm>
        </p:spPr>
        <p:txBody>
          <a:bodyPr vert="horz" lIns="91440" tIns="45720" rIns="91440" bIns="45720" rtlCol="0" anchor="ctr">
            <a:normAutofit/>
          </a:bodyPr>
          <a:lstStyle/>
          <a:p>
            <a:pPr algn="l"/>
            <a:r>
              <a:rPr lang="en-US" sz="4800" b="1" u="sng" kern="1200">
                <a:solidFill>
                  <a:schemeClr val="bg1"/>
                </a:solidFill>
                <a:effectLst/>
                <a:latin typeface="Arial" panose="020B0604020202020204" pitchFamily="34" charset="0"/>
                <a:cs typeface="Arial" panose="020B0604020202020204" pitchFamily="34" charset="0"/>
              </a:rPr>
              <a:t>Early Intervention Team (EIT)</a:t>
            </a:r>
            <a:br>
              <a:rPr lang="en-US" sz="4800" kern="1200">
                <a:solidFill>
                  <a:schemeClr val="bg1"/>
                </a:solidFill>
                <a:effectLst/>
                <a:latin typeface="+mj-lt"/>
                <a:ea typeface="+mj-ea"/>
                <a:cs typeface="+mj-cs"/>
              </a:rPr>
            </a:br>
            <a:endParaRPr lang="en-US" sz="4800" kern="1200">
              <a:solidFill>
                <a:schemeClr val="bg1"/>
              </a:solidFill>
              <a:latin typeface="+mj-lt"/>
              <a:ea typeface="+mj-ea"/>
              <a:cs typeface="+mj-cs"/>
            </a:endParaRPr>
          </a:p>
        </p:txBody>
      </p:sp>
      <p:sp>
        <p:nvSpPr>
          <p:cNvPr id="4" name="TextBox 3">
            <a:extLst>
              <a:ext uri="{FF2B5EF4-FFF2-40B4-BE49-F238E27FC236}">
                <a16:creationId xmlns:a16="http://schemas.microsoft.com/office/drawing/2014/main" id="{E5F32439-845C-F0A2-6F31-D69A42AA8FD7}"/>
              </a:ext>
            </a:extLst>
          </p:cNvPr>
          <p:cNvSpPr txBox="1"/>
          <p:nvPr/>
        </p:nvSpPr>
        <p:spPr>
          <a:xfrm>
            <a:off x="6742338" y="255445"/>
            <a:ext cx="4484536" cy="4730878"/>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police EIT work with the VRP (Violence Reduction Partnership).</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VRP is made up of, Health, Police, Local Authority, Young People Drug &amp; Alcohol Services, Third Party Sector, Social Care, YJS, Education, ASB. </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multi-agency team, work in collaboration and come together as one with the aim to protect and safeguard children, as well as improve the quality of life for all residents of Bristol, by reducing opportunities for serious violent crime, through intelligence led problem solving and the delivery of appropriate support interventions with all the partners.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510680A-0804-68D2-0A25-EF280022BA7F}"/>
              </a:ext>
            </a:extLst>
          </p:cNvPr>
          <p:cNvPicPr>
            <a:picLocks noChangeAspect="1"/>
          </p:cNvPicPr>
          <p:nvPr/>
        </p:nvPicPr>
        <p:blipFill>
          <a:blip r:embed="rId3"/>
          <a:stretch>
            <a:fillRect/>
          </a:stretch>
        </p:blipFill>
        <p:spPr>
          <a:xfrm>
            <a:off x="7746685" y="4593853"/>
            <a:ext cx="2475842" cy="2008702"/>
          </a:xfrm>
          <a:prstGeom prst="rect">
            <a:avLst/>
          </a:prstGeom>
          <a:effectLst>
            <a:softEdge rad="152400"/>
          </a:effectLst>
        </p:spPr>
      </p:pic>
    </p:spTree>
    <p:extLst>
      <p:ext uri="{BB962C8B-B14F-4D97-AF65-F5344CB8AC3E}">
        <p14:creationId xmlns:p14="http://schemas.microsoft.com/office/powerpoint/2010/main" val="1567964559"/>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8"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9400348-9C0C-0D11-99C3-DD655DCBB6BA}"/>
              </a:ext>
            </a:extLst>
          </p:cNvPr>
          <p:cNvSpPr txBox="1"/>
          <p:nvPr/>
        </p:nvSpPr>
        <p:spPr>
          <a:xfrm>
            <a:off x="668687" y="936691"/>
            <a:ext cx="5081015" cy="534009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Key Responsibilities: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C399C8E1-331F-DE23-788F-D200E53C7338}"/>
              </a:ext>
            </a:extLst>
          </p:cNvPr>
          <p:cNvSpPr txBox="1"/>
          <p:nvPr/>
        </p:nvSpPr>
        <p:spPr>
          <a:xfrm>
            <a:off x="6382287" y="1"/>
            <a:ext cx="5556140" cy="3305174"/>
          </a:xfrm>
          <a:prstGeom prst="rect">
            <a:avLst/>
          </a:prstGeom>
        </p:spPr>
        <p:txBody>
          <a:bodyPr vert="horz" lIns="91440" tIns="45720" rIns="91440" bIns="45720" rtlCol="0" anchor="ctr">
            <a:normAutofit/>
          </a:bodyPr>
          <a:lstStyle/>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Identify the children at risk of serious violence and exploitation (Thresholds - THRIVE).</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Secure intelligence and share information (Safer Options, Education &amp; Inclusion officers) with partner agencies.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Proactive Engagement with the children to deliver - Intervention &amp; Disruption (Pathways, CAWNs, CPNs, CBOs).</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YJS (Youth Justice Service) Out of Court Disposal Panel.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2" descr="Image result for collaborative">
            <a:extLst>
              <a:ext uri="{FF2B5EF4-FFF2-40B4-BE49-F238E27FC236}">
                <a16:creationId xmlns:a16="http://schemas.microsoft.com/office/drawing/2014/main" id="{84436191-0AD1-8A54-62C3-7451FFAE3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9976" y="3812005"/>
            <a:ext cx="4332993" cy="288091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096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8"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2" name="Freeform: Shape 3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C5D82603-FA77-34E0-FC95-E70DA7F3F18D}"/>
              </a:ext>
            </a:extLst>
          </p:cNvPr>
          <p:cNvSpPr txBox="1"/>
          <p:nvPr/>
        </p:nvSpPr>
        <p:spPr>
          <a:xfrm>
            <a:off x="1229496" y="1147409"/>
            <a:ext cx="5129600" cy="534009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sng"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YEF (Youth Endowment Fund):</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26488F29-5645-DB79-75FB-444353DB6F74}"/>
              </a:ext>
            </a:extLst>
          </p:cNvPr>
          <p:cNvSpPr txBox="1"/>
          <p:nvPr/>
        </p:nvSpPr>
        <p:spPr>
          <a:xfrm>
            <a:off x="6363576" y="339265"/>
            <a:ext cx="4484536" cy="3969975"/>
          </a:xfrm>
          <a:prstGeom prst="rect">
            <a:avLst/>
          </a:prstGeom>
        </p:spPr>
        <p:txBody>
          <a:bodyPr vert="horz" lIns="91440" tIns="45720" rIns="91440" bIns="45720" rtlCol="0" anchor="ctr">
            <a:normAutofit fontScale="92500" lnSpcReduction="20000"/>
          </a:bodyPr>
          <a:lstStyle/>
          <a:p>
            <a:pPr marL="2286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 x schools in Bristol / South </a:t>
            </a:r>
            <a:r>
              <a:rPr kumimoji="0" lang="en-US" sz="1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Glous</a:t>
            </a: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take part in a groundbreaking piece of research exploring the impact of Trauma Informed Practice on reducing youth violence funded by the YEF and Home Office. </a:t>
            </a:r>
          </a:p>
          <a:p>
            <a:pPr marL="2286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GB"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It’s the impact of police education on subjects such as drugs, personal safety and knife crime on reducing serious youth violence</a:t>
            </a:r>
            <a:endPar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is an exciting opportunity to benefit from a fully funded high-quality learning and development </a:t>
            </a:r>
            <a:r>
              <a:rPr kumimoji="0" lang="en-US" sz="1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programme</a:t>
            </a:r>
            <a:r>
              <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delivered by professionals (School Engagement PCs) at the forefront of Trauma Informed Practice.</a:t>
            </a:r>
            <a:r>
              <a:rPr kumimoji="0" lang="en-GB"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Forefront of understanding what works to prevent serious youth violence. </a:t>
            </a:r>
            <a:endParaRPr kumimoji="0" lang="en-US" sz="1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2050" name="Picture 2" descr="Trauma Informed Education | Publications Archives - Trauma Informed  Education">
            <a:extLst>
              <a:ext uri="{FF2B5EF4-FFF2-40B4-BE49-F238E27FC236}">
                <a16:creationId xmlns:a16="http://schemas.microsoft.com/office/drawing/2014/main" id="{32671BCC-0F2B-2BAE-A4A2-39DD4A652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806" y="4212055"/>
            <a:ext cx="2878969" cy="2306680"/>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1245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06D1CF-3BD6-8CB4-D585-7E56A7FE93D7}"/>
              </a:ext>
            </a:extLst>
          </p:cNvPr>
          <p:cNvSpPr txBox="1">
            <a:spLocks noGrp="1"/>
          </p:cNvSpPr>
          <p:nvPr>
            <p:ph type="subTitle" idx="1"/>
          </p:nvPr>
        </p:nvSpPr>
        <p:spPr>
          <a:xfrm>
            <a:off x="7272863" y="4144490"/>
            <a:ext cx="4767041" cy="1405707"/>
          </a:xfrm>
        </p:spPr>
        <p:txBody>
          <a:bodyPr anchorCtr="0">
            <a:noAutofit/>
          </a:bodyPr>
          <a:lstStyle/>
          <a:p>
            <a:pPr lvl="0" algn="l"/>
            <a:r>
              <a:rPr lang="en-GB" sz="1800"/>
              <a:t>Hattie Billsberry</a:t>
            </a:r>
          </a:p>
          <a:p>
            <a:pPr lvl="0" algn="l"/>
            <a:endParaRPr lang="en-GB" sz="1800"/>
          </a:p>
          <a:p>
            <a:pPr lvl="0" algn="l"/>
            <a:r>
              <a:rPr lang="en-GB" sz="1800"/>
              <a:t>Senior Education Advocate – HOPE Virtual School</a:t>
            </a:r>
          </a:p>
          <a:p>
            <a:pPr lvl="0" algn="l"/>
            <a:endParaRPr lang="en-GB" sz="1800"/>
          </a:p>
          <a:p>
            <a:pPr lvl="0" algn="l"/>
            <a:r>
              <a:rPr lang="en-GB" sz="1800"/>
              <a:t>January/February 2024</a:t>
            </a:r>
          </a:p>
        </p:txBody>
      </p:sp>
      <p:pic>
        <p:nvPicPr>
          <p:cNvPr id="4" name="Picture 7" descr="A white sign with black text and black text&#10;&#10;Description automatically generated">
            <a:extLst>
              <a:ext uri="{FF2B5EF4-FFF2-40B4-BE49-F238E27FC236}">
                <a16:creationId xmlns:a16="http://schemas.microsoft.com/office/drawing/2014/main" id="{9D249CD8-59E2-DCBF-CC49-DEE1E0D8AE1D}"/>
              </a:ext>
            </a:extLst>
          </p:cNvPr>
          <p:cNvPicPr>
            <a:picLocks noChangeAspect="1"/>
          </p:cNvPicPr>
          <p:nvPr/>
        </p:nvPicPr>
        <p:blipFill>
          <a:blip r:embed="rId3"/>
          <a:stretch>
            <a:fillRect/>
          </a:stretch>
        </p:blipFill>
        <p:spPr>
          <a:xfrm>
            <a:off x="1332930" y="1801175"/>
            <a:ext cx="5520571" cy="3134892"/>
          </a:xfrm>
          <a:prstGeom prst="rect">
            <a:avLst/>
          </a:prstGeom>
          <a:noFill/>
          <a:ln cap="flat">
            <a:noFill/>
          </a:ln>
        </p:spPr>
      </p:pic>
      <p:sp>
        <p:nvSpPr>
          <p:cNvPr id="6" name="Title 5">
            <a:extLst>
              <a:ext uri="{FF2B5EF4-FFF2-40B4-BE49-F238E27FC236}">
                <a16:creationId xmlns:a16="http://schemas.microsoft.com/office/drawing/2014/main" id="{D8279542-3999-5DAA-E263-4BBCB81B252A}"/>
              </a:ext>
            </a:extLst>
          </p:cNvPr>
          <p:cNvSpPr>
            <a:spLocks noGrp="1"/>
          </p:cNvSpPr>
          <p:nvPr>
            <p:ph type="ctrTitle"/>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9E45EC-F4F9-B391-6B58-FB2EE2F380AF}"/>
              </a:ext>
            </a:extLst>
          </p:cNvPr>
          <p:cNvPicPr>
            <a:picLocks noChangeAspect="1"/>
          </p:cNvPicPr>
          <p:nvPr/>
        </p:nvPicPr>
        <p:blipFill>
          <a:blip r:embed="rId3"/>
          <a:srcRect/>
          <a:stretch>
            <a:fillRect/>
          </a:stretch>
        </p:blipFill>
        <p:spPr>
          <a:xfrm>
            <a:off x="9892683" y="189463"/>
            <a:ext cx="2152653" cy="1219196"/>
          </a:xfrm>
          <a:prstGeom prst="rect">
            <a:avLst/>
          </a:prstGeom>
          <a:noFill/>
          <a:ln cap="flat">
            <a:noFill/>
          </a:ln>
        </p:spPr>
      </p:pic>
      <p:pic>
        <p:nvPicPr>
          <p:cNvPr id="3" name="Picture 4" descr="A model of a city&#10;&#10;Description automatically generated with medium confidence">
            <a:extLst>
              <a:ext uri="{FF2B5EF4-FFF2-40B4-BE49-F238E27FC236}">
                <a16:creationId xmlns:a16="http://schemas.microsoft.com/office/drawing/2014/main" id="{7DB28CF9-7CAF-2714-30B8-A8FD82606DCC}"/>
              </a:ext>
            </a:extLst>
          </p:cNvPr>
          <p:cNvPicPr>
            <a:picLocks noChangeAspect="1"/>
          </p:cNvPicPr>
          <p:nvPr/>
        </p:nvPicPr>
        <p:blipFill>
          <a:blip r:embed="rId4"/>
          <a:srcRect t="-1142" b="1"/>
          <a:stretch>
            <a:fillRect/>
          </a:stretch>
        </p:blipFill>
        <p:spPr>
          <a:xfrm>
            <a:off x="-247976" y="4735513"/>
            <a:ext cx="7625163" cy="2000250"/>
          </a:xfrm>
          <a:prstGeom prst="rect">
            <a:avLst/>
          </a:prstGeom>
          <a:noFill/>
          <a:ln cap="flat">
            <a:noFill/>
          </a:ln>
        </p:spPr>
      </p:pic>
      <p:sp>
        <p:nvSpPr>
          <p:cNvPr id="4" name="TextBox 2">
            <a:extLst>
              <a:ext uri="{FF2B5EF4-FFF2-40B4-BE49-F238E27FC236}">
                <a16:creationId xmlns:a16="http://schemas.microsoft.com/office/drawing/2014/main" id="{AC6ED1BB-CD14-0E54-53B6-75A96B827E42}"/>
              </a:ext>
            </a:extLst>
          </p:cNvPr>
          <p:cNvSpPr txBox="1"/>
          <p:nvPr/>
        </p:nvSpPr>
        <p:spPr>
          <a:xfrm>
            <a:off x="926278" y="926278"/>
            <a:ext cx="719644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a:ln>
                  <a:noFill/>
                </a:ln>
                <a:solidFill>
                  <a:srgbClr val="000000"/>
                </a:solidFill>
                <a:effectLst/>
                <a:uLnTx/>
                <a:uFillTx/>
                <a:latin typeface="Abadi Extra Light" pitchFamily="34"/>
                <a:ea typeface="+mn-ea"/>
                <a:cs typeface="+mn-cs"/>
              </a:rPr>
              <a:t>The HOPE Virtual School</a:t>
            </a:r>
          </a:p>
        </p:txBody>
      </p:sp>
      <p:sp>
        <p:nvSpPr>
          <p:cNvPr id="5" name="TextBox 3">
            <a:extLst>
              <a:ext uri="{FF2B5EF4-FFF2-40B4-BE49-F238E27FC236}">
                <a16:creationId xmlns:a16="http://schemas.microsoft.com/office/drawing/2014/main" id="{6DE5859F-CBEC-4881-2174-2B8CA9E76E91}"/>
              </a:ext>
            </a:extLst>
          </p:cNvPr>
          <p:cNvSpPr txBox="1"/>
          <p:nvPr/>
        </p:nvSpPr>
        <p:spPr>
          <a:xfrm>
            <a:off x="1116281" y="1520043"/>
            <a:ext cx="9868396"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Virtual School Headteacher a statutory role for children in care (Children &amp; Families Act 2014)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Strategic role around Previously Looked After Children (PLAC) and Children with a Social Worker (CwSW)</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Part of Children’s Services under James Beardall and report to Corporate Parenting Panel </a:t>
            </a:r>
          </a:p>
        </p:txBody>
      </p:sp>
      <p:sp>
        <p:nvSpPr>
          <p:cNvPr id="6" name="TextBox 5">
            <a:extLst>
              <a:ext uri="{FF2B5EF4-FFF2-40B4-BE49-F238E27FC236}">
                <a16:creationId xmlns:a16="http://schemas.microsoft.com/office/drawing/2014/main" id="{31F1D0C4-8B86-55C4-566B-9F1CDC75E423}"/>
              </a:ext>
            </a:extLst>
          </p:cNvPr>
          <p:cNvSpPr txBox="1"/>
          <p:nvPr/>
        </p:nvSpPr>
        <p:spPr>
          <a:xfrm>
            <a:off x="1116281" y="2505666"/>
            <a:ext cx="9535884"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More likely to have gaps in education/poor early life experiences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Less likely to do well at school</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More likely to have additional or special needs </a:t>
            </a:r>
          </a:p>
        </p:txBody>
      </p:sp>
      <p:sp>
        <p:nvSpPr>
          <p:cNvPr id="7" name="TextBox 6">
            <a:extLst>
              <a:ext uri="{FF2B5EF4-FFF2-40B4-BE49-F238E27FC236}">
                <a16:creationId xmlns:a16="http://schemas.microsoft.com/office/drawing/2014/main" id="{81621AD0-2777-E56F-04D0-5E75710794FA}"/>
              </a:ext>
            </a:extLst>
          </p:cNvPr>
          <p:cNvSpPr txBox="1"/>
          <p:nvPr/>
        </p:nvSpPr>
        <p:spPr>
          <a:xfrm>
            <a:off x="1116281" y="3585901"/>
            <a:ext cx="9417131"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a:t>
            </a: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Promoting the education of children in care from Early Years to University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Improving educational outcomes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Abadi Extra Light" pitchFamily="34"/>
                <a:ea typeface="+mn-ea"/>
                <a:cs typeface="+mn-cs"/>
              </a:rPr>
              <a:t> - Responsible for Pupil Premium funding for children in care </a:t>
            </a:r>
            <a:r>
              <a:rPr kumimoji="0" lang="en-GB" sz="1800" b="0" i="0" u="none" strike="noStrike" kern="1200" cap="none" spc="0" normalizeH="0" baseline="0" noProof="0">
                <a:ln>
                  <a:noFill/>
                </a:ln>
                <a:solidFill>
                  <a:srgbClr val="000000"/>
                </a:solidFill>
                <a:effectLst/>
                <a:uLnTx/>
                <a:uFillTx/>
                <a:latin typeface="Calibri"/>
                <a:ea typeface="+mn-ea"/>
                <a:cs typeface="+mn-cs"/>
              </a:rPr>
              <a:t>  </a:t>
            </a:r>
          </a:p>
        </p:txBody>
      </p:sp>
      <p:pic>
        <p:nvPicPr>
          <p:cNvPr id="8" name="Picture 8" descr="Image result for Promoting the education of looked after">
            <a:hlinkClick r:id="rId5"/>
            <a:extLst>
              <a:ext uri="{FF2B5EF4-FFF2-40B4-BE49-F238E27FC236}">
                <a16:creationId xmlns:a16="http://schemas.microsoft.com/office/drawing/2014/main" id="{E4B613AC-A073-6D07-D6E6-90D1DA25BE0C}"/>
              </a:ext>
            </a:extLst>
          </p:cNvPr>
          <p:cNvPicPr>
            <a:picLocks noChangeAspect="1"/>
          </p:cNvPicPr>
          <p:nvPr/>
        </p:nvPicPr>
        <p:blipFill>
          <a:blip r:embed="rId6"/>
          <a:srcRect/>
          <a:stretch>
            <a:fillRect/>
          </a:stretch>
        </p:blipFill>
        <p:spPr>
          <a:xfrm>
            <a:off x="8923071" y="2632118"/>
            <a:ext cx="2487826" cy="3565016"/>
          </a:xfrm>
          <a:prstGeom prst="rect">
            <a:avLst/>
          </a:prstGeom>
          <a:noFill/>
          <a:ln w="9528" cap="flat">
            <a:solidFill>
              <a:srgbClr val="000000"/>
            </a:solidFill>
            <a:prstDash val="solid"/>
            <a:miter/>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7944"/>
          <a:stretch/>
        </p:blipFill>
        <p:spPr>
          <a:xfrm>
            <a:off x="23747" y="2602173"/>
            <a:ext cx="12168253" cy="4255827"/>
          </a:xfrm>
          <a:prstGeom prst="rect">
            <a:avLst/>
          </a:prstGeom>
        </p:spPr>
      </p:pic>
      <p:sp>
        <p:nvSpPr>
          <p:cNvPr id="5" name="TextBox 4"/>
          <p:cNvSpPr txBox="1"/>
          <p:nvPr/>
        </p:nvSpPr>
        <p:spPr>
          <a:xfrm>
            <a:off x="23748" y="365265"/>
            <a:ext cx="12168252" cy="1651671"/>
          </a:xfrm>
          <a:prstGeom prst="rect">
            <a:avLst/>
          </a:prstGeom>
          <a:solidFill>
            <a:schemeClr val="bg1"/>
          </a:solidFill>
        </p:spPr>
        <p:txBody>
          <a:bodyPr wrap="square" lIns="91440" tIns="45720" rIns="91440" bIns="45720" rtlCol="0" anchor="t">
            <a:spAutoFit/>
          </a:bodyPr>
          <a:lstStyle/>
          <a:p>
            <a:pPr algn="ctr" defTabSz="1219170">
              <a:defRPr/>
            </a:pPr>
            <a:r>
              <a:rPr kumimoji="0" lang="en-GB" sz="4800" b="0" i="0" u="none" strike="noStrike" kern="1200" cap="none" spc="0" normalizeH="0" baseline="0" noProof="0">
                <a:ln>
                  <a:noFill/>
                </a:ln>
                <a:solidFill>
                  <a:prstClr val="black"/>
                </a:solidFill>
                <a:effectLst/>
                <a:uLnTx/>
                <a:uFillTx/>
                <a:latin typeface="Calibri"/>
                <a:ea typeface="+mn-ea"/>
                <a:cs typeface="+mn-cs"/>
              </a:rPr>
              <a:t>Designated Safeguarding Lead Network</a:t>
            </a:r>
            <a:r>
              <a:rPr lang="en-GB" sz="4800">
                <a:solidFill>
                  <a:prstClr val="black"/>
                </a:solidFill>
                <a:latin typeface="Calibri"/>
              </a:rPr>
              <a:t>  </a:t>
            </a:r>
            <a:endParaRPr kumimoji="0" lang="en-GB" sz="4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5300" b="0" i="0" u="none" strike="noStrike" kern="1200" cap="none" spc="0" normalizeH="0" baseline="0" noProof="0">
                <a:ln>
                  <a:noFill/>
                </a:ln>
                <a:solidFill>
                  <a:prstClr val="black"/>
                </a:solidFill>
                <a:effectLst/>
                <a:uLnTx/>
                <a:uFillTx/>
                <a:latin typeface="Calibri"/>
                <a:ea typeface="+mn-ea"/>
                <a:cs typeface="+mn-cs"/>
              </a:rPr>
              <a:t>Term 3  - </a:t>
            </a:r>
            <a:r>
              <a:rPr lang="en-GB" sz="5300">
                <a:solidFill>
                  <a:prstClr val="black"/>
                </a:solidFill>
                <a:latin typeface="Calibri"/>
              </a:rPr>
              <a:t>2023-24</a:t>
            </a:r>
            <a:endParaRPr kumimoji="0" lang="en-GB" sz="53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71881602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ristol.gov.uk">
            <a:extLst>
              <a:ext uri="{FF2B5EF4-FFF2-40B4-BE49-F238E27FC236}">
                <a16:creationId xmlns:a16="http://schemas.microsoft.com/office/drawing/2014/main" id="{32D0560E-DFE8-FDCC-3C11-AF25425874AB}"/>
              </a:ext>
            </a:extLst>
          </p:cNvPr>
          <p:cNvPicPr>
            <a:picLocks noChangeAspect="1"/>
          </p:cNvPicPr>
          <p:nvPr/>
        </p:nvPicPr>
        <p:blipFill>
          <a:blip r:embed="rId3"/>
          <a:srcRect/>
          <a:stretch>
            <a:fillRect/>
          </a:stretch>
        </p:blipFill>
        <p:spPr>
          <a:xfrm>
            <a:off x="10183288" y="259470"/>
            <a:ext cx="1663833" cy="946339"/>
          </a:xfrm>
          <a:prstGeom prst="rect">
            <a:avLst/>
          </a:prstGeom>
          <a:noFill/>
          <a:ln cap="flat">
            <a:noFill/>
          </a:ln>
        </p:spPr>
      </p:pic>
      <p:sp>
        <p:nvSpPr>
          <p:cNvPr id="3" name="TextBox 35">
            <a:extLst>
              <a:ext uri="{FF2B5EF4-FFF2-40B4-BE49-F238E27FC236}">
                <a16:creationId xmlns:a16="http://schemas.microsoft.com/office/drawing/2014/main" id="{A3D62462-B24D-DF86-8E3F-C6B52C5B6CC4}"/>
              </a:ext>
            </a:extLst>
          </p:cNvPr>
          <p:cNvSpPr txBox="1"/>
          <p:nvPr/>
        </p:nvSpPr>
        <p:spPr>
          <a:xfrm>
            <a:off x="4661364" y="320972"/>
            <a:ext cx="3926525" cy="369335"/>
          </a:xfrm>
          <a:prstGeom prst="rect">
            <a:avLst/>
          </a:prstGeom>
          <a:noFill/>
          <a:ln w="9528" cap="flat">
            <a:solidFill>
              <a:srgbClr val="4472C4"/>
            </a:solidFill>
            <a:prstDash val="solid"/>
            <a:miter/>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1" i="0" u="none" strike="noStrike" kern="1200" cap="none" spc="0" normalizeH="0" baseline="0" noProof="0">
                <a:ln>
                  <a:noFill/>
                </a:ln>
                <a:solidFill>
                  <a:srgbClr val="000000"/>
                </a:solidFill>
                <a:effectLst/>
                <a:uLnTx/>
                <a:uFillTx/>
                <a:latin typeface="Abadi Extra Light" pitchFamily="34"/>
                <a:ea typeface="+mn-ea"/>
                <a:cs typeface="Arial" pitchFamily="34"/>
              </a:rPr>
              <a:t>The HOPE Virtual School - Staff</a:t>
            </a:r>
          </a:p>
        </p:txBody>
      </p:sp>
      <p:sp>
        <p:nvSpPr>
          <p:cNvPr id="4" name="TextBox 5">
            <a:extLst>
              <a:ext uri="{FF2B5EF4-FFF2-40B4-BE49-F238E27FC236}">
                <a16:creationId xmlns:a16="http://schemas.microsoft.com/office/drawing/2014/main" id="{4D7534DB-609A-B8E7-1907-2D3A129D1418}"/>
              </a:ext>
            </a:extLst>
          </p:cNvPr>
          <p:cNvSpPr txBox="1"/>
          <p:nvPr/>
        </p:nvSpPr>
        <p:spPr>
          <a:xfrm>
            <a:off x="2126108" y="1941774"/>
            <a:ext cx="692573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900" b="0" i="0" u="none" strike="noStrike" kern="1200" cap="none" spc="0" normalizeH="0" baseline="0" noProof="0">
              <a:ln>
                <a:noFill/>
              </a:ln>
              <a:solidFill>
                <a:srgbClr val="000000"/>
              </a:solidFill>
              <a:effectLst/>
              <a:uLnTx/>
              <a:uFillTx/>
              <a:latin typeface="Arial" pitchFamily="34"/>
              <a:ea typeface="+mn-ea"/>
              <a:cs typeface="Arial" pitchFamily="34"/>
            </a:endParaRPr>
          </a:p>
          <a:p>
            <a:pPr marL="428625" marR="0" lvl="0" indent="-428625"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GB" sz="900" b="0" i="0" u="none" strike="noStrike" kern="1200" cap="none" spc="0" normalizeH="0" baseline="0" noProof="0">
              <a:ln>
                <a:noFill/>
              </a:ln>
              <a:solidFill>
                <a:srgbClr val="000000"/>
              </a:solidFill>
              <a:effectLst/>
              <a:uLnTx/>
              <a:uFillTx/>
              <a:latin typeface="Calibri"/>
              <a:ea typeface="+mn-ea"/>
              <a:cs typeface="+mn-cs"/>
            </a:endParaRPr>
          </a:p>
        </p:txBody>
      </p:sp>
      <p:sp>
        <p:nvSpPr>
          <p:cNvPr id="5" name="Freeform: Shape 3">
            <a:extLst>
              <a:ext uri="{FF2B5EF4-FFF2-40B4-BE49-F238E27FC236}">
                <a16:creationId xmlns:a16="http://schemas.microsoft.com/office/drawing/2014/main" id="{B68105D8-C86A-C9C6-F39E-1225579E2988}"/>
              </a:ext>
            </a:extLst>
          </p:cNvPr>
          <p:cNvSpPr/>
          <p:nvPr/>
        </p:nvSpPr>
        <p:spPr>
          <a:xfrm>
            <a:off x="1816958" y="2295582"/>
            <a:ext cx="8353885" cy="1521671"/>
          </a:xfrm>
          <a:custGeom>
            <a:avLst/>
            <a:gdLst>
              <a:gd name="f0" fmla="val 10800000"/>
              <a:gd name="f1" fmla="val 5400000"/>
              <a:gd name="f2" fmla="val 180"/>
              <a:gd name="f3" fmla="val w"/>
              <a:gd name="f4" fmla="val h"/>
              <a:gd name="f5" fmla="val 0"/>
              <a:gd name="f6" fmla="val 9639390"/>
              <a:gd name="f7" fmla="val 1521675"/>
              <a:gd name="f8" fmla="val 152168"/>
              <a:gd name="f9" fmla="val 68128"/>
              <a:gd name="f10" fmla="val 9487223"/>
              <a:gd name="f11" fmla="val 9571263"/>
              <a:gd name="f12" fmla="val 9639391"/>
              <a:gd name="f13" fmla="val 557948"/>
              <a:gd name="f14" fmla="val 963728"/>
              <a:gd name="f15" fmla="val 1369508"/>
              <a:gd name="f16" fmla="val 1453548"/>
              <a:gd name="f17" fmla="val 9571262"/>
              <a:gd name="f18" fmla="val 1521676"/>
              <a:gd name="f19" fmla="val 9487222"/>
              <a:gd name="f20" fmla="val 1453547"/>
              <a:gd name="f21" fmla="val 1369507"/>
              <a:gd name="f22" fmla="+- 0 0 -90"/>
              <a:gd name="f23" fmla="*/ f3 1 9639390"/>
              <a:gd name="f24" fmla="*/ f4 1 1521675"/>
              <a:gd name="f25" fmla="+- f7 0 f5"/>
              <a:gd name="f26" fmla="+- f6 0 f5"/>
              <a:gd name="f27" fmla="*/ f22 f0 1"/>
              <a:gd name="f28" fmla="*/ f26 1 9639390"/>
              <a:gd name="f29" fmla="*/ f25 1 1521675"/>
              <a:gd name="f30" fmla="*/ 0 f26 1"/>
              <a:gd name="f31" fmla="*/ 152168 f25 1"/>
              <a:gd name="f32" fmla="*/ 152168 f26 1"/>
              <a:gd name="f33" fmla="*/ 0 f25 1"/>
              <a:gd name="f34" fmla="*/ 9487223 f26 1"/>
              <a:gd name="f35" fmla="*/ 9639391 f26 1"/>
              <a:gd name="f36" fmla="*/ 9639390 f26 1"/>
              <a:gd name="f37" fmla="*/ 1369508 f25 1"/>
              <a:gd name="f38" fmla="*/ 9487222 f26 1"/>
              <a:gd name="f39" fmla="*/ 1521676 f25 1"/>
              <a:gd name="f40" fmla="*/ 1521675 f25 1"/>
              <a:gd name="f41" fmla="*/ 1369507 f25 1"/>
              <a:gd name="f42" fmla="*/ f27 1 f2"/>
              <a:gd name="f43" fmla="*/ f30 1 9639390"/>
              <a:gd name="f44" fmla="*/ f31 1 1521675"/>
              <a:gd name="f45" fmla="*/ f32 1 9639390"/>
              <a:gd name="f46" fmla="*/ f33 1 1521675"/>
              <a:gd name="f47" fmla="*/ f34 1 9639390"/>
              <a:gd name="f48" fmla="*/ f35 1 9639390"/>
              <a:gd name="f49" fmla="*/ f36 1 9639390"/>
              <a:gd name="f50" fmla="*/ f37 1 1521675"/>
              <a:gd name="f51" fmla="*/ f38 1 9639390"/>
              <a:gd name="f52" fmla="*/ f39 1 1521675"/>
              <a:gd name="f53" fmla="*/ f40 1 1521675"/>
              <a:gd name="f54" fmla="*/ f41 1 152167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9639390" h="152167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F4B183"/>
          </a:solidFill>
          <a:ln cap="flat">
            <a:noFill/>
            <a:prstDash val="solid"/>
          </a:ln>
        </p:spPr>
        <p:txBody>
          <a:bodyPr vert="horz" wrap="square" lIns="163577" tIns="163577" rIns="6911144" bIns="163577" anchor="ctr" anchorCtr="1" compatLnSpc="1">
            <a:noAutofit/>
          </a:bodyPr>
          <a:lstStyle/>
          <a:p>
            <a:pPr marL="0" marR="0" lvl="0" indent="0" algn="ctr" defTabSz="1022354" rtl="0" eaLnBrk="1" fontAlgn="auto" latinLnBrk="0" hangingPunct="1">
              <a:lnSpc>
                <a:spcPct val="90000"/>
              </a:lnSpc>
              <a:spcBef>
                <a:spcPts val="0"/>
              </a:spcBef>
              <a:spcAft>
                <a:spcPts val="1000"/>
              </a:spcAft>
              <a:buClrTx/>
              <a:buSzTx/>
              <a:buFontTx/>
              <a:buNone/>
              <a:tabLst/>
              <a:defRPr sz="1800" b="0" i="0" u="none" strike="noStrike" kern="0" cap="none" spc="0" baseline="0">
                <a:solidFill>
                  <a:srgbClr val="000000"/>
                </a:solidFill>
                <a:uFillTx/>
              </a:defRPr>
            </a:pPr>
            <a:endParaRPr kumimoji="0" lang="en-GB" sz="2300" b="0" i="0" u="none" strike="noStrike" kern="1200" cap="none" spc="0" normalizeH="0" baseline="0" noProof="0">
              <a:ln>
                <a:noFill/>
              </a:ln>
              <a:solidFill>
                <a:srgbClr val="000000"/>
              </a:solidFill>
              <a:effectLst/>
              <a:uLnTx/>
              <a:uFillTx/>
              <a:latin typeface="Calibri"/>
              <a:ea typeface="+mn-ea"/>
              <a:cs typeface="+mn-cs"/>
            </a:endParaRPr>
          </a:p>
        </p:txBody>
      </p:sp>
      <p:sp>
        <p:nvSpPr>
          <p:cNvPr id="6" name="Freeform: Shape 4">
            <a:extLst>
              <a:ext uri="{FF2B5EF4-FFF2-40B4-BE49-F238E27FC236}">
                <a16:creationId xmlns:a16="http://schemas.microsoft.com/office/drawing/2014/main" id="{4A07B8B6-7C5F-A2BB-54AC-AD192D99ABC5}"/>
              </a:ext>
            </a:extLst>
          </p:cNvPr>
          <p:cNvSpPr/>
          <p:nvPr/>
        </p:nvSpPr>
        <p:spPr>
          <a:xfrm>
            <a:off x="1816967" y="854031"/>
            <a:ext cx="8353885" cy="1195513"/>
          </a:xfrm>
          <a:custGeom>
            <a:avLst/>
            <a:gdLst>
              <a:gd name="f0" fmla="val 10800000"/>
              <a:gd name="f1" fmla="val 5400000"/>
              <a:gd name="f2" fmla="val 180"/>
              <a:gd name="f3" fmla="val w"/>
              <a:gd name="f4" fmla="val h"/>
              <a:gd name="f5" fmla="val 0"/>
              <a:gd name="f6" fmla="val 9639390"/>
              <a:gd name="f7" fmla="val 1195512"/>
              <a:gd name="f8" fmla="val 119551"/>
              <a:gd name="f9" fmla="val 53525"/>
              <a:gd name="f10" fmla="val 9519839"/>
              <a:gd name="f11" fmla="val 9585865"/>
              <a:gd name="f12" fmla="val 1075961"/>
              <a:gd name="f13" fmla="val 1141987"/>
              <a:gd name="f14" fmla="+- 0 0 -90"/>
              <a:gd name="f15" fmla="*/ f3 1 9639390"/>
              <a:gd name="f16" fmla="*/ f4 1 1195512"/>
              <a:gd name="f17" fmla="+- f7 0 f5"/>
              <a:gd name="f18" fmla="+- f6 0 f5"/>
              <a:gd name="f19" fmla="*/ f14 f0 1"/>
              <a:gd name="f20" fmla="*/ f18 1 9639390"/>
              <a:gd name="f21" fmla="*/ f17 1 1195512"/>
              <a:gd name="f22" fmla="*/ 0 f18 1"/>
              <a:gd name="f23" fmla="*/ 119551 f17 1"/>
              <a:gd name="f24" fmla="*/ 119551 f18 1"/>
              <a:gd name="f25" fmla="*/ 0 f17 1"/>
              <a:gd name="f26" fmla="*/ 9519839 f18 1"/>
              <a:gd name="f27" fmla="*/ 9639390 f18 1"/>
              <a:gd name="f28" fmla="*/ 1075961 f17 1"/>
              <a:gd name="f29" fmla="*/ 1195512 f17 1"/>
              <a:gd name="f30" fmla="*/ f19 1 f2"/>
              <a:gd name="f31" fmla="*/ f22 1 9639390"/>
              <a:gd name="f32" fmla="*/ f23 1 1195512"/>
              <a:gd name="f33" fmla="*/ f24 1 9639390"/>
              <a:gd name="f34" fmla="*/ f25 1 1195512"/>
              <a:gd name="f35" fmla="*/ f26 1 9639390"/>
              <a:gd name="f36" fmla="*/ f27 1 9639390"/>
              <a:gd name="f37" fmla="*/ f28 1 1195512"/>
              <a:gd name="f38" fmla="*/ f29 1 119551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9639390" h="119551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E699"/>
          </a:solidFill>
          <a:ln cap="flat">
            <a:noFill/>
            <a:prstDash val="solid"/>
          </a:ln>
        </p:spPr>
        <p:txBody>
          <a:bodyPr vert="horz" wrap="square" lIns="170691" tIns="170691" rIns="6918258" bIns="170691" anchor="ctr" anchorCtr="1" compatLnSpc="1">
            <a:noAutofit/>
          </a:bodyPr>
          <a:lstStyle/>
          <a:p>
            <a:pPr marL="0" marR="0" lvl="0" indent="0" algn="ctr" defTabSz="1066803" rtl="0" eaLnBrk="1" fontAlgn="auto" latinLnBrk="0" hangingPunct="1">
              <a:lnSpc>
                <a:spcPct val="90000"/>
              </a:lnSpc>
              <a:spcBef>
                <a:spcPts val="0"/>
              </a:spcBef>
              <a:spcAft>
                <a:spcPts val="1000"/>
              </a:spcAft>
              <a:buClrTx/>
              <a:buSzTx/>
              <a:buFontTx/>
              <a:buNone/>
              <a:tabLst/>
              <a:defRPr sz="1800" b="0" i="0" u="none" strike="noStrike" kern="0" cap="none" spc="0" baseline="0">
                <a:solidFill>
                  <a:srgbClr val="000000"/>
                </a:solidFill>
                <a:uFillTx/>
              </a:defRPr>
            </a:pPr>
            <a:endParaRPr kumimoji="0" lang="en-GB" sz="2400" b="0" i="0" u="none" strike="noStrike" kern="1200" cap="none" spc="0" normalizeH="0" baseline="0" noProof="0">
              <a:ln>
                <a:noFill/>
              </a:ln>
              <a:solidFill>
                <a:srgbClr val="000000"/>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324B3CE7-00D2-978A-45C7-9D89275B9438}"/>
              </a:ext>
            </a:extLst>
          </p:cNvPr>
          <p:cNvSpPr/>
          <p:nvPr/>
        </p:nvSpPr>
        <p:spPr>
          <a:xfrm>
            <a:off x="5993910" y="1097865"/>
            <a:ext cx="1238170" cy="691249"/>
          </a:xfrm>
          <a:custGeom>
            <a:avLst/>
            <a:gdLst>
              <a:gd name="f0" fmla="val 10800000"/>
              <a:gd name="f1" fmla="val 5400000"/>
              <a:gd name="f2" fmla="val 180"/>
              <a:gd name="f3" fmla="val w"/>
              <a:gd name="f4" fmla="val h"/>
              <a:gd name="f5" fmla="val 0"/>
              <a:gd name="f6" fmla="val 1036878"/>
              <a:gd name="f7" fmla="val 691252"/>
              <a:gd name="f8" fmla="val 69125"/>
              <a:gd name="f9" fmla="val 30948"/>
              <a:gd name="f10" fmla="val 967753"/>
              <a:gd name="f11" fmla="val 1005930"/>
              <a:gd name="f12" fmla="val 622127"/>
              <a:gd name="f13" fmla="val 660304"/>
              <a:gd name="f14" fmla="+- 0 0 -90"/>
              <a:gd name="f15" fmla="*/ f3 1 1036878"/>
              <a:gd name="f16" fmla="*/ f4 1 691252"/>
              <a:gd name="f17" fmla="+- f7 0 f5"/>
              <a:gd name="f18" fmla="+- f6 0 f5"/>
              <a:gd name="f19" fmla="*/ f14 f0 1"/>
              <a:gd name="f20" fmla="*/ f18 1 1036878"/>
              <a:gd name="f21" fmla="*/ f17 1 691252"/>
              <a:gd name="f22" fmla="*/ 0 f18 1"/>
              <a:gd name="f23" fmla="*/ 69125 f17 1"/>
              <a:gd name="f24" fmla="*/ 69125 f18 1"/>
              <a:gd name="f25" fmla="*/ 0 f17 1"/>
              <a:gd name="f26" fmla="*/ 967753 f18 1"/>
              <a:gd name="f27" fmla="*/ 1036878 f18 1"/>
              <a:gd name="f28" fmla="*/ 622127 f17 1"/>
              <a:gd name="f29" fmla="*/ 691252 f17 1"/>
              <a:gd name="f30" fmla="*/ f19 1 f2"/>
              <a:gd name="f31" fmla="*/ f22 1 1036878"/>
              <a:gd name="f32" fmla="*/ f23 1 691252"/>
              <a:gd name="f33" fmla="*/ f24 1 1036878"/>
              <a:gd name="f34" fmla="*/ f25 1 691252"/>
              <a:gd name="f35" fmla="*/ f26 1 1036878"/>
              <a:gd name="f36" fmla="*/ f27 1 1036878"/>
              <a:gd name="f37" fmla="*/ f28 1 691252"/>
              <a:gd name="f38" fmla="*/ f29 1 69125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36878" h="6912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B050"/>
          </a:solidFill>
          <a:ln w="12701" cap="flat">
            <a:solidFill>
              <a:srgbClr val="FFFFFF"/>
            </a:solidFill>
            <a:prstDash val="solid"/>
            <a:miter/>
          </a:ln>
        </p:spPr>
        <p:txBody>
          <a:bodyPr vert="horz" wrap="square" lIns="54534" tIns="54534" rIns="54534" bIns="54534" anchor="ctr" anchorCtr="1" compatLnSpc="1">
            <a:noAutofit/>
          </a:bodyPr>
          <a:lstStyle/>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James Gregory</a:t>
            </a:r>
          </a:p>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(Interim Virtual School Head)</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8" name="Group 17">
            <a:extLst>
              <a:ext uri="{FF2B5EF4-FFF2-40B4-BE49-F238E27FC236}">
                <a16:creationId xmlns:a16="http://schemas.microsoft.com/office/drawing/2014/main" id="{5C30534B-9566-F3EF-0A7C-676EDFD1FB62}"/>
              </a:ext>
            </a:extLst>
          </p:cNvPr>
          <p:cNvGrpSpPr/>
          <p:nvPr/>
        </p:nvGrpSpPr>
        <p:grpSpPr>
          <a:xfrm>
            <a:off x="4847115" y="2557137"/>
            <a:ext cx="4197581" cy="969830"/>
            <a:chOff x="4847115" y="2557137"/>
            <a:chExt cx="4197581" cy="969830"/>
          </a:xfrm>
        </p:grpSpPr>
        <p:sp>
          <p:nvSpPr>
            <p:cNvPr id="9" name="Freeform: Shape 8">
              <a:extLst>
                <a:ext uri="{FF2B5EF4-FFF2-40B4-BE49-F238E27FC236}">
                  <a16:creationId xmlns:a16="http://schemas.microsoft.com/office/drawing/2014/main" id="{6B8F3EE7-B6D3-2BB1-216D-E457345BDDAD}"/>
                </a:ext>
              </a:extLst>
            </p:cNvPr>
            <p:cNvSpPr/>
            <p:nvPr/>
          </p:nvSpPr>
          <p:spPr>
            <a:xfrm>
              <a:off x="5905725" y="2557137"/>
              <a:ext cx="952000" cy="969830"/>
            </a:xfrm>
            <a:custGeom>
              <a:avLst/>
              <a:gdLst>
                <a:gd name="f0" fmla="val 10800000"/>
                <a:gd name="f1" fmla="val 5400000"/>
                <a:gd name="f2" fmla="val 180"/>
                <a:gd name="f3" fmla="val w"/>
                <a:gd name="f4" fmla="val h"/>
                <a:gd name="f5" fmla="val 0"/>
                <a:gd name="f6" fmla="val 1036878"/>
                <a:gd name="f7" fmla="val 691252"/>
                <a:gd name="f8" fmla="val 69125"/>
                <a:gd name="f9" fmla="val 30948"/>
                <a:gd name="f10" fmla="val 967753"/>
                <a:gd name="f11" fmla="val 1005930"/>
                <a:gd name="f12" fmla="val 622127"/>
                <a:gd name="f13" fmla="val 660304"/>
                <a:gd name="f14" fmla="+- 0 0 -90"/>
                <a:gd name="f15" fmla="*/ f3 1 1036878"/>
                <a:gd name="f16" fmla="*/ f4 1 691252"/>
                <a:gd name="f17" fmla="+- f7 0 f5"/>
                <a:gd name="f18" fmla="+- f6 0 f5"/>
                <a:gd name="f19" fmla="*/ f14 f0 1"/>
                <a:gd name="f20" fmla="*/ f18 1 1036878"/>
                <a:gd name="f21" fmla="*/ f17 1 691252"/>
                <a:gd name="f22" fmla="*/ 0 f18 1"/>
                <a:gd name="f23" fmla="*/ 69125 f17 1"/>
                <a:gd name="f24" fmla="*/ 69125 f18 1"/>
                <a:gd name="f25" fmla="*/ 0 f17 1"/>
                <a:gd name="f26" fmla="*/ 967753 f18 1"/>
                <a:gd name="f27" fmla="*/ 1036878 f18 1"/>
                <a:gd name="f28" fmla="*/ 622127 f17 1"/>
                <a:gd name="f29" fmla="*/ 691252 f17 1"/>
                <a:gd name="f30" fmla="*/ f19 1 f2"/>
                <a:gd name="f31" fmla="*/ f22 1 1036878"/>
                <a:gd name="f32" fmla="*/ f23 1 691252"/>
                <a:gd name="f33" fmla="*/ f24 1 1036878"/>
                <a:gd name="f34" fmla="*/ f25 1 691252"/>
                <a:gd name="f35" fmla="*/ f26 1 1036878"/>
                <a:gd name="f36" fmla="*/ f27 1 1036878"/>
                <a:gd name="f37" fmla="*/ f28 1 691252"/>
                <a:gd name="f38" fmla="*/ f29 1 69125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36878" h="6912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030A0"/>
            </a:solidFill>
            <a:ln w="12701" cap="flat">
              <a:solidFill>
                <a:srgbClr val="FFFFFF"/>
              </a:solidFill>
              <a:prstDash val="solid"/>
              <a:miter/>
            </a:ln>
          </p:spPr>
          <p:txBody>
            <a:bodyPr vert="horz" wrap="square" lIns="54534" tIns="54534" rIns="54534" bIns="54534" anchor="ctr" anchorCtr="1" compatLnSpc="1">
              <a:noAutofit/>
            </a:bodyPr>
            <a:lstStyle/>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 Hattie Billsberry</a:t>
              </a:r>
            </a:p>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Senior Advocate</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10" name="Freeform: Shape 10">
              <a:extLst>
                <a:ext uri="{FF2B5EF4-FFF2-40B4-BE49-F238E27FC236}">
                  <a16:creationId xmlns:a16="http://schemas.microsoft.com/office/drawing/2014/main" id="{16BCC787-5432-09C8-CF38-F81323364600}"/>
                </a:ext>
              </a:extLst>
            </p:cNvPr>
            <p:cNvSpPr/>
            <p:nvPr/>
          </p:nvSpPr>
          <p:spPr>
            <a:xfrm>
              <a:off x="8092696" y="2557137"/>
              <a:ext cx="952000" cy="969830"/>
            </a:xfrm>
            <a:custGeom>
              <a:avLst/>
              <a:gdLst>
                <a:gd name="f0" fmla="val 10800000"/>
                <a:gd name="f1" fmla="val 5400000"/>
                <a:gd name="f2" fmla="val 180"/>
                <a:gd name="f3" fmla="val w"/>
                <a:gd name="f4" fmla="val h"/>
                <a:gd name="f5" fmla="val 0"/>
                <a:gd name="f6" fmla="val 1036878"/>
                <a:gd name="f7" fmla="val 691252"/>
                <a:gd name="f8" fmla="val 69125"/>
                <a:gd name="f9" fmla="val 30948"/>
                <a:gd name="f10" fmla="val 967753"/>
                <a:gd name="f11" fmla="val 1005930"/>
                <a:gd name="f12" fmla="val 622127"/>
                <a:gd name="f13" fmla="val 660304"/>
                <a:gd name="f14" fmla="+- 0 0 -90"/>
                <a:gd name="f15" fmla="*/ f3 1 1036878"/>
                <a:gd name="f16" fmla="*/ f4 1 691252"/>
                <a:gd name="f17" fmla="+- f7 0 f5"/>
                <a:gd name="f18" fmla="+- f6 0 f5"/>
                <a:gd name="f19" fmla="*/ f14 f0 1"/>
                <a:gd name="f20" fmla="*/ f18 1 1036878"/>
                <a:gd name="f21" fmla="*/ f17 1 691252"/>
                <a:gd name="f22" fmla="*/ 0 f18 1"/>
                <a:gd name="f23" fmla="*/ 69125 f17 1"/>
                <a:gd name="f24" fmla="*/ 69125 f18 1"/>
                <a:gd name="f25" fmla="*/ 0 f17 1"/>
                <a:gd name="f26" fmla="*/ 967753 f18 1"/>
                <a:gd name="f27" fmla="*/ 1036878 f18 1"/>
                <a:gd name="f28" fmla="*/ 622127 f17 1"/>
                <a:gd name="f29" fmla="*/ 691252 f17 1"/>
                <a:gd name="f30" fmla="*/ f19 1 f2"/>
                <a:gd name="f31" fmla="*/ f22 1 1036878"/>
                <a:gd name="f32" fmla="*/ f23 1 691252"/>
                <a:gd name="f33" fmla="*/ f24 1 1036878"/>
                <a:gd name="f34" fmla="*/ f25 1 691252"/>
                <a:gd name="f35" fmla="*/ f26 1 1036878"/>
                <a:gd name="f36" fmla="*/ f27 1 1036878"/>
                <a:gd name="f37" fmla="*/ f28 1 691252"/>
                <a:gd name="f38" fmla="*/ f29 1 69125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36878" h="6912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030A0"/>
            </a:solidFill>
            <a:ln w="12701" cap="flat">
              <a:solidFill>
                <a:srgbClr val="FFFFFF"/>
              </a:solidFill>
              <a:prstDash val="solid"/>
              <a:miter/>
            </a:ln>
          </p:spPr>
          <p:txBody>
            <a:bodyPr vert="horz" wrap="square" lIns="54534" tIns="54534" rIns="54534" bIns="54534" anchor="ctr" anchorCtr="1" compatLnSpc="1">
              <a:noAutofit/>
            </a:bodyPr>
            <a:lstStyle/>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Anne Mortimore</a:t>
              </a:r>
            </a:p>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Early Years &amp; Adoption Lead</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11" name="Freeform: Shape 12">
              <a:extLst>
                <a:ext uri="{FF2B5EF4-FFF2-40B4-BE49-F238E27FC236}">
                  <a16:creationId xmlns:a16="http://schemas.microsoft.com/office/drawing/2014/main" id="{380E8470-7A06-53A3-E125-7D7B9D51AD83}"/>
                </a:ext>
              </a:extLst>
            </p:cNvPr>
            <p:cNvSpPr/>
            <p:nvPr/>
          </p:nvSpPr>
          <p:spPr>
            <a:xfrm>
              <a:off x="7001222" y="2557137"/>
              <a:ext cx="952000" cy="969830"/>
            </a:xfrm>
            <a:custGeom>
              <a:avLst/>
              <a:gdLst>
                <a:gd name="f0" fmla="val 10800000"/>
                <a:gd name="f1" fmla="val 5400000"/>
                <a:gd name="f2" fmla="val 180"/>
                <a:gd name="f3" fmla="val w"/>
                <a:gd name="f4" fmla="val h"/>
                <a:gd name="f5" fmla="val 0"/>
                <a:gd name="f6" fmla="val 1036878"/>
                <a:gd name="f7" fmla="val 691252"/>
                <a:gd name="f8" fmla="val 69125"/>
                <a:gd name="f9" fmla="val 30948"/>
                <a:gd name="f10" fmla="val 967753"/>
                <a:gd name="f11" fmla="val 1005930"/>
                <a:gd name="f12" fmla="val 622127"/>
                <a:gd name="f13" fmla="val 660304"/>
                <a:gd name="f14" fmla="+- 0 0 -90"/>
                <a:gd name="f15" fmla="*/ f3 1 1036878"/>
                <a:gd name="f16" fmla="*/ f4 1 691252"/>
                <a:gd name="f17" fmla="+- f7 0 f5"/>
                <a:gd name="f18" fmla="+- f6 0 f5"/>
                <a:gd name="f19" fmla="*/ f14 f0 1"/>
                <a:gd name="f20" fmla="*/ f18 1 1036878"/>
                <a:gd name="f21" fmla="*/ f17 1 691252"/>
                <a:gd name="f22" fmla="*/ 0 f18 1"/>
                <a:gd name="f23" fmla="*/ 69125 f17 1"/>
                <a:gd name="f24" fmla="*/ 69125 f18 1"/>
                <a:gd name="f25" fmla="*/ 0 f17 1"/>
                <a:gd name="f26" fmla="*/ 967753 f18 1"/>
                <a:gd name="f27" fmla="*/ 1036878 f18 1"/>
                <a:gd name="f28" fmla="*/ 622127 f17 1"/>
                <a:gd name="f29" fmla="*/ 691252 f17 1"/>
                <a:gd name="f30" fmla="*/ f19 1 f2"/>
                <a:gd name="f31" fmla="*/ f22 1 1036878"/>
                <a:gd name="f32" fmla="*/ f23 1 691252"/>
                <a:gd name="f33" fmla="*/ f24 1 1036878"/>
                <a:gd name="f34" fmla="*/ f25 1 691252"/>
                <a:gd name="f35" fmla="*/ f26 1 1036878"/>
                <a:gd name="f36" fmla="*/ f27 1 1036878"/>
                <a:gd name="f37" fmla="*/ f28 1 691252"/>
                <a:gd name="f38" fmla="*/ f29 1 69125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36878" h="6912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030A0"/>
            </a:solidFill>
            <a:ln w="12701" cap="flat">
              <a:solidFill>
                <a:srgbClr val="FFFFFF"/>
              </a:solidFill>
              <a:prstDash val="solid"/>
              <a:miter/>
            </a:ln>
          </p:spPr>
          <p:txBody>
            <a:bodyPr vert="horz" wrap="square" lIns="54534" tIns="54534" rIns="54534" bIns="54534" anchor="ctr" anchorCtr="1" compatLnSpc="1">
              <a:noAutofit/>
            </a:bodyPr>
            <a:lstStyle/>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Rebecca Harrison</a:t>
              </a:r>
            </a:p>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SEND &amp; transition lead</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AA9C4B0E-A8FE-111F-F5F1-8ACEAC75E15D}"/>
                </a:ext>
              </a:extLst>
            </p:cNvPr>
            <p:cNvSpPr/>
            <p:nvPr/>
          </p:nvSpPr>
          <p:spPr>
            <a:xfrm>
              <a:off x="4847115" y="2557137"/>
              <a:ext cx="952000" cy="969830"/>
            </a:xfrm>
            <a:custGeom>
              <a:avLst/>
              <a:gdLst>
                <a:gd name="f0" fmla="val 10800000"/>
                <a:gd name="f1" fmla="val 5400000"/>
                <a:gd name="f2" fmla="val 180"/>
                <a:gd name="f3" fmla="val w"/>
                <a:gd name="f4" fmla="val h"/>
                <a:gd name="f5" fmla="val 0"/>
                <a:gd name="f6" fmla="val 1036878"/>
                <a:gd name="f7" fmla="val 691252"/>
                <a:gd name="f8" fmla="val 69125"/>
                <a:gd name="f9" fmla="val 30948"/>
                <a:gd name="f10" fmla="val 967753"/>
                <a:gd name="f11" fmla="val 1005930"/>
                <a:gd name="f12" fmla="val 622127"/>
                <a:gd name="f13" fmla="val 660304"/>
                <a:gd name="f14" fmla="+- 0 0 -90"/>
                <a:gd name="f15" fmla="*/ f3 1 1036878"/>
                <a:gd name="f16" fmla="*/ f4 1 691252"/>
                <a:gd name="f17" fmla="+- f7 0 f5"/>
                <a:gd name="f18" fmla="+- f6 0 f5"/>
                <a:gd name="f19" fmla="*/ f14 f0 1"/>
                <a:gd name="f20" fmla="*/ f18 1 1036878"/>
                <a:gd name="f21" fmla="*/ f17 1 691252"/>
                <a:gd name="f22" fmla="*/ 0 f18 1"/>
                <a:gd name="f23" fmla="*/ 69125 f17 1"/>
                <a:gd name="f24" fmla="*/ 69125 f18 1"/>
                <a:gd name="f25" fmla="*/ 0 f17 1"/>
                <a:gd name="f26" fmla="*/ 967753 f18 1"/>
                <a:gd name="f27" fmla="*/ 1036878 f18 1"/>
                <a:gd name="f28" fmla="*/ 622127 f17 1"/>
                <a:gd name="f29" fmla="*/ 691252 f17 1"/>
                <a:gd name="f30" fmla="*/ f19 1 f2"/>
                <a:gd name="f31" fmla="*/ f22 1 1036878"/>
                <a:gd name="f32" fmla="*/ f23 1 691252"/>
                <a:gd name="f33" fmla="*/ f24 1 1036878"/>
                <a:gd name="f34" fmla="*/ f25 1 691252"/>
                <a:gd name="f35" fmla="*/ f26 1 1036878"/>
                <a:gd name="f36" fmla="*/ f27 1 1036878"/>
                <a:gd name="f37" fmla="*/ f28 1 691252"/>
                <a:gd name="f38" fmla="*/ f29 1 69125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36878" h="69125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030A0"/>
            </a:solidFill>
            <a:ln w="12701" cap="flat">
              <a:solidFill>
                <a:srgbClr val="FFFFFF"/>
              </a:solidFill>
              <a:prstDash val="solid"/>
              <a:miter/>
            </a:ln>
          </p:spPr>
          <p:txBody>
            <a:bodyPr vert="horz" wrap="square" lIns="54534" tIns="54534" rIns="54534" bIns="54534" anchor="ctr" anchorCtr="1" compatLnSpc="1">
              <a:noAutofit/>
            </a:bodyPr>
            <a:lstStyle/>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Katherine Juniper</a:t>
              </a:r>
            </a:p>
            <a:p>
              <a:pPr marL="0" marR="0" lvl="0" indent="0" algn="ctr" defTabSz="400050"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Senior Advocate</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3" name="Rectangle: Rounded Corners 8373">
            <a:extLst>
              <a:ext uri="{FF2B5EF4-FFF2-40B4-BE49-F238E27FC236}">
                <a16:creationId xmlns:a16="http://schemas.microsoft.com/office/drawing/2014/main" id="{1F010BEE-1D45-12C1-951F-B94703B45B62}"/>
              </a:ext>
            </a:extLst>
          </p:cNvPr>
          <p:cNvSpPr/>
          <p:nvPr/>
        </p:nvSpPr>
        <p:spPr>
          <a:xfrm>
            <a:off x="1816958" y="4029166"/>
            <a:ext cx="8353885" cy="256150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A9D18E"/>
          </a:solidFill>
          <a:ln w="12701" cap="flat">
            <a:solidFill>
              <a:srgbClr val="A9D18E"/>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 37">
            <a:extLst>
              <a:ext uri="{FF2B5EF4-FFF2-40B4-BE49-F238E27FC236}">
                <a16:creationId xmlns:a16="http://schemas.microsoft.com/office/drawing/2014/main" id="{0F173EDF-FA72-6EB3-E0E4-80452740C108}"/>
              </a:ext>
            </a:extLst>
          </p:cNvPr>
          <p:cNvGrpSpPr/>
          <p:nvPr/>
        </p:nvGrpSpPr>
        <p:grpSpPr>
          <a:xfrm>
            <a:off x="8329351" y="4441359"/>
            <a:ext cx="1616933" cy="1898778"/>
            <a:chOff x="8329351" y="4441359"/>
            <a:chExt cx="1616933" cy="1898778"/>
          </a:xfrm>
        </p:grpSpPr>
        <p:sp>
          <p:nvSpPr>
            <p:cNvPr id="15" name="Freeform: Shape 38">
              <a:extLst>
                <a:ext uri="{FF2B5EF4-FFF2-40B4-BE49-F238E27FC236}">
                  <a16:creationId xmlns:a16="http://schemas.microsoft.com/office/drawing/2014/main" id="{24415D89-E6BD-63E6-3DC6-00EA5E4BBBD2}"/>
                </a:ext>
              </a:extLst>
            </p:cNvPr>
            <p:cNvSpPr/>
            <p:nvPr/>
          </p:nvSpPr>
          <p:spPr>
            <a:xfrm>
              <a:off x="8329351" y="5839010"/>
              <a:ext cx="1616933" cy="501127"/>
            </a:xfrm>
            <a:custGeom>
              <a:avLst/>
              <a:gdLst>
                <a:gd name="f0" fmla="val 10800000"/>
                <a:gd name="f1" fmla="val 5400000"/>
                <a:gd name="f2" fmla="val 180"/>
                <a:gd name="f3" fmla="val w"/>
                <a:gd name="f4" fmla="val h"/>
                <a:gd name="f5" fmla="val 0"/>
                <a:gd name="f6" fmla="val 1616936"/>
                <a:gd name="f7" fmla="val 501132"/>
                <a:gd name="f8" fmla="val 50113"/>
                <a:gd name="f9" fmla="val 22436"/>
                <a:gd name="f10" fmla="val 1566823"/>
                <a:gd name="f11" fmla="val 1594500"/>
                <a:gd name="f12" fmla="val 451019"/>
                <a:gd name="f13" fmla="val 478696"/>
                <a:gd name="f14" fmla="+- 0 0 -90"/>
                <a:gd name="f15" fmla="*/ f3 1 1616936"/>
                <a:gd name="f16" fmla="*/ f4 1 501132"/>
                <a:gd name="f17" fmla="+- f7 0 f5"/>
                <a:gd name="f18" fmla="+- f6 0 f5"/>
                <a:gd name="f19" fmla="*/ f14 f0 1"/>
                <a:gd name="f20" fmla="*/ f18 1 1616936"/>
                <a:gd name="f21" fmla="*/ f17 1 501132"/>
                <a:gd name="f22" fmla="*/ 0 f18 1"/>
                <a:gd name="f23" fmla="*/ 50113 f17 1"/>
                <a:gd name="f24" fmla="*/ 50113 f18 1"/>
                <a:gd name="f25" fmla="*/ 0 f17 1"/>
                <a:gd name="f26" fmla="*/ 1566823 f18 1"/>
                <a:gd name="f27" fmla="*/ 1616936 f18 1"/>
                <a:gd name="f28" fmla="*/ 451019 f17 1"/>
                <a:gd name="f29" fmla="*/ 501132 f17 1"/>
                <a:gd name="f30" fmla="*/ f19 1 f2"/>
                <a:gd name="f31" fmla="*/ f22 1 1616936"/>
                <a:gd name="f32" fmla="*/ f23 1 501132"/>
                <a:gd name="f33" fmla="*/ f24 1 1616936"/>
                <a:gd name="f34" fmla="*/ f25 1 501132"/>
                <a:gd name="f35" fmla="*/ f26 1 1616936"/>
                <a:gd name="f36" fmla="*/ f27 1 1616936"/>
                <a:gd name="f37" fmla="*/ f28 1 501132"/>
                <a:gd name="f38" fmla="*/ f29 1 5011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616936" h="5011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60396" tIns="60396" rIns="60396" bIns="60396"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Light"/>
                  <a:ea typeface="+mn-ea"/>
                  <a:cs typeface="+mn-cs"/>
                </a:rPr>
                <a:t>Bella Markham-Giguere</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Light"/>
                  <a:ea typeface="+mn-ea"/>
                  <a:cs typeface="+mn-cs"/>
                </a:rPr>
                <a:t>Business Support</a:t>
              </a:r>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
          <p:nvSpPr>
            <p:cNvPr id="16" name="Freeform: Shape 40">
              <a:extLst>
                <a:ext uri="{FF2B5EF4-FFF2-40B4-BE49-F238E27FC236}">
                  <a16:creationId xmlns:a16="http://schemas.microsoft.com/office/drawing/2014/main" id="{F396456C-77B1-4916-9654-60148E7DB158}"/>
                </a:ext>
              </a:extLst>
            </p:cNvPr>
            <p:cNvSpPr/>
            <p:nvPr/>
          </p:nvSpPr>
          <p:spPr>
            <a:xfrm>
              <a:off x="8329351" y="4441359"/>
              <a:ext cx="1616933" cy="501127"/>
            </a:xfrm>
            <a:custGeom>
              <a:avLst/>
              <a:gdLst>
                <a:gd name="f0" fmla="val 10800000"/>
                <a:gd name="f1" fmla="val 5400000"/>
                <a:gd name="f2" fmla="val 180"/>
                <a:gd name="f3" fmla="val w"/>
                <a:gd name="f4" fmla="val h"/>
                <a:gd name="f5" fmla="val 0"/>
                <a:gd name="f6" fmla="val 1616936"/>
                <a:gd name="f7" fmla="val 501132"/>
                <a:gd name="f8" fmla="val 50113"/>
                <a:gd name="f9" fmla="val 22436"/>
                <a:gd name="f10" fmla="val 1566823"/>
                <a:gd name="f11" fmla="val 1594500"/>
                <a:gd name="f12" fmla="val 451019"/>
                <a:gd name="f13" fmla="val 478696"/>
                <a:gd name="f14" fmla="+- 0 0 -90"/>
                <a:gd name="f15" fmla="*/ f3 1 1616936"/>
                <a:gd name="f16" fmla="*/ f4 1 501132"/>
                <a:gd name="f17" fmla="+- f7 0 f5"/>
                <a:gd name="f18" fmla="+- f6 0 f5"/>
                <a:gd name="f19" fmla="*/ f14 f0 1"/>
                <a:gd name="f20" fmla="*/ f18 1 1616936"/>
                <a:gd name="f21" fmla="*/ f17 1 501132"/>
                <a:gd name="f22" fmla="*/ 0 f18 1"/>
                <a:gd name="f23" fmla="*/ 50113 f17 1"/>
                <a:gd name="f24" fmla="*/ 50113 f18 1"/>
                <a:gd name="f25" fmla="*/ 0 f17 1"/>
                <a:gd name="f26" fmla="*/ 1566823 f18 1"/>
                <a:gd name="f27" fmla="*/ 1616936 f18 1"/>
                <a:gd name="f28" fmla="*/ 451019 f17 1"/>
                <a:gd name="f29" fmla="*/ 501132 f17 1"/>
                <a:gd name="f30" fmla="*/ f19 1 f2"/>
                <a:gd name="f31" fmla="*/ f22 1 1616936"/>
                <a:gd name="f32" fmla="*/ f23 1 501132"/>
                <a:gd name="f33" fmla="*/ f24 1 1616936"/>
                <a:gd name="f34" fmla="*/ f25 1 501132"/>
                <a:gd name="f35" fmla="*/ f26 1 1616936"/>
                <a:gd name="f36" fmla="*/ f27 1 1616936"/>
                <a:gd name="f37" fmla="*/ f28 1 501132"/>
                <a:gd name="f38" fmla="*/ f29 1 5011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616936" h="5011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60396" tIns="60396" rIns="60396" bIns="60396"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Light"/>
                  <a:ea typeface="+mn-ea"/>
                  <a:cs typeface="+mn-cs"/>
                </a:rPr>
                <a:t>Meilir Tecwyn-  Business and Data Co-ordinator</a:t>
              </a:r>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Shape 42">
              <a:extLst>
                <a:ext uri="{FF2B5EF4-FFF2-40B4-BE49-F238E27FC236}">
                  <a16:creationId xmlns:a16="http://schemas.microsoft.com/office/drawing/2014/main" id="{97B34389-546F-0D60-59ED-E1F9841B20F3}"/>
                </a:ext>
              </a:extLst>
            </p:cNvPr>
            <p:cNvSpPr/>
            <p:nvPr/>
          </p:nvSpPr>
          <p:spPr>
            <a:xfrm>
              <a:off x="8329351" y="5150092"/>
              <a:ext cx="1616933" cy="501127"/>
            </a:xfrm>
            <a:custGeom>
              <a:avLst/>
              <a:gdLst>
                <a:gd name="f0" fmla="val 10800000"/>
                <a:gd name="f1" fmla="val 5400000"/>
                <a:gd name="f2" fmla="val 180"/>
                <a:gd name="f3" fmla="val w"/>
                <a:gd name="f4" fmla="val h"/>
                <a:gd name="f5" fmla="val 0"/>
                <a:gd name="f6" fmla="val 1616936"/>
                <a:gd name="f7" fmla="val 501132"/>
                <a:gd name="f8" fmla="val 50113"/>
                <a:gd name="f9" fmla="val 22436"/>
                <a:gd name="f10" fmla="val 1566823"/>
                <a:gd name="f11" fmla="val 1594500"/>
                <a:gd name="f12" fmla="val 451019"/>
                <a:gd name="f13" fmla="val 478696"/>
                <a:gd name="f14" fmla="+- 0 0 -90"/>
                <a:gd name="f15" fmla="*/ f3 1 1616936"/>
                <a:gd name="f16" fmla="*/ f4 1 501132"/>
                <a:gd name="f17" fmla="+- f7 0 f5"/>
                <a:gd name="f18" fmla="+- f6 0 f5"/>
                <a:gd name="f19" fmla="*/ f14 f0 1"/>
                <a:gd name="f20" fmla="*/ f18 1 1616936"/>
                <a:gd name="f21" fmla="*/ f17 1 501132"/>
                <a:gd name="f22" fmla="*/ 0 f18 1"/>
                <a:gd name="f23" fmla="*/ 50113 f17 1"/>
                <a:gd name="f24" fmla="*/ 50113 f18 1"/>
                <a:gd name="f25" fmla="*/ 0 f17 1"/>
                <a:gd name="f26" fmla="*/ 1566823 f18 1"/>
                <a:gd name="f27" fmla="*/ 1616936 f18 1"/>
                <a:gd name="f28" fmla="*/ 451019 f17 1"/>
                <a:gd name="f29" fmla="*/ 501132 f17 1"/>
                <a:gd name="f30" fmla="*/ f19 1 f2"/>
                <a:gd name="f31" fmla="*/ f22 1 1616936"/>
                <a:gd name="f32" fmla="*/ f23 1 501132"/>
                <a:gd name="f33" fmla="*/ f24 1 1616936"/>
                <a:gd name="f34" fmla="*/ f25 1 501132"/>
                <a:gd name="f35" fmla="*/ f26 1 1616936"/>
                <a:gd name="f36" fmla="*/ f27 1 1616936"/>
                <a:gd name="f37" fmla="*/ f28 1 501132"/>
                <a:gd name="f38" fmla="*/ f29 1 5011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616936" h="5011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60396" tIns="60396" rIns="60396" bIns="60396"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Light"/>
                  <a:ea typeface="+mn-ea"/>
                  <a:cs typeface="+mn-cs"/>
                </a:rPr>
                <a:t>George Lane </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000000"/>
                  </a:solidFill>
                  <a:effectLst/>
                  <a:uLnTx/>
                  <a:uFillTx/>
                  <a:latin typeface="Calibri Light"/>
                  <a:ea typeface="+mn-ea"/>
                  <a:cs typeface="+mn-cs"/>
                </a:rPr>
                <a:t>Business Support</a:t>
              </a:r>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F48FD835-FAEE-1645-E4F1-01664BB374F1}"/>
              </a:ext>
            </a:extLst>
          </p:cNvPr>
          <p:cNvGrpSpPr/>
          <p:nvPr/>
        </p:nvGrpSpPr>
        <p:grpSpPr>
          <a:xfrm>
            <a:off x="4087212" y="4146474"/>
            <a:ext cx="4017580" cy="2326891"/>
            <a:chOff x="4087212" y="4146474"/>
            <a:chExt cx="4017580" cy="2326891"/>
          </a:xfrm>
        </p:grpSpPr>
        <p:sp>
          <p:nvSpPr>
            <p:cNvPr id="19" name="Freeform: Shape 19">
              <a:extLst>
                <a:ext uri="{FF2B5EF4-FFF2-40B4-BE49-F238E27FC236}">
                  <a16:creationId xmlns:a16="http://schemas.microsoft.com/office/drawing/2014/main" id="{47291B09-5D3E-279F-06A0-15459EA712FA}"/>
                </a:ext>
              </a:extLst>
            </p:cNvPr>
            <p:cNvSpPr/>
            <p:nvPr/>
          </p:nvSpPr>
          <p:spPr>
            <a:xfrm>
              <a:off x="4087212" y="4146474"/>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Sarah Peacock</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Yr 1-5</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20" name="Freeform: Shape 21">
              <a:extLst>
                <a:ext uri="{FF2B5EF4-FFF2-40B4-BE49-F238E27FC236}">
                  <a16:creationId xmlns:a16="http://schemas.microsoft.com/office/drawing/2014/main" id="{BED34543-7E34-6272-1E4C-238E7152496E}"/>
                </a:ext>
              </a:extLst>
            </p:cNvPr>
            <p:cNvSpPr/>
            <p:nvPr/>
          </p:nvSpPr>
          <p:spPr>
            <a:xfrm>
              <a:off x="5567370" y="4146474"/>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Ian Hutton</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Yr 1-5</a:t>
              </a:r>
            </a:p>
          </p:txBody>
        </p:sp>
        <p:sp>
          <p:nvSpPr>
            <p:cNvPr id="21" name="Freeform: Shape 23">
              <a:extLst>
                <a:ext uri="{FF2B5EF4-FFF2-40B4-BE49-F238E27FC236}">
                  <a16:creationId xmlns:a16="http://schemas.microsoft.com/office/drawing/2014/main" id="{2B83C5C4-ADD2-7233-E459-784E0B8CB8D6}"/>
                </a:ext>
              </a:extLst>
            </p:cNvPr>
            <p:cNvSpPr/>
            <p:nvPr/>
          </p:nvSpPr>
          <p:spPr>
            <a:xfrm>
              <a:off x="7047536" y="4146474"/>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Carrie-Ann Palmer</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Yr 6- 11</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22" name="Freeform: Shape 25">
              <a:extLst>
                <a:ext uri="{FF2B5EF4-FFF2-40B4-BE49-F238E27FC236}">
                  <a16:creationId xmlns:a16="http://schemas.microsoft.com/office/drawing/2014/main" id="{919A64D8-4998-C2E5-5A6F-548D7E8DF546}"/>
                </a:ext>
              </a:extLst>
            </p:cNvPr>
            <p:cNvSpPr/>
            <p:nvPr/>
          </p:nvSpPr>
          <p:spPr>
            <a:xfrm>
              <a:off x="7047536" y="4992742"/>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 Craig Barnett</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Yr 6-11</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23" name="Freeform: Shape 27">
              <a:extLst>
                <a:ext uri="{FF2B5EF4-FFF2-40B4-BE49-F238E27FC236}">
                  <a16:creationId xmlns:a16="http://schemas.microsoft.com/office/drawing/2014/main" id="{098DCA22-A4BE-586A-2F53-762A07293B45}"/>
                </a:ext>
              </a:extLst>
            </p:cNvPr>
            <p:cNvSpPr/>
            <p:nvPr/>
          </p:nvSpPr>
          <p:spPr>
            <a:xfrm>
              <a:off x="5567370" y="4992742"/>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 Rene Katiisa</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Yr 6-11</a:t>
              </a: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24" name="Freeform: Shape 29">
              <a:extLst>
                <a:ext uri="{FF2B5EF4-FFF2-40B4-BE49-F238E27FC236}">
                  <a16:creationId xmlns:a16="http://schemas.microsoft.com/office/drawing/2014/main" id="{DC9E9271-F4AE-A3EC-D04F-09476A3B7598}"/>
                </a:ext>
              </a:extLst>
            </p:cNvPr>
            <p:cNvSpPr/>
            <p:nvPr/>
          </p:nvSpPr>
          <p:spPr>
            <a:xfrm>
              <a:off x="4087212" y="4992742"/>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Katie Hook</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Yr 6-11</a:t>
              </a:r>
            </a:p>
          </p:txBody>
        </p:sp>
        <p:sp>
          <p:nvSpPr>
            <p:cNvPr id="25" name="Freeform: Shape 31">
              <a:extLst>
                <a:ext uri="{FF2B5EF4-FFF2-40B4-BE49-F238E27FC236}">
                  <a16:creationId xmlns:a16="http://schemas.microsoft.com/office/drawing/2014/main" id="{389ACDB8-E97C-FD9E-AFDF-A8453F2DCF5F}"/>
                </a:ext>
              </a:extLst>
            </p:cNvPr>
            <p:cNvSpPr/>
            <p:nvPr/>
          </p:nvSpPr>
          <p:spPr>
            <a:xfrm>
              <a:off x="4087212" y="5839010"/>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Penny Russell</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Post 16</a:t>
              </a:r>
            </a:p>
          </p:txBody>
        </p:sp>
        <p:sp>
          <p:nvSpPr>
            <p:cNvPr id="26" name="Freeform: Shape 33">
              <a:extLst>
                <a:ext uri="{FF2B5EF4-FFF2-40B4-BE49-F238E27FC236}">
                  <a16:creationId xmlns:a16="http://schemas.microsoft.com/office/drawing/2014/main" id="{04D58BEA-4AAB-129B-F0E5-FEE00A64D99E}"/>
                </a:ext>
              </a:extLst>
            </p:cNvPr>
            <p:cNvSpPr/>
            <p:nvPr/>
          </p:nvSpPr>
          <p:spPr>
            <a:xfrm>
              <a:off x="5567370" y="5839010"/>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Angela Ryan</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Post 16</a:t>
              </a:r>
            </a:p>
          </p:txBody>
        </p:sp>
        <p:sp>
          <p:nvSpPr>
            <p:cNvPr id="27" name="Freeform: Shape 36">
              <a:extLst>
                <a:ext uri="{FF2B5EF4-FFF2-40B4-BE49-F238E27FC236}">
                  <a16:creationId xmlns:a16="http://schemas.microsoft.com/office/drawing/2014/main" id="{BC1E182E-0239-0AA0-88A8-0378AF33B549}"/>
                </a:ext>
              </a:extLst>
            </p:cNvPr>
            <p:cNvSpPr/>
            <p:nvPr/>
          </p:nvSpPr>
          <p:spPr>
            <a:xfrm>
              <a:off x="7047536" y="5839010"/>
              <a:ext cx="1057256" cy="634355"/>
            </a:xfrm>
            <a:custGeom>
              <a:avLst/>
              <a:gdLst>
                <a:gd name="f0" fmla="val 10800000"/>
                <a:gd name="f1" fmla="val 5400000"/>
                <a:gd name="f2" fmla="val 180"/>
                <a:gd name="f3" fmla="val w"/>
                <a:gd name="f4" fmla="val h"/>
                <a:gd name="f5" fmla="val 0"/>
                <a:gd name="f6" fmla="val 1057258"/>
                <a:gd name="f7" fmla="val 634355"/>
                <a:gd name="f8" fmla="val 63436"/>
                <a:gd name="f9" fmla="val 28401"/>
                <a:gd name="f10" fmla="val 993823"/>
                <a:gd name="f11" fmla="val 1028858"/>
                <a:gd name="f12" fmla="val 1057259"/>
                <a:gd name="f13" fmla="val 232597"/>
                <a:gd name="f14" fmla="val 401759"/>
                <a:gd name="f15" fmla="val 570920"/>
                <a:gd name="f16" fmla="val 605955"/>
                <a:gd name="f17" fmla="val 1028857"/>
                <a:gd name="f18" fmla="val 634356"/>
                <a:gd name="f19" fmla="val 993822"/>
                <a:gd name="f20" fmla="val 605954"/>
                <a:gd name="f21" fmla="val 570919"/>
                <a:gd name="f22" fmla="+- 0 0 -90"/>
                <a:gd name="f23" fmla="*/ f3 1 1057258"/>
                <a:gd name="f24" fmla="*/ f4 1 634355"/>
                <a:gd name="f25" fmla="+- f7 0 f5"/>
                <a:gd name="f26" fmla="+- f6 0 f5"/>
                <a:gd name="f27" fmla="*/ f22 f0 1"/>
                <a:gd name="f28" fmla="*/ f26 1 1057258"/>
                <a:gd name="f29" fmla="*/ f25 1 634355"/>
                <a:gd name="f30" fmla="*/ 0 f26 1"/>
                <a:gd name="f31" fmla="*/ 63436 f25 1"/>
                <a:gd name="f32" fmla="*/ 63436 f26 1"/>
                <a:gd name="f33" fmla="*/ 0 f25 1"/>
                <a:gd name="f34" fmla="*/ 993823 f26 1"/>
                <a:gd name="f35" fmla="*/ 1057259 f26 1"/>
                <a:gd name="f36" fmla="*/ 1057258 f26 1"/>
                <a:gd name="f37" fmla="*/ 570920 f25 1"/>
                <a:gd name="f38" fmla="*/ 993822 f26 1"/>
                <a:gd name="f39" fmla="*/ 634356 f25 1"/>
                <a:gd name="f40" fmla="*/ 634355 f25 1"/>
                <a:gd name="f41" fmla="*/ 570919 f25 1"/>
                <a:gd name="f42" fmla="*/ f27 1 f2"/>
                <a:gd name="f43" fmla="*/ f30 1 1057258"/>
                <a:gd name="f44" fmla="*/ f31 1 634355"/>
                <a:gd name="f45" fmla="*/ f32 1 1057258"/>
                <a:gd name="f46" fmla="*/ f33 1 634355"/>
                <a:gd name="f47" fmla="*/ f34 1 1057258"/>
                <a:gd name="f48" fmla="*/ f35 1 1057258"/>
                <a:gd name="f49" fmla="*/ f36 1 1057258"/>
                <a:gd name="f50" fmla="*/ f37 1 634355"/>
                <a:gd name="f51" fmla="*/ f38 1 1057258"/>
                <a:gd name="f52" fmla="*/ f39 1 634355"/>
                <a:gd name="f53" fmla="*/ f40 1 634355"/>
                <a:gd name="f54" fmla="*/ f41 1 634355"/>
                <a:gd name="f55" fmla="*/ f5 1 f28"/>
                <a:gd name="f56" fmla="*/ f6 1 f28"/>
                <a:gd name="f57" fmla="*/ f5 1 f29"/>
                <a:gd name="f58" fmla="*/ f7 1 f29"/>
                <a:gd name="f59" fmla="+- f42 0 f1"/>
                <a:gd name="f60" fmla="*/ f43 1 f28"/>
                <a:gd name="f61" fmla="*/ f44 1 f29"/>
                <a:gd name="f62" fmla="*/ f45 1 f28"/>
                <a:gd name="f63" fmla="*/ f46 1 f29"/>
                <a:gd name="f64" fmla="*/ f47 1 f28"/>
                <a:gd name="f65" fmla="*/ f48 1 f28"/>
                <a:gd name="f66" fmla="*/ f49 1 f28"/>
                <a:gd name="f67" fmla="*/ f50 1 f29"/>
                <a:gd name="f68" fmla="*/ f51 1 f28"/>
                <a:gd name="f69" fmla="*/ f52 1 f29"/>
                <a:gd name="f70" fmla="*/ f53 1 f29"/>
                <a:gd name="f71" fmla="*/ f54 1 f29"/>
                <a:gd name="f72" fmla="*/ f55 f23 1"/>
                <a:gd name="f73" fmla="*/ f56 f23 1"/>
                <a:gd name="f74" fmla="*/ f58 f24 1"/>
                <a:gd name="f75" fmla="*/ f57 f24 1"/>
                <a:gd name="f76" fmla="*/ f60 f23 1"/>
                <a:gd name="f77" fmla="*/ f61 f24 1"/>
                <a:gd name="f78" fmla="*/ f62 f23 1"/>
                <a:gd name="f79" fmla="*/ f63 f24 1"/>
                <a:gd name="f80" fmla="*/ f64 f23 1"/>
                <a:gd name="f81" fmla="*/ f65 f23 1"/>
                <a:gd name="f82" fmla="*/ f66 f23 1"/>
                <a:gd name="f83" fmla="*/ f67 f24 1"/>
                <a:gd name="f84" fmla="*/ f68 f23 1"/>
                <a:gd name="f85" fmla="*/ f69 f24 1"/>
                <a:gd name="f86" fmla="*/ f70 f24 1"/>
                <a:gd name="f87" fmla="*/ f71 f24 1"/>
              </a:gdLst>
              <a:ahLst/>
              <a:cxnLst>
                <a:cxn ang="3cd4">
                  <a:pos x="hc" y="t"/>
                </a:cxn>
                <a:cxn ang="0">
                  <a:pos x="r" y="vc"/>
                </a:cxn>
                <a:cxn ang="cd4">
                  <a:pos x="hc" y="b"/>
                </a:cxn>
                <a:cxn ang="cd2">
                  <a:pos x="l" y="vc"/>
                </a:cxn>
                <a:cxn ang="f59">
                  <a:pos x="f76" y="f77"/>
                </a:cxn>
                <a:cxn ang="f59">
                  <a:pos x="f78" y="f79"/>
                </a:cxn>
                <a:cxn ang="f59">
                  <a:pos x="f80" y="f79"/>
                </a:cxn>
                <a:cxn ang="f59">
                  <a:pos x="f81" y="f77"/>
                </a:cxn>
                <a:cxn ang="f59">
                  <a:pos x="f82" y="f83"/>
                </a:cxn>
                <a:cxn ang="f59">
                  <a:pos x="f84" y="f85"/>
                </a:cxn>
                <a:cxn ang="f59">
                  <a:pos x="f78" y="f86"/>
                </a:cxn>
                <a:cxn ang="f59">
                  <a:pos x="f76" y="f87"/>
                </a:cxn>
                <a:cxn ang="f59">
                  <a:pos x="f76" y="f77"/>
                </a:cxn>
              </a:cxnLst>
              <a:rect l="f72" t="f75" r="f73" b="f74"/>
              <a:pathLst>
                <a:path w="1057258" h="634355">
                  <a:moveTo>
                    <a:pt x="f5" y="f8"/>
                  </a:moveTo>
                  <a:cubicBezTo>
                    <a:pt x="f5" y="f9"/>
                    <a:pt x="f9" y="f5"/>
                    <a:pt x="f8" y="f5"/>
                  </a:cubicBezTo>
                  <a:lnTo>
                    <a:pt x="f10" y="f5"/>
                  </a:lnTo>
                  <a:cubicBezTo>
                    <a:pt x="f11" y="f5"/>
                    <a:pt x="f12" y="f9"/>
                    <a:pt x="f12" y="f8"/>
                  </a:cubicBezTo>
                  <a:cubicBezTo>
                    <a:pt x="f12" y="f13"/>
                    <a:pt x="f6" y="f14"/>
                    <a:pt x="f6" y="f15"/>
                  </a:cubicBezTo>
                  <a:cubicBezTo>
                    <a:pt x="f6" y="f16"/>
                    <a:pt x="f17" y="f18"/>
                    <a:pt x="f19" y="f18"/>
                  </a:cubicBezTo>
                  <a:lnTo>
                    <a:pt x="f8" y="f7"/>
                  </a:lnTo>
                  <a:cubicBezTo>
                    <a:pt x="f9" y="f7"/>
                    <a:pt x="f5" y="f20"/>
                    <a:pt x="f5" y="f21"/>
                  </a:cubicBezTo>
                  <a:lnTo>
                    <a:pt x="f5" y="f8"/>
                  </a:lnTo>
                  <a:close/>
                </a:path>
              </a:pathLst>
            </a:custGeom>
            <a:solidFill>
              <a:srgbClr val="4472C4"/>
            </a:solidFill>
            <a:ln w="12701" cap="flat">
              <a:solidFill>
                <a:srgbClr val="FFFFFF"/>
              </a:solidFill>
              <a:prstDash val="solid"/>
              <a:miter/>
            </a:ln>
          </p:spPr>
          <p:txBody>
            <a:bodyPr vert="horz" wrap="square" lIns="64300" tIns="64300" rIns="64300" bIns="64300" anchor="ctr" anchorCtr="1" compatLnSpc="1">
              <a:noAutofit/>
            </a:bodyPr>
            <a:lstStyle/>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Shelina Jerram</a:t>
              </a:r>
            </a:p>
            <a:p>
              <a:pPr marL="0" marR="0" lvl="0" indent="0" algn="ctr" defTabSz="533396" rtl="0" eaLnBrk="1" fontAlgn="auto" latinLnBrk="0" hangingPunct="1">
                <a:lnSpc>
                  <a:spcPct val="90000"/>
                </a:lnSpc>
                <a:spcBef>
                  <a:spcPts val="0"/>
                </a:spcBef>
                <a:spcAft>
                  <a:spcPts val="500"/>
                </a:spcAft>
                <a:buClrTx/>
                <a:buSzTx/>
                <a:buFontTx/>
                <a:buNone/>
                <a:tabLst/>
                <a:defRPr sz="1800" b="0" i="0" u="none" strike="noStrike" kern="0" cap="none" spc="0" baseline="0">
                  <a:solidFill>
                    <a:srgbClr val="000000"/>
                  </a:solidFill>
                  <a:uFillTx/>
                </a:defRPr>
              </a:pPr>
              <a:r>
                <a:rPr kumimoji="0" lang="en-GB" sz="1200" b="0" i="0" u="none" strike="noStrike" kern="1200" cap="none" spc="0" normalizeH="0" baseline="0" noProof="0">
                  <a:ln>
                    <a:noFill/>
                  </a:ln>
                  <a:solidFill>
                    <a:srgbClr val="FFFFFF"/>
                  </a:solidFill>
                  <a:effectLst/>
                  <a:uLnTx/>
                  <a:uFillTx/>
                  <a:latin typeface="Calibri Light"/>
                  <a:ea typeface="+mn-ea"/>
                  <a:cs typeface="+mn-cs"/>
                </a:rPr>
                <a:t>PLAC</a:t>
              </a:r>
            </a:p>
          </p:txBody>
        </p:sp>
      </p:grpSp>
      <p:sp>
        <p:nvSpPr>
          <p:cNvPr id="28" name="TextBox 8707">
            <a:extLst>
              <a:ext uri="{FF2B5EF4-FFF2-40B4-BE49-F238E27FC236}">
                <a16:creationId xmlns:a16="http://schemas.microsoft.com/office/drawing/2014/main" id="{07FA0008-A9DA-F247-EFF4-9CE5FA2F1DC9}"/>
              </a:ext>
            </a:extLst>
          </p:cNvPr>
          <p:cNvSpPr txBox="1"/>
          <p:nvPr/>
        </p:nvSpPr>
        <p:spPr>
          <a:xfrm>
            <a:off x="1816958" y="4938994"/>
            <a:ext cx="1921145"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Calibri"/>
              </a:rPr>
              <a:t>  </a:t>
            </a:r>
            <a:r>
              <a:rPr kumimoji="0" lang="en-GB" sz="1800" b="0" i="0" u="none" strike="noStrike" kern="1200" cap="none" spc="0" normalizeH="0" baseline="0" noProof="0">
                <a:ln>
                  <a:noFill/>
                </a:ln>
                <a:solidFill>
                  <a:srgbClr val="000000"/>
                </a:solidFill>
                <a:effectLst/>
                <a:uLnTx/>
                <a:uFillTx/>
                <a:latin typeface="Calibri Light"/>
                <a:ea typeface="+mn-ea"/>
                <a:cs typeface="Calibri"/>
              </a:rPr>
              <a:t>Education</a:t>
            </a: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Light"/>
                <a:ea typeface="+mn-ea"/>
                <a:cs typeface="Calibri"/>
              </a:rPr>
              <a:t> Advocates and Business Support</a:t>
            </a:r>
            <a:endParaRPr kumimoji="0" lang="en-GB"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9" name="TextBox 15">
            <a:extLst>
              <a:ext uri="{FF2B5EF4-FFF2-40B4-BE49-F238E27FC236}">
                <a16:creationId xmlns:a16="http://schemas.microsoft.com/office/drawing/2014/main" id="{591E87C9-F44B-582E-59BD-E3E20F782835}"/>
              </a:ext>
            </a:extLst>
          </p:cNvPr>
          <p:cNvSpPr txBox="1"/>
          <p:nvPr/>
        </p:nvSpPr>
        <p:spPr>
          <a:xfrm>
            <a:off x="1829403" y="1272680"/>
            <a:ext cx="2329461" cy="341628"/>
          </a:xfrm>
          <a:prstGeom prst="rect">
            <a:avLst/>
          </a:prstGeom>
          <a:noFill/>
          <a:ln cap="flat">
            <a:noFill/>
          </a:ln>
        </p:spPr>
        <p:txBody>
          <a:bodyPr vert="horz" wrap="square" lIns="91440" tIns="45720" rIns="91440" bIns="45720" anchor="t" anchorCtr="1" compatLnSpc="1">
            <a:spAutoFit/>
          </a:bodyPr>
          <a:lstStyle/>
          <a:p>
            <a:pPr marL="0" marR="0" lvl="0" indent="0" algn="ctr" defTabSz="1066803" rtl="0" eaLnBrk="1" fontAlgn="auto" latinLnBrk="0" hangingPunct="1">
              <a:lnSpc>
                <a:spcPct val="90000"/>
              </a:lnSpc>
              <a:spcBef>
                <a:spcPts val="0"/>
              </a:spcBef>
              <a:spcAft>
                <a:spcPts val="8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Light"/>
                <a:ea typeface="+mn-ea"/>
                <a:cs typeface="+mn-cs"/>
              </a:rPr>
              <a:t>Virtual School Head</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0" name="TextBox 16">
            <a:extLst>
              <a:ext uri="{FF2B5EF4-FFF2-40B4-BE49-F238E27FC236}">
                <a16:creationId xmlns:a16="http://schemas.microsoft.com/office/drawing/2014/main" id="{A60B9A09-9B6A-26EE-228A-B409EB2460F7}"/>
              </a:ext>
            </a:extLst>
          </p:cNvPr>
          <p:cNvSpPr txBox="1"/>
          <p:nvPr/>
        </p:nvSpPr>
        <p:spPr>
          <a:xfrm>
            <a:off x="1816958" y="2743894"/>
            <a:ext cx="2329461" cy="590931"/>
          </a:xfrm>
          <a:prstGeom prst="rect">
            <a:avLst/>
          </a:prstGeom>
          <a:noFill/>
          <a:ln cap="flat">
            <a:noFill/>
          </a:ln>
        </p:spPr>
        <p:txBody>
          <a:bodyPr vert="horz" wrap="square" lIns="91440" tIns="45720" rIns="91440" bIns="45720" anchor="t" anchorCtr="1" compatLnSpc="1">
            <a:spAutoFit/>
          </a:bodyPr>
          <a:lstStyle/>
          <a:p>
            <a:pPr marL="0" marR="0" lvl="0" indent="0" algn="ctr" defTabSz="1022354" rtl="0" eaLnBrk="1" fontAlgn="auto" latinLnBrk="0" hangingPunct="1">
              <a:lnSpc>
                <a:spcPct val="90000"/>
              </a:lnSpc>
              <a:spcBef>
                <a:spcPts val="0"/>
              </a:spcBef>
              <a:spcAft>
                <a:spcPts val="80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Light"/>
                <a:ea typeface="+mn-ea"/>
                <a:cs typeface="+mn-cs"/>
              </a:rPr>
              <a:t>Wider management team </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9435C10-BE78-2AA1-2D6D-EC0967501ADA}"/>
              </a:ext>
            </a:extLst>
          </p:cNvPr>
          <p:cNvPicPr>
            <a:picLocks noChangeAspect="1"/>
          </p:cNvPicPr>
          <p:nvPr/>
        </p:nvPicPr>
        <p:blipFill>
          <a:blip r:embed="rId3"/>
          <a:srcRect/>
          <a:stretch>
            <a:fillRect/>
          </a:stretch>
        </p:blipFill>
        <p:spPr>
          <a:xfrm>
            <a:off x="9892683" y="206242"/>
            <a:ext cx="2152653" cy="1219196"/>
          </a:xfrm>
          <a:prstGeom prst="rect">
            <a:avLst/>
          </a:prstGeom>
          <a:noFill/>
          <a:ln cap="flat">
            <a:noFill/>
          </a:ln>
        </p:spPr>
      </p:pic>
      <p:pic>
        <p:nvPicPr>
          <p:cNvPr id="3" name="Picture 4" descr="A model of a city&#10;&#10;Description automatically generated with medium confidence">
            <a:extLst>
              <a:ext uri="{FF2B5EF4-FFF2-40B4-BE49-F238E27FC236}">
                <a16:creationId xmlns:a16="http://schemas.microsoft.com/office/drawing/2014/main" id="{44845D57-D625-B0CC-B74E-5CE5B07E9AB6}"/>
              </a:ext>
            </a:extLst>
          </p:cNvPr>
          <p:cNvPicPr>
            <a:picLocks noChangeAspect="1"/>
          </p:cNvPicPr>
          <p:nvPr/>
        </p:nvPicPr>
        <p:blipFill>
          <a:blip r:embed="rId4"/>
          <a:srcRect t="-1142" b="1"/>
          <a:stretch>
            <a:fillRect/>
          </a:stretch>
        </p:blipFill>
        <p:spPr>
          <a:xfrm>
            <a:off x="-247976" y="4735513"/>
            <a:ext cx="7625163" cy="2000250"/>
          </a:xfrm>
          <a:prstGeom prst="rect">
            <a:avLst/>
          </a:prstGeom>
          <a:noFill/>
          <a:ln cap="flat">
            <a:noFill/>
          </a:ln>
        </p:spPr>
      </p:pic>
      <p:sp>
        <p:nvSpPr>
          <p:cNvPr id="4" name="TextBox 1">
            <a:extLst>
              <a:ext uri="{FF2B5EF4-FFF2-40B4-BE49-F238E27FC236}">
                <a16:creationId xmlns:a16="http://schemas.microsoft.com/office/drawing/2014/main" id="{5FC1D1EC-21DC-3CF2-BCC0-87FA07AAA238}"/>
              </a:ext>
            </a:extLst>
          </p:cNvPr>
          <p:cNvSpPr txBox="1"/>
          <p:nvPr/>
        </p:nvSpPr>
        <p:spPr>
          <a:xfrm>
            <a:off x="866896" y="653146"/>
            <a:ext cx="263835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1" i="0" u="none" strike="noStrike" kern="1200" cap="none" spc="0" normalizeH="0" baseline="0" noProof="0">
                <a:ln>
                  <a:noFill/>
                </a:ln>
                <a:solidFill>
                  <a:srgbClr val="000000"/>
                </a:solidFill>
                <a:effectLst/>
                <a:uLnTx/>
                <a:uFillTx/>
                <a:latin typeface="Abadi Extra Light" pitchFamily="34"/>
                <a:ea typeface="+mn-ea"/>
                <a:cs typeface="+mn-cs"/>
              </a:rPr>
              <a:t>What does The HOPE do? </a:t>
            </a:r>
          </a:p>
        </p:txBody>
      </p:sp>
      <p:sp>
        <p:nvSpPr>
          <p:cNvPr id="5" name="TextBox 2">
            <a:extLst>
              <a:ext uri="{FF2B5EF4-FFF2-40B4-BE49-F238E27FC236}">
                <a16:creationId xmlns:a16="http://schemas.microsoft.com/office/drawing/2014/main" id="{027CA631-EC8B-2C1F-8D13-03B48A43775B}"/>
              </a:ext>
            </a:extLst>
          </p:cNvPr>
          <p:cNvSpPr txBox="1"/>
          <p:nvPr/>
        </p:nvSpPr>
        <p:spPr>
          <a:xfrm>
            <a:off x="973781" y="1258781"/>
            <a:ext cx="10711537" cy="369331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Named HOPE advocate for all Bristol children in care from Early Years to Post-16</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Attend, collate and quality assure Personal Education Plans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Train teachers, school governors, social workers and foster carers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Responsible for administering Pupil Premium funding for children in care and monitoring impact</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Promote and track progress and attainment for children in care as a ‘real’ school would do</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Track attendance, suspensions and absence for children in care as a ‘real’ school would do</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Advocate for educational stability; minimising school moves and planning for transitions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Support with school applications e.g. into Year 7 or if a child moves a long way away</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Linking corporate parents e.g. Designated Teachers in schools, Special Educational Needs Teams in different local authorities (SEN), ALP Hub (Alternative Learning), Independent Reviewing Officers (IROs)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Strategic role in advocating for education in placement planning, pathway to adulthood and for children entering and leaving care.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000000"/>
                </a:solidFill>
                <a:effectLst/>
                <a:uLnTx/>
                <a:uFillTx/>
                <a:latin typeface="Calibri"/>
                <a:ea typeface="+mn-ea"/>
                <a:cs typeface="+mn-cs"/>
              </a:rPr>
              <a:t> - Advice and guidance for Previously Looked After Children (PLAC) and Children with a Social Worker (CwSW)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CFE4E23-BBFF-8612-8A78-098C8D828BF4}"/>
              </a:ext>
            </a:extLst>
          </p:cNvPr>
          <p:cNvPicPr>
            <a:picLocks noChangeAspect="1"/>
          </p:cNvPicPr>
          <p:nvPr/>
        </p:nvPicPr>
        <p:blipFill>
          <a:blip r:embed="rId3"/>
          <a:stretch>
            <a:fillRect/>
          </a:stretch>
        </p:blipFill>
        <p:spPr>
          <a:xfrm>
            <a:off x="9176004" y="327053"/>
            <a:ext cx="2177789" cy="1233873"/>
          </a:xfrm>
          <a:prstGeom prst="rect">
            <a:avLst/>
          </a:prstGeom>
          <a:noFill/>
          <a:ln cap="flat">
            <a:noFill/>
          </a:ln>
        </p:spPr>
      </p:pic>
      <p:sp>
        <p:nvSpPr>
          <p:cNvPr id="3" name="Title 1">
            <a:extLst>
              <a:ext uri="{FF2B5EF4-FFF2-40B4-BE49-F238E27FC236}">
                <a16:creationId xmlns:a16="http://schemas.microsoft.com/office/drawing/2014/main" id="{2D6B46DB-2B32-0F88-FD11-E7520326E78A}"/>
              </a:ext>
            </a:extLst>
          </p:cNvPr>
          <p:cNvSpPr txBox="1">
            <a:spLocks noGrp="1"/>
          </p:cNvSpPr>
          <p:nvPr>
            <p:ph type="title"/>
          </p:nvPr>
        </p:nvSpPr>
        <p:spPr/>
        <p:txBody>
          <a:bodyPr/>
          <a:lstStyle/>
          <a:p>
            <a:pPr lvl="0"/>
            <a:r>
              <a:rPr lang="en-GB"/>
              <a:t>What are the Extended Duties?</a:t>
            </a:r>
          </a:p>
        </p:txBody>
      </p:sp>
      <p:sp>
        <p:nvSpPr>
          <p:cNvPr id="4" name="TextBox 4">
            <a:extLst>
              <a:ext uri="{FF2B5EF4-FFF2-40B4-BE49-F238E27FC236}">
                <a16:creationId xmlns:a16="http://schemas.microsoft.com/office/drawing/2014/main" id="{832EE8EB-53C1-FDFA-D324-961A4696AE20}"/>
              </a:ext>
            </a:extLst>
          </p:cNvPr>
          <p:cNvSpPr txBox="1"/>
          <p:nvPr/>
        </p:nvSpPr>
        <p:spPr>
          <a:xfrm>
            <a:off x="1166070" y="2136340"/>
            <a:ext cx="1006678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From September 2021, the Virtual School Head’s role has been extended to include the strategic leadership of </a:t>
            </a:r>
            <a:r>
              <a:rPr kumimoji="0" lang="en-GB" sz="1800" b="0" i="0" u="none" strike="noStrike" kern="1200" cap="none" spc="0" normalizeH="0" baseline="0" noProof="0">
                <a:ln>
                  <a:noFill/>
                </a:ln>
                <a:solidFill>
                  <a:srgbClr val="12100B"/>
                </a:solidFill>
                <a:effectLst/>
                <a:uLnTx/>
                <a:uFillTx/>
                <a:latin typeface="Calibri"/>
                <a:ea typeface="+mn-ea"/>
                <a:cs typeface="+mn-cs"/>
                <a:hlinkClick r:id="rId4"/>
              </a:rPr>
              <a:t>promoting the education outcomes of all children and young people with a social worker</a:t>
            </a:r>
            <a:r>
              <a:rPr kumimoji="0" lang="en-GB" sz="1800" b="0" i="0" u="none" strike="noStrike" kern="1200" cap="none" spc="0" normalizeH="0" baseline="0" noProof="0">
                <a:ln>
                  <a:noFill/>
                </a:ln>
                <a:solidFill>
                  <a:srgbClr val="333333"/>
                </a:solidFill>
                <a:effectLst/>
                <a:uLnTx/>
                <a:uFillTx/>
                <a:latin typeface="Calibri"/>
                <a:ea typeface="+mn-ea"/>
                <a:cs typeface="+mn-cs"/>
              </a:rPr>
              <a:t>. It covers all children who were assessed as needing a social worker within the past 6 Years due to safeguarding and/or welfare reasons, which includes all those subject to a Child in Need plan or a Child Protection plan. This includes children aged from 0 up to 18 in all education settings</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pic>
        <p:nvPicPr>
          <p:cNvPr id="5" name="Picture 7">
            <a:extLst>
              <a:ext uri="{FF2B5EF4-FFF2-40B4-BE49-F238E27FC236}">
                <a16:creationId xmlns:a16="http://schemas.microsoft.com/office/drawing/2014/main" id="{6D200A14-DA71-D1A6-AF38-7662D8D1CAB8}"/>
              </a:ext>
            </a:extLst>
          </p:cNvPr>
          <p:cNvPicPr>
            <a:picLocks noChangeAspect="1"/>
          </p:cNvPicPr>
          <p:nvPr/>
        </p:nvPicPr>
        <p:blipFill>
          <a:blip r:embed="rId5"/>
          <a:stretch>
            <a:fillRect/>
          </a:stretch>
        </p:blipFill>
        <p:spPr>
          <a:xfrm>
            <a:off x="-351522" y="4806013"/>
            <a:ext cx="7626754" cy="1999664"/>
          </a:xfrm>
          <a:prstGeom prst="rect">
            <a:avLst/>
          </a:prstGeom>
          <a:noFill/>
          <a:ln cap="flat">
            <a:noFill/>
          </a:ln>
        </p:spPr>
      </p:pic>
      <p:pic>
        <p:nvPicPr>
          <p:cNvPr id="6" name="Content Placeholder 11">
            <a:extLst>
              <a:ext uri="{FF2B5EF4-FFF2-40B4-BE49-F238E27FC236}">
                <a16:creationId xmlns:a16="http://schemas.microsoft.com/office/drawing/2014/main" id="{AA1D4D50-2F1A-9851-9C5A-FA6422529806}"/>
              </a:ext>
            </a:extLst>
          </p:cNvPr>
          <p:cNvPicPr>
            <a:picLocks noGrp="1" noChangeAspect="1"/>
          </p:cNvPicPr>
          <p:nvPr>
            <p:ph idx="1"/>
          </p:nvPr>
        </p:nvPicPr>
        <p:blipFill>
          <a:blip r:embed="rId6"/>
          <a:stretch>
            <a:fillRect/>
          </a:stretch>
        </p:blipFill>
        <p:spPr>
          <a:xfrm>
            <a:off x="9253060" y="3506285"/>
            <a:ext cx="2268598" cy="314198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F541-8860-B216-5BB4-5F3BD3B54B7A}"/>
              </a:ext>
            </a:extLst>
          </p:cNvPr>
          <p:cNvSpPr txBox="1">
            <a:spLocks noGrp="1"/>
          </p:cNvSpPr>
          <p:nvPr>
            <p:ph type="title"/>
          </p:nvPr>
        </p:nvSpPr>
        <p:spPr/>
        <p:txBody>
          <a:bodyPr/>
          <a:lstStyle/>
          <a:p>
            <a:pPr lvl="0"/>
            <a:br>
              <a:rPr lang="en-GB" sz="2900"/>
            </a:br>
            <a:br>
              <a:rPr lang="en-GB" sz="2900"/>
            </a:br>
            <a:endParaRPr lang="en-GB" sz="2900"/>
          </a:p>
        </p:txBody>
      </p:sp>
      <p:sp>
        <p:nvSpPr>
          <p:cNvPr id="3" name="Content Placeholder 2">
            <a:extLst>
              <a:ext uri="{FF2B5EF4-FFF2-40B4-BE49-F238E27FC236}">
                <a16:creationId xmlns:a16="http://schemas.microsoft.com/office/drawing/2014/main" id="{3F4ED429-3BC8-3725-4CE5-6AA9C2B8E4DC}"/>
              </a:ext>
            </a:extLst>
          </p:cNvPr>
          <p:cNvSpPr txBox="1">
            <a:spLocks noGrp="1"/>
          </p:cNvSpPr>
          <p:nvPr>
            <p:ph idx="1"/>
          </p:nvPr>
        </p:nvSpPr>
        <p:spPr>
          <a:xfrm>
            <a:off x="845893" y="574279"/>
            <a:ext cx="10515600" cy="4621569"/>
          </a:xfrm>
        </p:spPr>
        <p:txBody>
          <a:bodyPr/>
          <a:lstStyle/>
          <a:p>
            <a:pPr marL="0" lvl="0" indent="0">
              <a:buNone/>
            </a:pPr>
            <a:r>
              <a:rPr lang="en-GB" b="1">
                <a:solidFill>
                  <a:srgbClr val="333333"/>
                </a:solidFill>
              </a:rPr>
              <a:t>Why is this new role needed?</a:t>
            </a:r>
          </a:p>
          <a:p>
            <a:pPr lvl="0"/>
            <a:endParaRPr lang="en-GB"/>
          </a:p>
        </p:txBody>
      </p:sp>
      <p:sp>
        <p:nvSpPr>
          <p:cNvPr id="4" name="TextBox 4">
            <a:extLst>
              <a:ext uri="{FF2B5EF4-FFF2-40B4-BE49-F238E27FC236}">
                <a16:creationId xmlns:a16="http://schemas.microsoft.com/office/drawing/2014/main" id="{3DF31BDB-7F53-D5CD-68E6-191F8F776B6E}"/>
              </a:ext>
            </a:extLst>
          </p:cNvPr>
          <p:cNvSpPr txBox="1"/>
          <p:nvPr/>
        </p:nvSpPr>
        <p:spPr>
          <a:xfrm>
            <a:off x="838203" y="1690689"/>
            <a:ext cx="10507909" cy="3139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The Government’s </a:t>
            </a:r>
            <a:r>
              <a:rPr kumimoji="0" lang="en-GB" sz="1800" b="0" i="0" u="sng" strike="noStrike" kern="1200" cap="none" spc="0" normalizeH="0" baseline="0" noProof="0">
                <a:ln>
                  <a:noFill/>
                </a:ln>
                <a:solidFill>
                  <a:srgbClr val="970331"/>
                </a:solidFill>
                <a:effectLst/>
                <a:uLnTx/>
                <a:uFillTx/>
                <a:latin typeface="Calibri"/>
                <a:ea typeface="+mn-ea"/>
                <a:cs typeface="+mn-cs"/>
                <a:hlinkClick r:id="rId3"/>
              </a:rPr>
              <a:t>Children in Need review (2019)</a:t>
            </a:r>
            <a:r>
              <a:rPr kumimoji="0" lang="en-GB" sz="1800" b="0" i="0" u="none" strike="noStrike" kern="1200" cap="none" spc="0" normalizeH="0" baseline="0" noProof="0">
                <a:ln>
                  <a:noFill/>
                </a:ln>
                <a:solidFill>
                  <a:srgbClr val="333333"/>
                </a:solidFill>
                <a:effectLst/>
                <a:uLnTx/>
                <a:uFillTx/>
                <a:latin typeface="Calibri"/>
                <a:ea typeface="+mn-ea"/>
                <a:cs typeface="+mn-cs"/>
              </a:rPr>
              <a:t> identified that:</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1.6 million children needed a social worker between 2012 and 2018, equivalent to 1 in 10 children or 3 in every classroom</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these children are around 3 times more likely to be persistently absent from school and between 2 to 4 times more likely to be permanently excluded than their peers</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these children are present in 98% of state schools and face barriers to education due to experience of adversity and trauma</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on average children with a social worker do worse than their peers at every stage of their education</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Coronavirus (COVID-19) has affected all children and for many of the most vulnerable has increased barriers to education. It is essential that the cohort of children with a social worker are supported to recover from the pandemic</a:t>
            </a:r>
          </a:p>
        </p:txBody>
      </p:sp>
      <p:pic>
        <p:nvPicPr>
          <p:cNvPr id="5" name="Picture 5">
            <a:extLst>
              <a:ext uri="{FF2B5EF4-FFF2-40B4-BE49-F238E27FC236}">
                <a16:creationId xmlns:a16="http://schemas.microsoft.com/office/drawing/2014/main" id="{EBCF4718-5BC0-93E1-9F47-7CCB3611FD59}"/>
              </a:ext>
            </a:extLst>
          </p:cNvPr>
          <p:cNvPicPr>
            <a:picLocks noChangeAspect="1"/>
          </p:cNvPicPr>
          <p:nvPr/>
        </p:nvPicPr>
        <p:blipFill>
          <a:blip r:embed="rId4"/>
          <a:stretch>
            <a:fillRect/>
          </a:stretch>
        </p:blipFill>
        <p:spPr>
          <a:xfrm>
            <a:off x="-334743" y="4763447"/>
            <a:ext cx="7626754" cy="1999664"/>
          </a:xfrm>
          <a:prstGeom prst="rect">
            <a:avLst/>
          </a:prstGeom>
          <a:noFill/>
          <a:ln cap="flat">
            <a:noFill/>
          </a:ln>
        </p:spPr>
      </p:pic>
      <p:pic>
        <p:nvPicPr>
          <p:cNvPr id="6" name="Picture 6">
            <a:extLst>
              <a:ext uri="{FF2B5EF4-FFF2-40B4-BE49-F238E27FC236}">
                <a16:creationId xmlns:a16="http://schemas.microsoft.com/office/drawing/2014/main" id="{E5356322-8F3C-F39A-9E94-FB6DB0CC148D}"/>
              </a:ext>
            </a:extLst>
          </p:cNvPr>
          <p:cNvPicPr>
            <a:picLocks noChangeAspect="1"/>
          </p:cNvPicPr>
          <p:nvPr/>
        </p:nvPicPr>
        <p:blipFill>
          <a:blip r:embed="rId5"/>
          <a:stretch>
            <a:fillRect/>
          </a:stretch>
        </p:blipFill>
        <p:spPr>
          <a:xfrm>
            <a:off x="9399017" y="252703"/>
            <a:ext cx="2152076" cy="1219306"/>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1D8D07C-C530-0CE2-726C-DFC7E05F067A}"/>
              </a:ext>
            </a:extLst>
          </p:cNvPr>
          <p:cNvPicPr>
            <a:picLocks noChangeAspect="1"/>
          </p:cNvPicPr>
          <p:nvPr/>
        </p:nvPicPr>
        <p:blipFill>
          <a:blip r:embed="rId3"/>
          <a:stretch>
            <a:fillRect/>
          </a:stretch>
        </p:blipFill>
        <p:spPr>
          <a:xfrm>
            <a:off x="9201726" y="471382"/>
            <a:ext cx="2152076" cy="1219306"/>
          </a:xfrm>
          <a:prstGeom prst="rect">
            <a:avLst/>
          </a:prstGeom>
          <a:noFill/>
          <a:ln cap="flat">
            <a:noFill/>
          </a:ln>
        </p:spPr>
      </p:pic>
      <p:sp>
        <p:nvSpPr>
          <p:cNvPr id="3" name="Title 1">
            <a:extLst>
              <a:ext uri="{FF2B5EF4-FFF2-40B4-BE49-F238E27FC236}">
                <a16:creationId xmlns:a16="http://schemas.microsoft.com/office/drawing/2014/main" id="{1ABF3FDC-5E66-23A3-B036-E97264325114}"/>
              </a:ext>
            </a:extLst>
          </p:cNvPr>
          <p:cNvSpPr txBox="1">
            <a:spLocks noGrp="1"/>
          </p:cNvSpPr>
          <p:nvPr>
            <p:ph type="title"/>
          </p:nvPr>
        </p:nvSpPr>
        <p:spPr/>
        <p:txBody>
          <a:bodyPr>
            <a:normAutofit fontScale="90000"/>
          </a:bodyPr>
          <a:lstStyle/>
          <a:p>
            <a:pPr lvl="0"/>
            <a:br>
              <a:rPr lang="en-GB" sz="3200" b="1">
                <a:solidFill>
                  <a:srgbClr val="333333"/>
                </a:solidFill>
              </a:rPr>
            </a:br>
            <a:r>
              <a:rPr lang="en-GB" sz="3200" b="1">
                <a:solidFill>
                  <a:srgbClr val="333333"/>
                </a:solidFill>
                <a:latin typeface="Calibri"/>
              </a:rPr>
              <a:t>What are the aims of this role?</a:t>
            </a:r>
            <a:br>
              <a:rPr lang="en-GB" sz="3200">
                <a:solidFill>
                  <a:srgbClr val="333333"/>
                </a:solidFill>
                <a:latin typeface="Calibri"/>
              </a:rPr>
            </a:br>
            <a:endParaRPr lang="en-GB" sz="3200"/>
          </a:p>
        </p:txBody>
      </p:sp>
      <p:sp>
        <p:nvSpPr>
          <p:cNvPr id="4" name="Content Placeholder 2">
            <a:extLst>
              <a:ext uri="{FF2B5EF4-FFF2-40B4-BE49-F238E27FC236}">
                <a16:creationId xmlns:a16="http://schemas.microsoft.com/office/drawing/2014/main" id="{3578E20A-729C-7426-AC57-05AD3DD028C6}"/>
              </a:ext>
            </a:extLst>
          </p:cNvPr>
          <p:cNvSpPr txBox="1">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C93979FA-0802-B8CC-9F60-7EF2ACB571D1}"/>
              </a:ext>
            </a:extLst>
          </p:cNvPr>
          <p:cNvSpPr txBox="1"/>
          <p:nvPr/>
        </p:nvSpPr>
        <p:spPr>
          <a:xfrm>
            <a:off x="838193" y="2411291"/>
            <a:ext cx="10515600" cy="258531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The key aims are to:</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make visible the disadvantages that children with a social worker can experience, enhancing partnerships between education settings and local authorities to help all agencies hold high aspirations for these children</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promote practice that supports children’s engagement in education, recognising that attending an education setting can be an important factor in helping to keep children safe from harm</a:t>
            </a:r>
          </a:p>
          <a:p>
            <a:pPr marL="0" marR="0" lvl="0" indent="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level up children’s outcomes and narrow the attainment gap so every child can reach their potential. This will include helping to make sure that children with a social worker benefit from support to recover from the impact of COVID-19</a:t>
            </a:r>
          </a:p>
        </p:txBody>
      </p:sp>
      <p:pic>
        <p:nvPicPr>
          <p:cNvPr id="6" name="Picture 5">
            <a:extLst>
              <a:ext uri="{FF2B5EF4-FFF2-40B4-BE49-F238E27FC236}">
                <a16:creationId xmlns:a16="http://schemas.microsoft.com/office/drawing/2014/main" id="{9E2DA2C9-0E56-96E8-2E54-65837E0AB3FB}"/>
              </a:ext>
            </a:extLst>
          </p:cNvPr>
          <p:cNvPicPr>
            <a:picLocks noChangeAspect="1"/>
          </p:cNvPicPr>
          <p:nvPr/>
        </p:nvPicPr>
        <p:blipFill>
          <a:blip r:embed="rId4"/>
          <a:stretch>
            <a:fillRect/>
          </a:stretch>
        </p:blipFill>
        <p:spPr>
          <a:xfrm>
            <a:off x="-284405" y="4841235"/>
            <a:ext cx="7626754" cy="1999664"/>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DCB1DC8-3D23-9234-1497-909A95D7FCDF}"/>
              </a:ext>
            </a:extLst>
          </p:cNvPr>
          <p:cNvPicPr>
            <a:picLocks noChangeAspect="1"/>
          </p:cNvPicPr>
          <p:nvPr/>
        </p:nvPicPr>
        <p:blipFill>
          <a:blip r:embed="rId3"/>
          <a:stretch>
            <a:fillRect/>
          </a:stretch>
        </p:blipFill>
        <p:spPr>
          <a:xfrm>
            <a:off x="9281571" y="407666"/>
            <a:ext cx="2152076" cy="1219306"/>
          </a:xfrm>
          <a:prstGeom prst="rect">
            <a:avLst/>
          </a:prstGeom>
          <a:noFill/>
          <a:ln cap="flat">
            <a:noFill/>
          </a:ln>
        </p:spPr>
      </p:pic>
      <p:sp>
        <p:nvSpPr>
          <p:cNvPr id="3" name="Title 1">
            <a:extLst>
              <a:ext uri="{FF2B5EF4-FFF2-40B4-BE49-F238E27FC236}">
                <a16:creationId xmlns:a16="http://schemas.microsoft.com/office/drawing/2014/main" id="{35F18F9E-CA99-6368-92A8-724E175E3925}"/>
              </a:ext>
            </a:extLst>
          </p:cNvPr>
          <p:cNvSpPr txBox="1">
            <a:spLocks noGrp="1"/>
          </p:cNvSpPr>
          <p:nvPr>
            <p:ph type="title"/>
          </p:nvPr>
        </p:nvSpPr>
        <p:spPr/>
        <p:txBody>
          <a:bodyPr/>
          <a:lstStyle/>
          <a:p>
            <a:pPr lvl="0"/>
            <a:r>
              <a:rPr lang="en-GB" sz="3600" b="1">
                <a:solidFill>
                  <a:srgbClr val="333333"/>
                </a:solidFill>
              </a:rPr>
              <a:t>Why are Virtual School taking on this role?</a:t>
            </a:r>
            <a:br>
              <a:rPr lang="en-GB" b="1">
                <a:solidFill>
                  <a:srgbClr val="333333"/>
                </a:solidFill>
              </a:rPr>
            </a:br>
            <a:endParaRPr lang="en-GB"/>
          </a:p>
        </p:txBody>
      </p:sp>
      <p:sp>
        <p:nvSpPr>
          <p:cNvPr id="4" name="Content Placeholder 2">
            <a:extLst>
              <a:ext uri="{FF2B5EF4-FFF2-40B4-BE49-F238E27FC236}">
                <a16:creationId xmlns:a16="http://schemas.microsoft.com/office/drawing/2014/main" id="{2B9698CC-E605-2061-B415-C1E884E5F4A6}"/>
              </a:ext>
            </a:extLst>
          </p:cNvPr>
          <p:cNvSpPr txBox="1">
            <a:spLocks noGrp="1"/>
          </p:cNvSpPr>
          <p:nvPr>
            <p:ph idx="1"/>
          </p:nvPr>
        </p:nvSpPr>
        <p:spPr>
          <a:xfrm>
            <a:off x="838203" y="1506830"/>
            <a:ext cx="10515600" cy="4351336"/>
          </a:xfrm>
        </p:spPr>
        <p:txBody>
          <a:bodyPr/>
          <a:lstStyle/>
          <a:p>
            <a:pPr marL="0" indent="0">
              <a:buNone/>
            </a:pPr>
            <a:endParaRPr lang="en-GB"/>
          </a:p>
        </p:txBody>
      </p:sp>
      <p:sp>
        <p:nvSpPr>
          <p:cNvPr id="5" name="TextBox 4">
            <a:extLst>
              <a:ext uri="{FF2B5EF4-FFF2-40B4-BE49-F238E27FC236}">
                <a16:creationId xmlns:a16="http://schemas.microsoft.com/office/drawing/2014/main" id="{ED5048E5-C78E-0000-C89C-8BBD8D36508C}"/>
              </a:ext>
            </a:extLst>
          </p:cNvPr>
          <p:cNvSpPr txBox="1"/>
          <p:nvPr/>
        </p:nvSpPr>
        <p:spPr>
          <a:xfrm>
            <a:off x="1020662" y="2413339"/>
            <a:ext cx="10150681" cy="230832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The Children in Need review (2019) recognised the crucial role that Virtual School Heads have in raising aspirations and promoting the educational achievement of our children placed in care and previously looked after.</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33333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0" u="none" strike="noStrike" kern="1200" cap="none" spc="0" normalizeH="0" baseline="0" noProof="0">
                <a:ln>
                  <a:noFill/>
                </a:ln>
                <a:solidFill>
                  <a:srgbClr val="333333"/>
                </a:solidFill>
                <a:effectLst/>
                <a:uLnTx/>
                <a:uFillTx/>
                <a:latin typeface="Calibri"/>
                <a:ea typeface="+mn-ea"/>
                <a:cs typeface="+mn-cs"/>
              </a:rPr>
              <a:t>The cohort of children and young people with a social worker have not had the benefit of a strategic leader that is able to champion their educational needs. Virtual School are experienced in helping education settings and local authorities work together and can offer advice and support to teachers and social workers, with the aim of narrowing the attainment gap.</a:t>
            </a:r>
          </a:p>
        </p:txBody>
      </p:sp>
      <p:pic>
        <p:nvPicPr>
          <p:cNvPr id="6" name="Picture 5">
            <a:extLst>
              <a:ext uri="{FF2B5EF4-FFF2-40B4-BE49-F238E27FC236}">
                <a16:creationId xmlns:a16="http://schemas.microsoft.com/office/drawing/2014/main" id="{8A887B2D-A815-C8F2-FF31-E5029984DD7D}"/>
              </a:ext>
            </a:extLst>
          </p:cNvPr>
          <p:cNvPicPr>
            <a:picLocks noChangeAspect="1"/>
          </p:cNvPicPr>
          <p:nvPr/>
        </p:nvPicPr>
        <p:blipFill>
          <a:blip r:embed="rId4"/>
          <a:stretch>
            <a:fillRect/>
          </a:stretch>
        </p:blipFill>
        <p:spPr>
          <a:xfrm>
            <a:off x="-317964" y="4858335"/>
            <a:ext cx="7626754" cy="1999664"/>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745D9EF2-5293-0A73-4D75-6550F50AA7B9}"/>
              </a:ext>
            </a:extLst>
          </p:cNvPr>
          <p:cNvPicPr>
            <a:picLocks noChangeAspect="1"/>
          </p:cNvPicPr>
          <p:nvPr/>
        </p:nvPicPr>
        <p:blipFill>
          <a:blip r:embed="rId3"/>
          <a:stretch>
            <a:fillRect/>
          </a:stretch>
        </p:blipFill>
        <p:spPr>
          <a:xfrm>
            <a:off x="9201726" y="365129"/>
            <a:ext cx="2152076" cy="1219306"/>
          </a:xfrm>
          <a:prstGeom prst="rect">
            <a:avLst/>
          </a:prstGeom>
          <a:noFill/>
          <a:ln cap="flat">
            <a:noFill/>
          </a:ln>
        </p:spPr>
      </p:pic>
      <p:sp>
        <p:nvSpPr>
          <p:cNvPr id="3" name="Title 1">
            <a:extLst>
              <a:ext uri="{FF2B5EF4-FFF2-40B4-BE49-F238E27FC236}">
                <a16:creationId xmlns:a16="http://schemas.microsoft.com/office/drawing/2014/main" id="{3B577F6A-B8E1-4BEE-B5B6-F3ECB90BF9AD}"/>
              </a:ext>
            </a:extLst>
          </p:cNvPr>
          <p:cNvSpPr txBox="1">
            <a:spLocks noGrp="1"/>
          </p:cNvSpPr>
          <p:nvPr>
            <p:ph type="title"/>
          </p:nvPr>
        </p:nvSpPr>
        <p:spPr>
          <a:xfrm>
            <a:off x="418749" y="674106"/>
            <a:ext cx="10515600" cy="1325559"/>
          </a:xfrm>
        </p:spPr>
        <p:txBody>
          <a:bodyPr/>
          <a:lstStyle/>
          <a:p>
            <a:pPr lvl="0"/>
            <a:r>
              <a:rPr lang="en-GB" sz="3600" b="1">
                <a:solidFill>
                  <a:srgbClr val="333333"/>
                </a:solidFill>
              </a:rPr>
              <a:t>Virtual School Heads are </a:t>
            </a:r>
            <a:r>
              <a:rPr lang="en-GB" sz="3600" b="1" u="sng">
                <a:solidFill>
                  <a:srgbClr val="333333"/>
                </a:solidFill>
              </a:rPr>
              <a:t>not</a:t>
            </a:r>
            <a:r>
              <a:rPr lang="en-GB" sz="3600" b="1">
                <a:solidFill>
                  <a:srgbClr val="333333"/>
                </a:solidFill>
              </a:rPr>
              <a:t> being asked to do</a:t>
            </a:r>
            <a:br>
              <a:rPr lang="en-GB" b="1">
                <a:solidFill>
                  <a:srgbClr val="333333"/>
                </a:solidFill>
              </a:rPr>
            </a:br>
            <a:endParaRPr lang="en-GB"/>
          </a:p>
        </p:txBody>
      </p:sp>
      <p:sp>
        <p:nvSpPr>
          <p:cNvPr id="4" name="Content Placeholder 2">
            <a:extLst>
              <a:ext uri="{FF2B5EF4-FFF2-40B4-BE49-F238E27FC236}">
                <a16:creationId xmlns:a16="http://schemas.microsoft.com/office/drawing/2014/main" id="{9E1932D9-D89E-9168-A183-B585DF20EDF8}"/>
              </a:ext>
            </a:extLst>
          </p:cNvPr>
          <p:cNvSpPr txBox="1">
            <a:spLocks noGrp="1"/>
          </p:cNvSpPr>
          <p:nvPr>
            <p:ph idx="1"/>
          </p:nvPr>
        </p:nvSpPr>
        <p:spPr>
          <a:xfrm>
            <a:off x="645255" y="2429633"/>
            <a:ext cx="10515600" cy="4351336"/>
          </a:xfrm>
        </p:spPr>
        <p:txBody>
          <a:bodyPr/>
          <a:lstStyle/>
          <a:p>
            <a:pPr lvl="0"/>
            <a:r>
              <a:rPr lang="en-GB" sz="1800">
                <a:solidFill>
                  <a:srgbClr val="333333"/>
                </a:solidFill>
              </a:rPr>
              <a:t>work with individual children and their families - including tracking and monitoring educational progress of individual children or providing academic or other interventions</a:t>
            </a:r>
          </a:p>
          <a:p>
            <a:pPr lvl="0"/>
            <a:r>
              <a:rPr lang="en-GB" sz="1800">
                <a:solidFill>
                  <a:srgbClr val="333333"/>
                </a:solidFill>
              </a:rPr>
              <a:t>respond to requests from parents or carers to offer advice, intervention and support in relation to individual children with a social worker</a:t>
            </a:r>
          </a:p>
          <a:p>
            <a:pPr lvl="0"/>
            <a:r>
              <a:rPr lang="en-GB" sz="1800">
                <a:solidFill>
                  <a:srgbClr val="333333"/>
                </a:solidFill>
              </a:rPr>
              <a:t>take responsibility for children with Special Education Needs and Disability (SEND) who do not require or need a social worker, as defined above</a:t>
            </a:r>
          </a:p>
          <a:p>
            <a:pPr lvl="0"/>
            <a:endParaRPr lang="en-GB"/>
          </a:p>
        </p:txBody>
      </p:sp>
      <p:pic>
        <p:nvPicPr>
          <p:cNvPr id="5" name="Picture 3">
            <a:extLst>
              <a:ext uri="{FF2B5EF4-FFF2-40B4-BE49-F238E27FC236}">
                <a16:creationId xmlns:a16="http://schemas.microsoft.com/office/drawing/2014/main" id="{D4A77265-8B03-187E-4282-D980C5689B72}"/>
              </a:ext>
            </a:extLst>
          </p:cNvPr>
          <p:cNvPicPr>
            <a:picLocks noChangeAspect="1"/>
          </p:cNvPicPr>
          <p:nvPr/>
        </p:nvPicPr>
        <p:blipFill>
          <a:blip r:embed="rId4"/>
          <a:stretch>
            <a:fillRect/>
          </a:stretch>
        </p:blipFill>
        <p:spPr>
          <a:xfrm>
            <a:off x="-267635" y="4858335"/>
            <a:ext cx="7626754" cy="1999664"/>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1AF1BC4-99F7-BC0B-DAB4-A71D0DA2411E}"/>
              </a:ext>
            </a:extLst>
          </p:cNvPr>
          <p:cNvPicPr>
            <a:picLocks noChangeAspect="1"/>
          </p:cNvPicPr>
          <p:nvPr/>
        </p:nvPicPr>
        <p:blipFill>
          <a:blip r:embed="rId3"/>
          <a:stretch>
            <a:fillRect/>
          </a:stretch>
        </p:blipFill>
        <p:spPr>
          <a:xfrm>
            <a:off x="10039924" y="60778"/>
            <a:ext cx="2152076" cy="1219306"/>
          </a:xfrm>
          <a:prstGeom prst="rect">
            <a:avLst/>
          </a:prstGeom>
          <a:noFill/>
          <a:ln cap="flat">
            <a:noFill/>
          </a:ln>
        </p:spPr>
      </p:pic>
      <p:sp>
        <p:nvSpPr>
          <p:cNvPr id="3" name="Title 1">
            <a:extLst>
              <a:ext uri="{FF2B5EF4-FFF2-40B4-BE49-F238E27FC236}">
                <a16:creationId xmlns:a16="http://schemas.microsoft.com/office/drawing/2014/main" id="{140DBBD4-25DE-D6E8-CC82-4AD02997A0F6}"/>
              </a:ext>
            </a:extLst>
          </p:cNvPr>
          <p:cNvSpPr txBox="1">
            <a:spLocks noGrp="1"/>
          </p:cNvSpPr>
          <p:nvPr>
            <p:ph type="title"/>
          </p:nvPr>
        </p:nvSpPr>
        <p:spPr>
          <a:xfrm>
            <a:off x="0" y="60778"/>
            <a:ext cx="10515600" cy="1325559"/>
          </a:xfrm>
        </p:spPr>
        <p:txBody>
          <a:bodyPr/>
          <a:lstStyle/>
          <a:p>
            <a:pPr lvl="0"/>
            <a:r>
              <a:rPr lang="en-GB" b="1">
                <a:solidFill>
                  <a:srgbClr val="333333"/>
                </a:solidFill>
              </a:rPr>
              <a:t>What can The HOPE Virtual School offer?</a:t>
            </a:r>
            <a:br>
              <a:rPr lang="en-GB" b="1">
                <a:solidFill>
                  <a:srgbClr val="333333"/>
                </a:solidFill>
              </a:rPr>
            </a:br>
            <a:endParaRPr lang="en-GB"/>
          </a:p>
        </p:txBody>
      </p:sp>
      <p:sp>
        <p:nvSpPr>
          <p:cNvPr id="4" name="Content Placeholder 2">
            <a:extLst>
              <a:ext uri="{FF2B5EF4-FFF2-40B4-BE49-F238E27FC236}">
                <a16:creationId xmlns:a16="http://schemas.microsoft.com/office/drawing/2014/main" id="{3FB1BD9D-69F4-27A4-CCE8-1021E5C18D99}"/>
              </a:ext>
            </a:extLst>
          </p:cNvPr>
          <p:cNvSpPr txBox="1">
            <a:spLocks noGrp="1"/>
          </p:cNvSpPr>
          <p:nvPr>
            <p:ph idx="1"/>
          </p:nvPr>
        </p:nvSpPr>
        <p:spPr>
          <a:xfrm>
            <a:off x="404960" y="1386337"/>
            <a:ext cx="10515600" cy="4351336"/>
          </a:xfrm>
        </p:spPr>
        <p:txBody>
          <a:bodyPr/>
          <a:lstStyle/>
          <a:p>
            <a:pPr marL="0" lvl="0" indent="0">
              <a:buNone/>
            </a:pPr>
            <a:r>
              <a:rPr lang="en-GB" sz="1800">
                <a:solidFill>
                  <a:srgbClr val="333333"/>
                </a:solidFill>
              </a:rPr>
              <a:t>Although we are unable to individually casework, we can:</a:t>
            </a:r>
          </a:p>
          <a:p>
            <a:pPr lvl="0"/>
            <a:r>
              <a:rPr lang="en-GB" sz="1800">
                <a:solidFill>
                  <a:srgbClr val="333333"/>
                </a:solidFill>
              </a:rPr>
              <a:t>offer advice and signpost schools and educational settings to additional services and ensure that they receive the support required to help their cohort of children with a social worker</a:t>
            </a:r>
          </a:p>
          <a:p>
            <a:pPr lvl="0"/>
            <a:r>
              <a:rPr lang="en-GB" sz="1800">
                <a:solidFill>
                  <a:srgbClr val="333333"/>
                </a:solidFill>
              </a:rPr>
              <a:t>offer training opportunities to social care and schools</a:t>
            </a:r>
          </a:p>
          <a:p>
            <a:pPr lvl="0"/>
            <a:r>
              <a:rPr lang="en-GB" sz="1800">
                <a:solidFill>
                  <a:srgbClr val="333333"/>
                </a:solidFill>
              </a:rPr>
              <a:t>support schools and educational settings and social workers on how they can work together to support improvements in attendance, punctuality and behaviour to avoid exclusion</a:t>
            </a:r>
          </a:p>
          <a:p>
            <a:pPr lvl="0"/>
            <a:r>
              <a:rPr lang="en-GB" sz="1800">
                <a:solidFill>
                  <a:srgbClr val="333333"/>
                </a:solidFill>
              </a:rPr>
              <a:t>offer advice on educational issues to social workers to include attainment data, SEND processes, attendance, exclusions and reduced timetables</a:t>
            </a:r>
          </a:p>
          <a:p>
            <a:pPr lvl="0"/>
            <a:r>
              <a:rPr lang="en-GB" sz="1800">
                <a:solidFill>
                  <a:srgbClr val="333333"/>
                </a:solidFill>
              </a:rPr>
              <a:t>Offer weekly Drop-In and Consultations</a:t>
            </a:r>
          </a:p>
          <a:p>
            <a:pPr lvl="0"/>
            <a:r>
              <a:rPr lang="en-GB" sz="1800">
                <a:solidFill>
                  <a:srgbClr val="333333"/>
                </a:solidFill>
              </a:rPr>
              <a:t>Pilot project with Schools both Primary and Secondary across Localities to support the Education of Children with a Social Worker.   </a:t>
            </a:r>
          </a:p>
          <a:p>
            <a:pPr marL="0" lvl="0" indent="0">
              <a:buNone/>
            </a:pPr>
            <a:endParaRPr lang="en-GB" sz="1800">
              <a:solidFill>
                <a:srgbClr val="333333"/>
              </a:solidFill>
            </a:endParaRPr>
          </a:p>
          <a:p>
            <a:pPr lvl="0"/>
            <a:endParaRPr lang="en-GB"/>
          </a:p>
        </p:txBody>
      </p:sp>
      <p:pic>
        <p:nvPicPr>
          <p:cNvPr id="5" name="Picture 3">
            <a:extLst>
              <a:ext uri="{FF2B5EF4-FFF2-40B4-BE49-F238E27FC236}">
                <a16:creationId xmlns:a16="http://schemas.microsoft.com/office/drawing/2014/main" id="{9F3B3E1E-2881-A4A4-881C-9B861D59C3C0}"/>
              </a:ext>
            </a:extLst>
          </p:cNvPr>
          <p:cNvPicPr>
            <a:picLocks noChangeAspect="1"/>
          </p:cNvPicPr>
          <p:nvPr/>
        </p:nvPicPr>
        <p:blipFill>
          <a:blip r:embed="rId4"/>
          <a:stretch>
            <a:fillRect/>
          </a:stretch>
        </p:blipFill>
        <p:spPr>
          <a:xfrm>
            <a:off x="-368302" y="4925753"/>
            <a:ext cx="7626754" cy="1999664"/>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38DDB-B15D-854C-DD41-804CCF39C71C}"/>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96C2B4E-02CC-CC79-ED0A-DC1D56A755A1}"/>
              </a:ext>
            </a:extLst>
          </p:cNvPr>
          <p:cNvSpPr/>
          <p:nvPr/>
        </p:nvSpPr>
        <p:spPr>
          <a:xfrm>
            <a:off x="838203" y="184809"/>
            <a:ext cx="10515600" cy="1505879"/>
          </a:xfrm>
          <a:prstGeom prst="rect">
            <a:avLst/>
          </a:prstGeom>
          <a:noFill/>
          <a:ln cap="flat">
            <a:noFill/>
            <a:prstDash val="solid"/>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sz="1800" b="0" i="0" u="none" strike="noStrike" kern="0" cap="none" spc="0" baseline="0">
                <a:solidFill>
                  <a:srgbClr val="000000"/>
                </a:solidFill>
                <a:uFillTx/>
              </a:defRPr>
            </a:pPr>
            <a:r>
              <a:rPr kumimoji="0" lang="en-US" sz="5200" b="1" i="0" u="sng" strike="noStrike" kern="1200" cap="none" spc="0" normalizeH="0" baseline="0" noProof="0">
                <a:ln>
                  <a:noFill/>
                </a:ln>
                <a:solidFill>
                  <a:srgbClr val="000000"/>
                </a:solidFill>
                <a:effectLst/>
                <a:uLnTx/>
                <a:uFillTx/>
                <a:latin typeface="Calibri Light"/>
                <a:ea typeface="+mn-ea"/>
                <a:cs typeface="+mn-cs"/>
              </a:rPr>
              <a:t>Key Contacts in Bristol:</a:t>
            </a:r>
            <a:endParaRPr kumimoji="0" lang="en-US" sz="5200" b="0" i="0" u="none" strike="noStrike" kern="1200" cap="none" spc="0" normalizeH="0" baseline="0" noProof="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sz="1800" b="0" i="0" u="none" strike="noStrike" kern="0" cap="none" spc="0" baseline="0">
                <a:solidFill>
                  <a:srgbClr val="000000"/>
                </a:solidFill>
                <a:uFillTx/>
              </a:defRPr>
            </a:pPr>
            <a:endParaRPr kumimoji="0" lang="en-US" sz="5200" b="0" i="0" u="none" strike="noStrike" kern="1200" cap="none" spc="0" normalizeH="0" baseline="0" noProof="0">
              <a:ln>
                <a:noFill/>
              </a:ln>
              <a:solidFill>
                <a:srgbClr val="000000"/>
              </a:solidFill>
              <a:effectLst/>
              <a:uLnTx/>
              <a:uFillTx/>
              <a:latin typeface="Calibri Light"/>
              <a:ea typeface="+mn-ea"/>
              <a:cs typeface="+mn-cs"/>
            </a:endParaRPr>
          </a:p>
        </p:txBody>
      </p:sp>
      <p:graphicFrame>
        <p:nvGraphicFramePr>
          <p:cNvPr id="4" name="Table 3">
            <a:extLst>
              <a:ext uri="{FF2B5EF4-FFF2-40B4-BE49-F238E27FC236}">
                <a16:creationId xmlns:a16="http://schemas.microsoft.com/office/drawing/2014/main" id="{86DF212B-F833-3AFA-EF75-1D1AC9A52CCD}"/>
              </a:ext>
            </a:extLst>
          </p:cNvPr>
          <p:cNvGraphicFramePr>
            <a:graphicFrameLocks noGrp="1"/>
          </p:cNvGraphicFramePr>
          <p:nvPr/>
        </p:nvGraphicFramePr>
        <p:xfrm>
          <a:off x="906115" y="1845423"/>
          <a:ext cx="10376710" cy="4450270"/>
        </p:xfrm>
        <a:graphic>
          <a:graphicData uri="http://schemas.openxmlformats.org/drawingml/2006/table">
            <a:tbl>
              <a:tblPr firstRow="1" firstCol="1" bandRow="1">
                <a:effectLst/>
              </a:tblPr>
              <a:tblGrid>
                <a:gridCol w="3236747">
                  <a:extLst>
                    <a:ext uri="{9D8B030D-6E8A-4147-A177-3AD203B41FA5}">
                      <a16:colId xmlns:a16="http://schemas.microsoft.com/office/drawing/2014/main" val="341368159"/>
                    </a:ext>
                  </a:extLst>
                </a:gridCol>
                <a:gridCol w="3341720">
                  <a:extLst>
                    <a:ext uri="{9D8B030D-6E8A-4147-A177-3AD203B41FA5}">
                      <a16:colId xmlns:a16="http://schemas.microsoft.com/office/drawing/2014/main" val="399207143"/>
                    </a:ext>
                  </a:extLst>
                </a:gridCol>
                <a:gridCol w="3798243">
                  <a:extLst>
                    <a:ext uri="{9D8B030D-6E8A-4147-A177-3AD203B41FA5}">
                      <a16:colId xmlns:a16="http://schemas.microsoft.com/office/drawing/2014/main" val="4017113149"/>
                    </a:ext>
                  </a:extLst>
                </a:gridCol>
              </a:tblGrid>
              <a:tr h="218532">
                <a:tc>
                  <a:txBody>
                    <a:bodyPr/>
                    <a:lstStyle/>
                    <a:p>
                      <a:pPr lvl="0" algn="ctr">
                        <a:lnSpc>
                          <a:spcPct val="107000"/>
                        </a:lnSpc>
                        <a:spcAft>
                          <a:spcPts val="800"/>
                        </a:spcAft>
                      </a:pPr>
                      <a:r>
                        <a:rPr lang="en-GB" sz="1100" b="1">
                          <a:solidFill>
                            <a:srgbClr val="000000"/>
                          </a:solidFill>
                          <a:latin typeface="Calibri" pitchFamily="34"/>
                          <a:ea typeface="Calibri" pitchFamily="34"/>
                          <a:cs typeface="Calibri" pitchFamily="34"/>
                        </a:rPr>
                        <a:t>Service</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ctr">
                        <a:lnSpc>
                          <a:spcPct val="107000"/>
                        </a:lnSpc>
                        <a:spcAft>
                          <a:spcPts val="800"/>
                        </a:spcAft>
                      </a:pPr>
                      <a:r>
                        <a:rPr lang="en-GB" sz="1100" b="1">
                          <a:solidFill>
                            <a:srgbClr val="000000"/>
                          </a:solidFill>
                          <a:latin typeface="Calibri" pitchFamily="34"/>
                          <a:ea typeface="Calibri" pitchFamily="34"/>
                          <a:cs typeface="Calibri" pitchFamily="34"/>
                        </a:rPr>
                        <a:t>Responsibility</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gn="ctr">
                        <a:lnSpc>
                          <a:spcPct val="107000"/>
                        </a:lnSpc>
                        <a:spcAft>
                          <a:spcPts val="800"/>
                        </a:spcAft>
                      </a:pPr>
                      <a:r>
                        <a:rPr lang="en-GB" sz="1100" b="1">
                          <a:solidFill>
                            <a:srgbClr val="000000"/>
                          </a:solidFill>
                          <a:latin typeface="Calibri" pitchFamily="34"/>
                          <a:ea typeface="Calibri" pitchFamily="34"/>
                          <a:cs typeface="Calibri" pitchFamily="34"/>
                        </a:rPr>
                        <a:t>Contact details</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580643640"/>
                  </a:ext>
                </a:extLst>
              </a:tr>
              <a:tr h="218532">
                <a:tc rowSpan="3">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Education Welfare Service</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General attendance enquiries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Times New Roman" pitchFamily="18"/>
                        </a:rPr>
                        <a:t>0117 3521438 or email </a:t>
                      </a:r>
                      <a:r>
                        <a:rPr lang="en-GB" sz="1100" u="sng">
                          <a:solidFill>
                            <a:srgbClr val="000000"/>
                          </a:solidFill>
                          <a:latin typeface="Calibri" pitchFamily="34"/>
                          <a:ea typeface="Calibri" pitchFamily="34"/>
                          <a:cs typeface="Times New Roman" pitchFamily="18"/>
                          <a:hlinkClick r:id="rId3"/>
                        </a:rPr>
                        <a:t>education.welfare@bristol.gov.uk</a:t>
                      </a:r>
                      <a:r>
                        <a:rPr lang="en-GB" sz="1100">
                          <a:solidFill>
                            <a:srgbClr val="000000"/>
                          </a:solidFill>
                          <a:latin typeface="Calibri" pitchFamily="34"/>
                          <a:ea typeface="Calibri" pitchFamily="34"/>
                          <a:cs typeface="Times New Roman" pitchFamily="18"/>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4017707043"/>
                  </a:ext>
                </a:extLst>
              </a:tr>
              <a:tr h="218532">
                <a:tc vMerge="1">
                  <a:txBody>
                    <a:bodyPr/>
                    <a:lstStyle/>
                    <a:p>
                      <a:endParaRPr lang="en-GB"/>
                    </a:p>
                  </a:txBody>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Team Manager of the EWO Service</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u="sng">
                          <a:solidFill>
                            <a:srgbClr val="000000"/>
                          </a:solidFill>
                          <a:latin typeface="Calibri" pitchFamily="34"/>
                          <a:ea typeface="Calibri" pitchFamily="34"/>
                          <a:cs typeface="Times New Roman" pitchFamily="18"/>
                          <a:hlinkClick r:id="rId4"/>
                        </a:rPr>
                        <a:t>vanessa.davies@bristol.gov.uk</a:t>
                      </a:r>
                      <a:r>
                        <a:rPr lang="en-GB" sz="1100">
                          <a:solidFill>
                            <a:srgbClr val="000000"/>
                          </a:solidFill>
                          <a:latin typeface="Calibri" pitchFamily="34"/>
                          <a:ea typeface="Calibri" pitchFamily="34"/>
                          <a:cs typeface="Times New Roman" pitchFamily="18"/>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158166422"/>
                  </a:ext>
                </a:extLst>
              </a:tr>
              <a:tr h="403744">
                <a:tc vMerge="1">
                  <a:txBody>
                    <a:bodyPr/>
                    <a:lstStyle/>
                    <a:p>
                      <a:endParaRPr lang="en-GB"/>
                    </a:p>
                  </a:txBody>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Children Missing Education (CME) (not on a school roll)</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u="sng">
                          <a:solidFill>
                            <a:srgbClr val="000000"/>
                          </a:solidFill>
                          <a:latin typeface="Calibri" pitchFamily="34"/>
                          <a:ea typeface="Calibri" pitchFamily="34"/>
                          <a:cs typeface="Calibri" pitchFamily="34"/>
                          <a:hlinkClick r:id="rId5"/>
                        </a:rPr>
                        <a:t>childrenmissingeducation@bristol.gov.uk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4169233691"/>
                  </a:ext>
                </a:extLst>
              </a:tr>
              <a:tr h="403744">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SEND</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Support the statutory process of Education Health Care Plans</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0117 9223700 or email </a:t>
                      </a:r>
                      <a:r>
                        <a:rPr lang="en-GB" sz="1100" u="sng">
                          <a:solidFill>
                            <a:srgbClr val="000000"/>
                          </a:solidFill>
                          <a:latin typeface="Calibri" pitchFamily="34"/>
                          <a:ea typeface="Calibri" pitchFamily="34"/>
                          <a:cs typeface="Calibri" pitchFamily="34"/>
                          <a:hlinkClick r:id="rId6"/>
                        </a:rPr>
                        <a:t>sen@bristol.gov.uk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654275457"/>
                  </a:ext>
                </a:extLst>
              </a:tr>
              <a:tr h="519141">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Virtual school </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Children looked after / previously looked after</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0117 9036282 or email </a:t>
                      </a:r>
                      <a:endParaRPr lang="en-GB" sz="1100">
                        <a:latin typeface="Calibri" pitchFamily="34"/>
                        <a:ea typeface="Calibri" pitchFamily="34"/>
                        <a:cs typeface="Times New Roman" pitchFamily="18"/>
                      </a:endParaRPr>
                    </a:p>
                    <a:p>
                      <a:pPr lvl="0">
                        <a:lnSpc>
                          <a:spcPct val="107000"/>
                        </a:lnSpc>
                        <a:spcAft>
                          <a:spcPts val="800"/>
                        </a:spcAft>
                      </a:pPr>
                      <a:r>
                        <a:rPr lang="en-GB" sz="1100" u="sng">
                          <a:solidFill>
                            <a:srgbClr val="000000"/>
                          </a:solidFill>
                          <a:latin typeface="Calibri" pitchFamily="34"/>
                          <a:ea typeface="Calibri" pitchFamily="34"/>
                          <a:cs typeface="Calibri" pitchFamily="34"/>
                          <a:hlinkClick r:id="rId7"/>
                        </a:rPr>
                        <a:t>thehope@bristol.gov.uk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50583711"/>
                  </a:ext>
                </a:extLst>
              </a:tr>
              <a:tr h="519141">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Extended duties of the virtual school</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Children with a current CP/CIN plan </a:t>
                      </a:r>
                      <a:endParaRPr lang="en-GB" sz="1100">
                        <a:latin typeface="Calibri" pitchFamily="34"/>
                        <a:ea typeface="Calibri" pitchFamily="34"/>
                        <a:cs typeface="Times New Roman" pitchFamily="18"/>
                      </a:endParaRPr>
                    </a:p>
                    <a:p>
                      <a:pPr lvl="0">
                        <a:lnSpc>
                          <a:spcPct val="107000"/>
                        </a:lnSpc>
                        <a:spcAft>
                          <a:spcPts val="800"/>
                        </a:spcAft>
                      </a:pPr>
                      <a:r>
                        <a:rPr lang="en-GB" sz="1100">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hlinkClick r:id="rId8"/>
                        </a:rPr>
                        <a:t>Hattie.Billsberry@bristol.gov.uk</a:t>
                      </a:r>
                      <a:endParaRPr lang="en-GB" sz="1100">
                        <a:solidFill>
                          <a:srgbClr val="000000"/>
                        </a:solidFill>
                        <a:latin typeface="Calibri" pitchFamily="34"/>
                        <a:ea typeface="Calibri" pitchFamily="34"/>
                        <a:cs typeface="Calibri" pitchFamily="34"/>
                      </a:endParaRPr>
                    </a:p>
                    <a:p>
                      <a:pPr lvl="0">
                        <a:lnSpc>
                          <a:spcPct val="107000"/>
                        </a:lnSpc>
                        <a:spcAft>
                          <a:spcPts val="800"/>
                        </a:spcAft>
                      </a:pPr>
                      <a:r>
                        <a:rPr lang="en-GB" sz="1100">
                          <a:solidFill>
                            <a:srgbClr val="000000"/>
                          </a:solidFill>
                          <a:latin typeface="Calibri" pitchFamily="34"/>
                          <a:ea typeface="Calibri" pitchFamily="34"/>
                          <a:cs typeface="Calibri" pitchFamily="34"/>
                          <a:hlinkClick r:id="rId9"/>
                        </a:rPr>
                        <a:t>Rachael.hunt@bristol.gov.uk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782279974"/>
                  </a:ext>
                </a:extLst>
              </a:tr>
              <a:tr h="588955">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School Admissions</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Allocation of school places for all schools at Reception stage and Y7 stage.  Allocation of some in year applications.</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0117 9037694 or email</a:t>
                      </a:r>
                      <a:endParaRPr lang="en-GB" sz="1100">
                        <a:latin typeface="Calibri" pitchFamily="34"/>
                        <a:ea typeface="Calibri" pitchFamily="34"/>
                        <a:cs typeface="Times New Roman" pitchFamily="18"/>
                      </a:endParaRPr>
                    </a:p>
                    <a:p>
                      <a:pPr lvl="0">
                        <a:lnSpc>
                          <a:spcPct val="107000"/>
                        </a:lnSpc>
                        <a:spcAft>
                          <a:spcPts val="800"/>
                        </a:spcAft>
                      </a:pPr>
                      <a:r>
                        <a:rPr lang="en-GB" sz="1100" u="sng">
                          <a:solidFill>
                            <a:srgbClr val="000000"/>
                          </a:solidFill>
                          <a:latin typeface="Calibri" pitchFamily="34"/>
                          <a:ea typeface="Calibri" pitchFamily="34"/>
                          <a:cs typeface="Calibri" pitchFamily="34"/>
                          <a:hlinkClick r:id="rId10"/>
                        </a:rPr>
                        <a:t>School.admissions@bristol.gov.uk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160639000"/>
                  </a:ext>
                </a:extLst>
              </a:tr>
              <a:tr h="218532">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Free School Meals</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Eligibility and claim</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u="sng">
                          <a:solidFill>
                            <a:srgbClr val="000000"/>
                          </a:solidFill>
                          <a:latin typeface="Calibri" pitchFamily="34"/>
                          <a:ea typeface="Calibri" pitchFamily="34"/>
                          <a:cs typeface="Calibri" pitchFamily="34"/>
                          <a:hlinkClick r:id="rId11"/>
                        </a:rPr>
                        <a:t>Free.school.meals@bristol.gov.uk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2402138496"/>
                  </a:ext>
                </a:extLst>
              </a:tr>
              <a:tr h="218532">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Home to school travel</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Eligibility and claim</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u="sng">
                          <a:solidFill>
                            <a:srgbClr val="000000"/>
                          </a:solidFill>
                          <a:latin typeface="Calibri" pitchFamily="34"/>
                          <a:ea typeface="Calibri" pitchFamily="34"/>
                          <a:cs typeface="Calibri" pitchFamily="34"/>
                          <a:hlinkClick r:id="rId12"/>
                        </a:rPr>
                        <a:t>Home.school.travel@bristol.gov.uk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649664886"/>
                  </a:ext>
                </a:extLst>
              </a:tr>
              <a:tr h="403744">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Permanent Exclusions, alternative learning and inclusion hub</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Inclusion and alternative learning</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u="sng">
                          <a:solidFill>
                            <a:srgbClr val="000000"/>
                          </a:solidFill>
                          <a:latin typeface="Calibri" pitchFamily="34"/>
                          <a:ea typeface="Calibri" pitchFamily="34"/>
                          <a:cs typeface="Calibri" pitchFamily="34"/>
                          <a:hlinkClick r:id="rId13"/>
                        </a:rPr>
                        <a:t>alphub@bristol.gov.uk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640977289"/>
                  </a:ext>
                </a:extLst>
              </a:tr>
              <a:tr h="519141">
                <a:tc>
                  <a:txBody>
                    <a:bodyPr/>
                    <a:lstStyle/>
                    <a:p>
                      <a:pPr lvl="0">
                        <a:lnSpc>
                          <a:spcPct val="107000"/>
                        </a:lnSpc>
                        <a:spcAft>
                          <a:spcPts val="800"/>
                        </a:spcAft>
                      </a:pPr>
                      <a:r>
                        <a:rPr lang="en-GB" sz="1100" b="1">
                          <a:solidFill>
                            <a:srgbClr val="000000"/>
                          </a:solidFill>
                          <a:latin typeface="Calibri" pitchFamily="34"/>
                          <a:ea typeface="Calibri" pitchFamily="34"/>
                          <a:cs typeface="Calibri" pitchFamily="34"/>
                        </a:rPr>
                        <a:t>Post-16 Participation Team</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Post-16 education, training and participation options</a:t>
                      </a:r>
                      <a:endParaRPr lang="en-GB" sz="1100">
                        <a:latin typeface="Calibri" pitchFamily="34"/>
                        <a:ea typeface="Calibri" pitchFamily="34"/>
                        <a:cs typeface="Times New Roman" pitchFamily="18"/>
                      </a:endParaRPr>
                    </a:p>
                  </a:txBody>
                  <a:tcPr marL="69302" marR="69302" marT="0"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tc>
                  <a:txBody>
                    <a:bodyPr/>
                    <a:lstStyle/>
                    <a:p>
                      <a:pPr lvl="0">
                        <a:lnSpc>
                          <a:spcPct val="107000"/>
                        </a:lnSpc>
                        <a:spcAft>
                          <a:spcPts val="800"/>
                        </a:spcAft>
                      </a:pPr>
                      <a:r>
                        <a:rPr lang="en-GB" sz="1100">
                          <a:solidFill>
                            <a:srgbClr val="000000"/>
                          </a:solidFill>
                          <a:latin typeface="Calibri" pitchFamily="34"/>
                          <a:ea typeface="Calibri" pitchFamily="34"/>
                          <a:cs typeface="Calibri" pitchFamily="34"/>
                        </a:rPr>
                        <a:t>0117 3525750 or email</a:t>
                      </a:r>
                      <a:endParaRPr lang="en-GB" sz="1100">
                        <a:latin typeface="Calibri" pitchFamily="34"/>
                        <a:ea typeface="Calibri" pitchFamily="34"/>
                        <a:cs typeface="Times New Roman" pitchFamily="18"/>
                      </a:endParaRPr>
                    </a:p>
                    <a:p>
                      <a:pPr lvl="0">
                        <a:lnSpc>
                          <a:spcPct val="107000"/>
                        </a:lnSpc>
                        <a:spcAft>
                          <a:spcPts val="800"/>
                        </a:spcAft>
                      </a:pPr>
                      <a:r>
                        <a:rPr lang="en-GB" sz="1100" u="sng">
                          <a:solidFill>
                            <a:srgbClr val="000000"/>
                          </a:solidFill>
                          <a:latin typeface="Calibri" pitchFamily="34"/>
                          <a:ea typeface="Calibri" pitchFamily="34"/>
                          <a:cs typeface="Calibri" pitchFamily="34"/>
                          <a:hlinkClick r:id="rId14"/>
                        </a:rPr>
                        <a:t>Post16participation@bristol.gov.uk</a:t>
                      </a:r>
                      <a:r>
                        <a:rPr lang="en-GB" sz="1100">
                          <a:solidFill>
                            <a:srgbClr val="000000"/>
                          </a:solidFill>
                          <a:latin typeface="Calibri" pitchFamily="34"/>
                          <a:ea typeface="Calibri" pitchFamily="34"/>
                          <a:cs typeface="Calibri" pitchFamily="34"/>
                        </a:rPr>
                        <a:t> </a:t>
                      </a:r>
                      <a:endParaRPr lang="en-GB" sz="1100">
                        <a:latin typeface="Calibri" pitchFamily="34"/>
                        <a:ea typeface="Calibri" pitchFamily="34"/>
                        <a:cs typeface="Times New Roman" pitchFamily="18"/>
                      </a:endParaRPr>
                    </a:p>
                  </a:txBody>
                  <a:tcPr marL="69302" marR="69302" marT="0" marB="0" anchor="ct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26485500"/>
                  </a:ext>
                </a:extLst>
              </a:tr>
            </a:tbl>
          </a:graphicData>
        </a:graphic>
      </p:graphicFrame>
      <p:pic>
        <p:nvPicPr>
          <p:cNvPr id="5" name="Picture 4">
            <a:extLst>
              <a:ext uri="{FF2B5EF4-FFF2-40B4-BE49-F238E27FC236}">
                <a16:creationId xmlns:a16="http://schemas.microsoft.com/office/drawing/2014/main" id="{81488BF0-66F1-B128-8A29-E19D8A906A1C}"/>
              </a:ext>
            </a:extLst>
          </p:cNvPr>
          <p:cNvPicPr>
            <a:picLocks noChangeAspect="1"/>
          </p:cNvPicPr>
          <p:nvPr/>
        </p:nvPicPr>
        <p:blipFill>
          <a:blip r:embed="rId15"/>
          <a:stretch>
            <a:fillRect/>
          </a:stretch>
        </p:blipFill>
        <p:spPr>
          <a:xfrm>
            <a:off x="9913696" y="142884"/>
            <a:ext cx="2152076" cy="1219306"/>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9981D3B-FC20-BC0A-33D1-3587E5CD7E8B}"/>
              </a:ext>
            </a:extLst>
          </p:cNvPr>
          <p:cNvPicPr>
            <a:picLocks noChangeAspect="1"/>
          </p:cNvPicPr>
          <p:nvPr/>
        </p:nvPicPr>
        <p:blipFill>
          <a:blip r:embed="rId3"/>
          <a:srcRect/>
          <a:stretch>
            <a:fillRect/>
          </a:stretch>
        </p:blipFill>
        <p:spPr>
          <a:xfrm>
            <a:off x="9892683" y="206242"/>
            <a:ext cx="2152653" cy="1219196"/>
          </a:xfrm>
          <a:prstGeom prst="rect">
            <a:avLst/>
          </a:prstGeom>
          <a:noFill/>
          <a:ln cap="flat">
            <a:noFill/>
          </a:ln>
        </p:spPr>
      </p:pic>
      <p:pic>
        <p:nvPicPr>
          <p:cNvPr id="3" name="Picture 4" descr="A model of a city&#10;&#10;Description automatically generated with medium confidence">
            <a:extLst>
              <a:ext uri="{FF2B5EF4-FFF2-40B4-BE49-F238E27FC236}">
                <a16:creationId xmlns:a16="http://schemas.microsoft.com/office/drawing/2014/main" id="{2138CA6E-1E52-4A49-7880-51B520A43C1D}"/>
              </a:ext>
            </a:extLst>
          </p:cNvPr>
          <p:cNvPicPr>
            <a:picLocks noChangeAspect="1"/>
          </p:cNvPicPr>
          <p:nvPr/>
        </p:nvPicPr>
        <p:blipFill>
          <a:blip r:embed="rId4"/>
          <a:srcRect t="-1142" b="1"/>
          <a:stretch>
            <a:fillRect/>
          </a:stretch>
        </p:blipFill>
        <p:spPr>
          <a:xfrm>
            <a:off x="-247976" y="4735513"/>
            <a:ext cx="7625163" cy="2000250"/>
          </a:xfrm>
          <a:prstGeom prst="rect">
            <a:avLst/>
          </a:prstGeom>
          <a:noFill/>
          <a:ln cap="flat">
            <a:noFill/>
          </a:ln>
        </p:spPr>
      </p:pic>
      <p:sp>
        <p:nvSpPr>
          <p:cNvPr id="4" name="TextBox 1">
            <a:extLst>
              <a:ext uri="{FF2B5EF4-FFF2-40B4-BE49-F238E27FC236}">
                <a16:creationId xmlns:a16="http://schemas.microsoft.com/office/drawing/2014/main" id="{773D8A26-F1A2-26BB-8829-62A5BB831402}"/>
              </a:ext>
            </a:extLst>
          </p:cNvPr>
          <p:cNvSpPr txBox="1"/>
          <p:nvPr/>
        </p:nvSpPr>
        <p:spPr>
          <a:xfrm>
            <a:off x="3082460" y="2196023"/>
            <a:ext cx="617476" cy="1015660"/>
          </a:xfrm>
          <a:prstGeom prst="rect">
            <a:avLst/>
          </a:prstGeom>
          <a:noFill/>
          <a:ln cap="flat">
            <a:noFill/>
          </a:ln>
        </p:spPr>
        <p:txBody>
          <a:bodyPr vert="horz" wrap="non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6000" b="0" i="0" u="none" strike="noStrike" kern="0" cap="none" spc="0" normalizeH="0" baseline="0" noProof="0">
                <a:ln>
                  <a:noFill/>
                </a:ln>
                <a:solidFill>
                  <a:srgbClr val="000000"/>
                </a:solidFill>
                <a:effectLst/>
                <a:uLnTx/>
                <a:uFillTx/>
                <a:latin typeface="Abadi Extra Light" pitchFamily="34"/>
                <a:ea typeface="+mn-ea"/>
                <a:cs typeface="+mn-cs"/>
              </a:rPr>
              <a:t> </a:t>
            </a:r>
            <a:r>
              <a:rPr kumimoji="0" lang="en-GB" sz="6000" b="0" i="0" u="none" strike="noStrike" kern="1200" cap="none" spc="0" normalizeH="0" baseline="0" noProof="0">
                <a:ln>
                  <a:noFill/>
                </a:ln>
                <a:solidFill>
                  <a:srgbClr val="000000"/>
                </a:solidFill>
                <a:effectLst/>
                <a:uLnTx/>
                <a:uFillTx/>
                <a:latin typeface="Abadi Extra Light" pitchFamily="34"/>
                <a:ea typeface="+mn-ea"/>
                <a:cs typeface="+mn-cs"/>
              </a:rPr>
              <a:t> </a:t>
            </a:r>
          </a:p>
        </p:txBody>
      </p:sp>
      <p:sp>
        <p:nvSpPr>
          <p:cNvPr id="5" name="TextBox 7">
            <a:extLst>
              <a:ext uri="{FF2B5EF4-FFF2-40B4-BE49-F238E27FC236}">
                <a16:creationId xmlns:a16="http://schemas.microsoft.com/office/drawing/2014/main" id="{0CD496E9-04CF-A613-479E-EC59E5FED863}"/>
              </a:ext>
            </a:extLst>
          </p:cNvPr>
          <p:cNvSpPr txBox="1"/>
          <p:nvPr/>
        </p:nvSpPr>
        <p:spPr>
          <a:xfrm>
            <a:off x="338666" y="703703"/>
            <a:ext cx="11133670" cy="443659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3600" b="1" i="0" u="none" strike="noStrike" kern="1200" cap="none" spc="0" normalizeH="0" baseline="0" noProof="0">
                <a:ln>
                  <a:noFill/>
                </a:ln>
                <a:solidFill>
                  <a:srgbClr val="000000"/>
                </a:solidFill>
                <a:effectLst/>
                <a:uLnTx/>
                <a:uFillTx/>
                <a:latin typeface="Calibri Light"/>
                <a:ea typeface="+mn-ea"/>
                <a:cs typeface="+mn-cs"/>
              </a:rPr>
              <a:t>Questions to think about?</a:t>
            </a: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6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How does your school/ academy trust capture and monitor progress data for children on CP plans or those classified as CIN? </a:t>
            </a: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0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Who is responsible for collating and reporting this data in your setting? How frequently is this data collected and reported on? </a:t>
            </a: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0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What support is required to improve the educational outcomes and attainment for children supported by social care? </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For staff</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For specific groups of CYP</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For parents/ carers</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0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What next steps can you take to contribute to improving the educational outcomes of children with a social worker? </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Information you need to gather?</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People you need to liaise with?</a:t>
            </a:r>
          </a:p>
          <a:p>
            <a:pPr marL="457200" marR="0" lvl="1" indent="0" algn="l" defTabSz="914400" rtl="0" eaLnBrk="1" fontAlgn="auto" latinLnBrk="0" hangingPunct="1">
              <a:lnSpc>
                <a:spcPct val="7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a:ln>
                  <a:noFill/>
                </a:ln>
                <a:solidFill>
                  <a:srgbClr val="000000"/>
                </a:solidFill>
                <a:effectLst/>
                <a:uLnTx/>
                <a:uFillTx/>
                <a:latin typeface="Calibri"/>
                <a:ea typeface="+mn-ea"/>
                <a:cs typeface="+mn-cs"/>
              </a:rPr>
              <a:t>Resources you need to access?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92696"/>
          </a:xfrm>
          <a:solidFill>
            <a:srgbClr val="990000"/>
          </a:solidFill>
        </p:spPr>
        <p:txBody>
          <a:bodyPr>
            <a:noAutofit/>
          </a:bodyPr>
          <a:lstStyle/>
          <a:p>
            <a:pPr algn="l"/>
            <a:r>
              <a:rPr lang="en-GB" sz="4400">
                <a:solidFill>
                  <a:schemeClr val="bg1"/>
                </a:solidFill>
              </a:rPr>
              <a:t>Agenda</a:t>
            </a:r>
          </a:p>
        </p:txBody>
      </p:sp>
      <p:sp>
        <p:nvSpPr>
          <p:cNvPr id="3" name="Content Placeholder 2"/>
          <p:cNvSpPr>
            <a:spLocks noGrp="1"/>
          </p:cNvSpPr>
          <p:nvPr>
            <p:ph idx="1"/>
          </p:nvPr>
        </p:nvSpPr>
        <p:spPr>
          <a:xfrm>
            <a:off x="203200" y="836712"/>
            <a:ext cx="9445195" cy="5616624"/>
          </a:xfrm>
        </p:spPr>
        <p:txBody>
          <a:bodyPr>
            <a:normAutofit/>
          </a:bodyPr>
          <a:lstStyle/>
          <a:p>
            <a:pPr marL="0" indent="0">
              <a:buNone/>
            </a:pPr>
            <a:endParaRPr lang="en-GB" sz="5333"/>
          </a:p>
          <a:p>
            <a:endParaRPr lang="en-GB"/>
          </a:p>
          <a:p>
            <a:pPr marL="0" indent="0">
              <a:buNone/>
            </a:pPr>
            <a:endParaRPr lang="en-GB"/>
          </a:p>
        </p:txBody>
      </p:sp>
      <p:sp>
        <p:nvSpPr>
          <p:cNvPr id="4" name="AutoShape 2" descr="Image result for agenda"/>
          <p:cNvSpPr>
            <a:spLocks noChangeAspect="1" noChangeArrowheads="1"/>
          </p:cNvSpPr>
          <p:nvPr/>
        </p:nvSpPr>
        <p:spPr bwMode="auto">
          <a:xfrm>
            <a:off x="0" y="-14446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239" y="689073"/>
            <a:ext cx="3451761" cy="600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
          <p:cNvSpPr>
            <a:spLocks noChangeArrowheads="1"/>
          </p:cNvSpPr>
          <p:nvPr/>
        </p:nvSpPr>
        <p:spPr bwMode="auto">
          <a:xfrm>
            <a:off x="452022" y="1205272"/>
            <a:ext cx="8514178"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8965" indent="-608965" defTabSz="1219170">
              <a:buFont typeface="Wingdings" panose="05000000000000000000" pitchFamily="2" charset="2"/>
              <a:buChar char="q"/>
            </a:pPr>
            <a:r>
              <a:rPr lang="en-GB" altLang="en-US" sz="4000">
                <a:latin typeface="Arial"/>
                <a:ea typeface="Times New Roman" pitchFamily="18" charset="0"/>
                <a:cs typeface="Arial"/>
              </a:rPr>
              <a:t>Local &amp; national news</a:t>
            </a:r>
          </a:p>
          <a:p>
            <a:pPr marL="608965" indent="-608965" defTabSz="1219170">
              <a:buFont typeface="Wingdings" panose="05000000000000000000" pitchFamily="2" charset="2"/>
              <a:buChar char="q"/>
            </a:pPr>
            <a:r>
              <a:rPr lang="en-GB" altLang="en-US" sz="4000">
                <a:latin typeface="Arial"/>
                <a:ea typeface="Times New Roman" pitchFamily="18" charset="0"/>
                <a:cs typeface="Arial"/>
              </a:rPr>
              <a:t>Keeping Bristol Safe Partnership updates</a:t>
            </a:r>
          </a:p>
          <a:p>
            <a:pPr marL="608965" indent="-608965" defTabSz="1219170">
              <a:buFont typeface="Wingdings" panose="05000000000000000000" pitchFamily="2" charset="2"/>
              <a:buChar char="q"/>
            </a:pPr>
            <a:r>
              <a:rPr lang="en-GB" altLang="en-US" sz="4000">
                <a:latin typeface="Arial"/>
                <a:ea typeface="Times New Roman" pitchFamily="18" charset="0"/>
                <a:cs typeface="Arial"/>
              </a:rPr>
              <a:t>Early Intervention Team</a:t>
            </a:r>
          </a:p>
          <a:p>
            <a:pPr marL="608965" indent="-608965" defTabSz="1219170">
              <a:buFont typeface="Wingdings" panose="05000000000000000000" pitchFamily="2" charset="2"/>
              <a:buChar char="q"/>
            </a:pPr>
            <a:r>
              <a:rPr lang="en-GB" altLang="en-US" sz="4000">
                <a:latin typeface="Arial"/>
                <a:ea typeface="Times New Roman" pitchFamily="18" charset="0"/>
                <a:cs typeface="Arial"/>
              </a:rPr>
              <a:t>The Hope Virtual School</a:t>
            </a:r>
          </a:p>
          <a:p>
            <a:pPr marL="608965" indent="-608965" defTabSz="1219170">
              <a:buFont typeface="Wingdings" panose="05000000000000000000" pitchFamily="2" charset="2"/>
              <a:buChar char="q"/>
            </a:pPr>
            <a:r>
              <a:rPr lang="en-GB" altLang="en-US" sz="4000">
                <a:latin typeface="Arial"/>
                <a:ea typeface="Times New Roman" pitchFamily="18" charset="0"/>
                <a:cs typeface="Arial"/>
              </a:rPr>
              <a:t>Healthy schools</a:t>
            </a:r>
            <a:endParaRPr lang="en-GB" altLang="en-US" sz="4000">
              <a:latin typeface="Arial" panose="020B0604020202020204" pitchFamily="34" charset="0"/>
              <a:ea typeface="Times New Roman" pitchFamily="18" charset="0"/>
              <a:cs typeface="Arial" panose="020B0604020202020204" pitchFamily="34" charset="0"/>
            </a:endParaRPr>
          </a:p>
          <a:p>
            <a:pPr marL="608965" indent="-608965" defTabSz="1219170">
              <a:buFont typeface="Wingdings" panose="05000000000000000000" pitchFamily="2" charset="2"/>
              <a:buChar char="q"/>
            </a:pPr>
            <a:r>
              <a:rPr lang="en-GB" sz="4000">
                <a:latin typeface="Arial"/>
                <a:cs typeface="Arial"/>
              </a:rPr>
              <a:t>Multi-agency updates</a:t>
            </a:r>
          </a:p>
          <a:p>
            <a:pPr marL="608965" indent="-608965" defTabSz="1219170">
              <a:buFont typeface="Wingdings" panose="05000000000000000000" pitchFamily="2" charset="2"/>
              <a:buChar char="q"/>
            </a:pPr>
            <a:r>
              <a:rPr lang="en-GB" sz="4000">
                <a:latin typeface="Arial"/>
                <a:cs typeface="Arial"/>
              </a:rPr>
              <a:t>AOB</a:t>
            </a:r>
          </a:p>
        </p:txBody>
      </p:sp>
    </p:spTree>
    <p:extLst>
      <p:ext uri="{BB962C8B-B14F-4D97-AF65-F5344CB8AC3E}">
        <p14:creationId xmlns:p14="http://schemas.microsoft.com/office/powerpoint/2010/main" val="4029034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Content Placeholder 3">
            <a:extLst>
              <a:ext uri="{FF2B5EF4-FFF2-40B4-BE49-F238E27FC236}">
                <a16:creationId xmlns:a16="http://schemas.microsoft.com/office/drawing/2014/main" id="{C3EC49C3-EBA8-FD89-7411-0CAA5300C1C6}"/>
              </a:ext>
            </a:extLst>
          </p:cNvPr>
          <p:cNvSpPr txBox="1">
            <a:spLocks noGrp="1"/>
          </p:cNvSpPr>
          <p:nvPr>
            <p:ph idx="1"/>
          </p:nvPr>
        </p:nvSpPr>
        <p:spPr>
          <a:xfrm>
            <a:off x="4232301" y="100690"/>
            <a:ext cx="7584858" cy="6088236"/>
          </a:xfrm>
          <a:custGeom>
            <a:avLst/>
            <a:gdLst>
              <a:gd name="connsiteX0" fmla="*/ 0 w 10515600"/>
              <a:gd name="connsiteY0" fmla="*/ 0 h 9518503"/>
              <a:gd name="connsiteX1" fmla="*/ 373888 w 10515600"/>
              <a:gd name="connsiteY1" fmla="*/ 0 h 9518503"/>
              <a:gd name="connsiteX2" fmla="*/ 852932 w 10515600"/>
              <a:gd name="connsiteY2" fmla="*/ 0 h 9518503"/>
              <a:gd name="connsiteX3" fmla="*/ 1647444 w 10515600"/>
              <a:gd name="connsiteY3" fmla="*/ 0 h 9518503"/>
              <a:gd name="connsiteX4" fmla="*/ 1916176 w 10515600"/>
              <a:gd name="connsiteY4" fmla="*/ 0 h 9518503"/>
              <a:gd name="connsiteX5" fmla="*/ 2184908 w 10515600"/>
              <a:gd name="connsiteY5" fmla="*/ 0 h 9518503"/>
              <a:gd name="connsiteX6" fmla="*/ 2769108 w 10515600"/>
              <a:gd name="connsiteY6" fmla="*/ 0 h 9518503"/>
              <a:gd name="connsiteX7" fmla="*/ 3248152 w 10515600"/>
              <a:gd name="connsiteY7" fmla="*/ 0 h 9518503"/>
              <a:gd name="connsiteX8" fmla="*/ 3832352 w 10515600"/>
              <a:gd name="connsiteY8" fmla="*/ 0 h 9518503"/>
              <a:gd name="connsiteX9" fmla="*/ 4311396 w 10515600"/>
              <a:gd name="connsiteY9" fmla="*/ 0 h 9518503"/>
              <a:gd name="connsiteX10" fmla="*/ 4790440 w 10515600"/>
              <a:gd name="connsiteY10" fmla="*/ 0 h 9518503"/>
              <a:gd name="connsiteX11" fmla="*/ 5059172 w 10515600"/>
              <a:gd name="connsiteY11" fmla="*/ 0 h 9518503"/>
              <a:gd name="connsiteX12" fmla="*/ 5538216 w 10515600"/>
              <a:gd name="connsiteY12" fmla="*/ 0 h 9518503"/>
              <a:gd name="connsiteX13" fmla="*/ 6332728 w 10515600"/>
              <a:gd name="connsiteY13" fmla="*/ 0 h 9518503"/>
              <a:gd name="connsiteX14" fmla="*/ 6916928 w 10515600"/>
              <a:gd name="connsiteY14" fmla="*/ 0 h 9518503"/>
              <a:gd name="connsiteX15" fmla="*/ 7711440 w 10515600"/>
              <a:gd name="connsiteY15" fmla="*/ 0 h 9518503"/>
              <a:gd name="connsiteX16" fmla="*/ 8505952 w 10515600"/>
              <a:gd name="connsiteY16" fmla="*/ 0 h 9518503"/>
              <a:gd name="connsiteX17" fmla="*/ 8984996 w 10515600"/>
              <a:gd name="connsiteY17" fmla="*/ 0 h 9518503"/>
              <a:gd name="connsiteX18" fmla="*/ 9569196 w 10515600"/>
              <a:gd name="connsiteY18" fmla="*/ 0 h 9518503"/>
              <a:gd name="connsiteX19" fmla="*/ 9943084 w 10515600"/>
              <a:gd name="connsiteY19" fmla="*/ 0 h 9518503"/>
              <a:gd name="connsiteX20" fmla="*/ 10515600 w 10515600"/>
              <a:gd name="connsiteY20" fmla="*/ 0 h 9518503"/>
              <a:gd name="connsiteX21" fmla="*/ 10515600 w 10515600"/>
              <a:gd name="connsiteY21" fmla="*/ 785276 h 9518503"/>
              <a:gd name="connsiteX22" fmla="*/ 10515600 w 10515600"/>
              <a:gd name="connsiteY22" fmla="*/ 1380183 h 9518503"/>
              <a:gd name="connsiteX23" fmla="*/ 10515600 w 10515600"/>
              <a:gd name="connsiteY23" fmla="*/ 2070274 h 9518503"/>
              <a:gd name="connsiteX24" fmla="*/ 10515600 w 10515600"/>
              <a:gd name="connsiteY24" fmla="*/ 2760366 h 9518503"/>
              <a:gd name="connsiteX25" fmla="*/ 10515600 w 10515600"/>
              <a:gd name="connsiteY25" fmla="*/ 3164902 h 9518503"/>
              <a:gd name="connsiteX26" fmla="*/ 10515600 w 10515600"/>
              <a:gd name="connsiteY26" fmla="*/ 3474254 h 9518503"/>
              <a:gd name="connsiteX27" fmla="*/ 10515600 w 10515600"/>
              <a:gd name="connsiteY27" fmla="*/ 4164345 h 9518503"/>
              <a:gd name="connsiteX28" fmla="*/ 10515600 w 10515600"/>
              <a:gd name="connsiteY28" fmla="*/ 4473696 h 9518503"/>
              <a:gd name="connsiteX29" fmla="*/ 10515600 w 10515600"/>
              <a:gd name="connsiteY29" fmla="*/ 5258973 h 9518503"/>
              <a:gd name="connsiteX30" fmla="*/ 10515600 w 10515600"/>
              <a:gd name="connsiteY30" fmla="*/ 5663509 h 9518503"/>
              <a:gd name="connsiteX31" fmla="*/ 10515600 w 10515600"/>
              <a:gd name="connsiteY31" fmla="*/ 6068046 h 9518503"/>
              <a:gd name="connsiteX32" fmla="*/ 10515600 w 10515600"/>
              <a:gd name="connsiteY32" fmla="*/ 6662952 h 9518503"/>
              <a:gd name="connsiteX33" fmla="*/ 10515600 w 10515600"/>
              <a:gd name="connsiteY33" fmla="*/ 7448229 h 9518503"/>
              <a:gd name="connsiteX34" fmla="*/ 10515600 w 10515600"/>
              <a:gd name="connsiteY34" fmla="*/ 8233505 h 9518503"/>
              <a:gd name="connsiteX35" fmla="*/ 10515600 w 10515600"/>
              <a:gd name="connsiteY35" fmla="*/ 9518503 h 9518503"/>
              <a:gd name="connsiteX36" fmla="*/ 10246868 w 10515600"/>
              <a:gd name="connsiteY36" fmla="*/ 9518503 h 9518503"/>
              <a:gd name="connsiteX37" fmla="*/ 9872980 w 10515600"/>
              <a:gd name="connsiteY37" fmla="*/ 9518503 h 9518503"/>
              <a:gd name="connsiteX38" fmla="*/ 9499092 w 10515600"/>
              <a:gd name="connsiteY38" fmla="*/ 9518503 h 9518503"/>
              <a:gd name="connsiteX39" fmla="*/ 9020048 w 10515600"/>
              <a:gd name="connsiteY39" fmla="*/ 9518503 h 9518503"/>
              <a:gd name="connsiteX40" fmla="*/ 8751316 w 10515600"/>
              <a:gd name="connsiteY40" fmla="*/ 9518503 h 9518503"/>
              <a:gd name="connsiteX41" fmla="*/ 8482584 w 10515600"/>
              <a:gd name="connsiteY41" fmla="*/ 9518503 h 9518503"/>
              <a:gd name="connsiteX42" fmla="*/ 8108696 w 10515600"/>
              <a:gd name="connsiteY42" fmla="*/ 9518503 h 9518503"/>
              <a:gd name="connsiteX43" fmla="*/ 7629652 w 10515600"/>
              <a:gd name="connsiteY43" fmla="*/ 9518503 h 9518503"/>
              <a:gd name="connsiteX44" fmla="*/ 6940296 w 10515600"/>
              <a:gd name="connsiteY44" fmla="*/ 9518503 h 9518503"/>
              <a:gd name="connsiteX45" fmla="*/ 6145784 w 10515600"/>
              <a:gd name="connsiteY45" fmla="*/ 9518503 h 9518503"/>
              <a:gd name="connsiteX46" fmla="*/ 5351272 w 10515600"/>
              <a:gd name="connsiteY46" fmla="*/ 9518503 h 9518503"/>
              <a:gd name="connsiteX47" fmla="*/ 4556760 w 10515600"/>
              <a:gd name="connsiteY47" fmla="*/ 9518503 h 9518503"/>
              <a:gd name="connsiteX48" fmla="*/ 4077716 w 10515600"/>
              <a:gd name="connsiteY48" fmla="*/ 9518503 h 9518503"/>
              <a:gd name="connsiteX49" fmla="*/ 3283204 w 10515600"/>
              <a:gd name="connsiteY49" fmla="*/ 9518503 h 9518503"/>
              <a:gd name="connsiteX50" fmla="*/ 2804160 w 10515600"/>
              <a:gd name="connsiteY50" fmla="*/ 9518503 h 9518503"/>
              <a:gd name="connsiteX51" fmla="*/ 2325116 w 10515600"/>
              <a:gd name="connsiteY51" fmla="*/ 9518503 h 9518503"/>
              <a:gd name="connsiteX52" fmla="*/ 1740916 w 10515600"/>
              <a:gd name="connsiteY52" fmla="*/ 9518503 h 9518503"/>
              <a:gd name="connsiteX53" fmla="*/ 946404 w 10515600"/>
              <a:gd name="connsiteY53" fmla="*/ 9518503 h 9518503"/>
              <a:gd name="connsiteX54" fmla="*/ 677672 w 10515600"/>
              <a:gd name="connsiteY54" fmla="*/ 9518503 h 9518503"/>
              <a:gd name="connsiteX55" fmla="*/ 0 w 10515600"/>
              <a:gd name="connsiteY55" fmla="*/ 9518503 h 9518503"/>
              <a:gd name="connsiteX56" fmla="*/ 0 w 10515600"/>
              <a:gd name="connsiteY56" fmla="*/ 8828412 h 9518503"/>
              <a:gd name="connsiteX57" fmla="*/ 0 w 10515600"/>
              <a:gd name="connsiteY57" fmla="*/ 8328690 h 9518503"/>
              <a:gd name="connsiteX58" fmla="*/ 0 w 10515600"/>
              <a:gd name="connsiteY58" fmla="*/ 7543414 h 9518503"/>
              <a:gd name="connsiteX59" fmla="*/ 0 w 10515600"/>
              <a:gd name="connsiteY59" fmla="*/ 6948507 h 9518503"/>
              <a:gd name="connsiteX60" fmla="*/ 0 w 10515600"/>
              <a:gd name="connsiteY60" fmla="*/ 6448786 h 9518503"/>
              <a:gd name="connsiteX61" fmla="*/ 0 w 10515600"/>
              <a:gd name="connsiteY61" fmla="*/ 5853879 h 9518503"/>
              <a:gd name="connsiteX62" fmla="*/ 0 w 10515600"/>
              <a:gd name="connsiteY62" fmla="*/ 5449343 h 9518503"/>
              <a:gd name="connsiteX63" fmla="*/ 0 w 10515600"/>
              <a:gd name="connsiteY63" fmla="*/ 4949622 h 9518503"/>
              <a:gd name="connsiteX64" fmla="*/ 0 w 10515600"/>
              <a:gd name="connsiteY64" fmla="*/ 4259530 h 9518503"/>
              <a:gd name="connsiteX65" fmla="*/ 0 w 10515600"/>
              <a:gd name="connsiteY65" fmla="*/ 3474254 h 9518503"/>
              <a:gd name="connsiteX66" fmla="*/ 0 w 10515600"/>
              <a:gd name="connsiteY66" fmla="*/ 2974532 h 9518503"/>
              <a:gd name="connsiteX67" fmla="*/ 0 w 10515600"/>
              <a:gd name="connsiteY67" fmla="*/ 2569996 h 9518503"/>
              <a:gd name="connsiteX68" fmla="*/ 0 w 10515600"/>
              <a:gd name="connsiteY68" fmla="*/ 1784719 h 9518503"/>
              <a:gd name="connsiteX69" fmla="*/ 0 w 10515600"/>
              <a:gd name="connsiteY69" fmla="*/ 1284998 h 9518503"/>
              <a:gd name="connsiteX70" fmla="*/ 0 w 10515600"/>
              <a:gd name="connsiteY70" fmla="*/ 880462 h 9518503"/>
              <a:gd name="connsiteX71" fmla="*/ 0 w 10515600"/>
              <a:gd name="connsiteY71" fmla="*/ 571110 h 9518503"/>
              <a:gd name="connsiteX72" fmla="*/ 0 w 10515600"/>
              <a:gd name="connsiteY72" fmla="*/ 0 h 951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515600" h="9518503" fill="none" extrusionOk="0">
                <a:moveTo>
                  <a:pt x="0" y="0"/>
                </a:moveTo>
                <a:cubicBezTo>
                  <a:pt x="159333" y="-10882"/>
                  <a:pt x="203043" y="37790"/>
                  <a:pt x="373888" y="0"/>
                </a:cubicBezTo>
                <a:cubicBezTo>
                  <a:pt x="544733" y="-37790"/>
                  <a:pt x="631508" y="614"/>
                  <a:pt x="852932" y="0"/>
                </a:cubicBezTo>
                <a:cubicBezTo>
                  <a:pt x="1074356" y="-614"/>
                  <a:pt x="1282480" y="92923"/>
                  <a:pt x="1647444" y="0"/>
                </a:cubicBezTo>
                <a:cubicBezTo>
                  <a:pt x="2012408" y="-92923"/>
                  <a:pt x="1797390" y="27939"/>
                  <a:pt x="1916176" y="0"/>
                </a:cubicBezTo>
                <a:cubicBezTo>
                  <a:pt x="2034962" y="-27939"/>
                  <a:pt x="2051822" y="27259"/>
                  <a:pt x="2184908" y="0"/>
                </a:cubicBezTo>
                <a:cubicBezTo>
                  <a:pt x="2317994" y="-27259"/>
                  <a:pt x="2495301" y="45759"/>
                  <a:pt x="2769108" y="0"/>
                </a:cubicBezTo>
                <a:cubicBezTo>
                  <a:pt x="3042915" y="-45759"/>
                  <a:pt x="3023107" y="8500"/>
                  <a:pt x="3248152" y="0"/>
                </a:cubicBezTo>
                <a:cubicBezTo>
                  <a:pt x="3473197" y="-8500"/>
                  <a:pt x="3624362" y="9930"/>
                  <a:pt x="3832352" y="0"/>
                </a:cubicBezTo>
                <a:cubicBezTo>
                  <a:pt x="4040342" y="-9930"/>
                  <a:pt x="4095169" y="4057"/>
                  <a:pt x="4311396" y="0"/>
                </a:cubicBezTo>
                <a:cubicBezTo>
                  <a:pt x="4527623" y="-4057"/>
                  <a:pt x="4664942" y="50619"/>
                  <a:pt x="4790440" y="0"/>
                </a:cubicBezTo>
                <a:cubicBezTo>
                  <a:pt x="4915938" y="-50619"/>
                  <a:pt x="4985560" y="31799"/>
                  <a:pt x="5059172" y="0"/>
                </a:cubicBezTo>
                <a:cubicBezTo>
                  <a:pt x="5132784" y="-31799"/>
                  <a:pt x="5431667" y="20025"/>
                  <a:pt x="5538216" y="0"/>
                </a:cubicBezTo>
                <a:cubicBezTo>
                  <a:pt x="5644765" y="-20025"/>
                  <a:pt x="6115290" y="83295"/>
                  <a:pt x="6332728" y="0"/>
                </a:cubicBezTo>
                <a:cubicBezTo>
                  <a:pt x="6550166" y="-83295"/>
                  <a:pt x="6729640" y="19191"/>
                  <a:pt x="6916928" y="0"/>
                </a:cubicBezTo>
                <a:cubicBezTo>
                  <a:pt x="7104216" y="-19191"/>
                  <a:pt x="7377129" y="43131"/>
                  <a:pt x="7711440" y="0"/>
                </a:cubicBezTo>
                <a:cubicBezTo>
                  <a:pt x="8045751" y="-43131"/>
                  <a:pt x="8194959" y="63040"/>
                  <a:pt x="8505952" y="0"/>
                </a:cubicBezTo>
                <a:cubicBezTo>
                  <a:pt x="8816945" y="-63040"/>
                  <a:pt x="8785561" y="30019"/>
                  <a:pt x="8984996" y="0"/>
                </a:cubicBezTo>
                <a:cubicBezTo>
                  <a:pt x="9184431" y="-30019"/>
                  <a:pt x="9361092" y="8169"/>
                  <a:pt x="9569196" y="0"/>
                </a:cubicBezTo>
                <a:cubicBezTo>
                  <a:pt x="9777300" y="-8169"/>
                  <a:pt x="9763679" y="19681"/>
                  <a:pt x="9943084" y="0"/>
                </a:cubicBezTo>
                <a:cubicBezTo>
                  <a:pt x="10122489" y="-19681"/>
                  <a:pt x="10307811" y="8938"/>
                  <a:pt x="10515600" y="0"/>
                </a:cubicBezTo>
                <a:cubicBezTo>
                  <a:pt x="10549849" y="338497"/>
                  <a:pt x="10502867" y="493848"/>
                  <a:pt x="10515600" y="785276"/>
                </a:cubicBezTo>
                <a:cubicBezTo>
                  <a:pt x="10528333" y="1076704"/>
                  <a:pt x="10486236" y="1201073"/>
                  <a:pt x="10515600" y="1380183"/>
                </a:cubicBezTo>
                <a:cubicBezTo>
                  <a:pt x="10544964" y="1559293"/>
                  <a:pt x="10473312" y="1799426"/>
                  <a:pt x="10515600" y="2070274"/>
                </a:cubicBezTo>
                <a:cubicBezTo>
                  <a:pt x="10557888" y="2341122"/>
                  <a:pt x="10486541" y="2617694"/>
                  <a:pt x="10515600" y="2760366"/>
                </a:cubicBezTo>
                <a:cubicBezTo>
                  <a:pt x="10544659" y="2903038"/>
                  <a:pt x="10484530" y="3017618"/>
                  <a:pt x="10515600" y="3164902"/>
                </a:cubicBezTo>
                <a:cubicBezTo>
                  <a:pt x="10546670" y="3312186"/>
                  <a:pt x="10512181" y="3350187"/>
                  <a:pt x="10515600" y="3474254"/>
                </a:cubicBezTo>
                <a:cubicBezTo>
                  <a:pt x="10519019" y="3598321"/>
                  <a:pt x="10509134" y="3823039"/>
                  <a:pt x="10515600" y="4164345"/>
                </a:cubicBezTo>
                <a:cubicBezTo>
                  <a:pt x="10522066" y="4505651"/>
                  <a:pt x="10492307" y="4397921"/>
                  <a:pt x="10515600" y="4473696"/>
                </a:cubicBezTo>
                <a:cubicBezTo>
                  <a:pt x="10538893" y="4549471"/>
                  <a:pt x="10433917" y="4882893"/>
                  <a:pt x="10515600" y="5258973"/>
                </a:cubicBezTo>
                <a:cubicBezTo>
                  <a:pt x="10597283" y="5635053"/>
                  <a:pt x="10486979" y="5581010"/>
                  <a:pt x="10515600" y="5663509"/>
                </a:cubicBezTo>
                <a:cubicBezTo>
                  <a:pt x="10544221" y="5746008"/>
                  <a:pt x="10493605" y="5974960"/>
                  <a:pt x="10515600" y="6068046"/>
                </a:cubicBezTo>
                <a:cubicBezTo>
                  <a:pt x="10537595" y="6161132"/>
                  <a:pt x="10471701" y="6467169"/>
                  <a:pt x="10515600" y="6662952"/>
                </a:cubicBezTo>
                <a:cubicBezTo>
                  <a:pt x="10559499" y="6858735"/>
                  <a:pt x="10468082" y="7087189"/>
                  <a:pt x="10515600" y="7448229"/>
                </a:cubicBezTo>
                <a:cubicBezTo>
                  <a:pt x="10563118" y="7809269"/>
                  <a:pt x="10431871" y="7988060"/>
                  <a:pt x="10515600" y="8233505"/>
                </a:cubicBezTo>
                <a:cubicBezTo>
                  <a:pt x="10599329" y="8478950"/>
                  <a:pt x="10439831" y="8979878"/>
                  <a:pt x="10515600" y="9518503"/>
                </a:cubicBezTo>
                <a:cubicBezTo>
                  <a:pt x="10436625" y="9522316"/>
                  <a:pt x="10309561" y="9493496"/>
                  <a:pt x="10246868" y="9518503"/>
                </a:cubicBezTo>
                <a:cubicBezTo>
                  <a:pt x="10184175" y="9543510"/>
                  <a:pt x="10053910" y="9480982"/>
                  <a:pt x="9872980" y="9518503"/>
                </a:cubicBezTo>
                <a:cubicBezTo>
                  <a:pt x="9692050" y="9556024"/>
                  <a:pt x="9577883" y="9477906"/>
                  <a:pt x="9499092" y="9518503"/>
                </a:cubicBezTo>
                <a:cubicBezTo>
                  <a:pt x="9420301" y="9559100"/>
                  <a:pt x="9216938" y="9480216"/>
                  <a:pt x="9020048" y="9518503"/>
                </a:cubicBezTo>
                <a:cubicBezTo>
                  <a:pt x="8823158" y="9556790"/>
                  <a:pt x="8832589" y="9511415"/>
                  <a:pt x="8751316" y="9518503"/>
                </a:cubicBezTo>
                <a:cubicBezTo>
                  <a:pt x="8670043" y="9525591"/>
                  <a:pt x="8586101" y="9511240"/>
                  <a:pt x="8482584" y="9518503"/>
                </a:cubicBezTo>
                <a:cubicBezTo>
                  <a:pt x="8379067" y="9525766"/>
                  <a:pt x="8215542" y="9500711"/>
                  <a:pt x="8108696" y="9518503"/>
                </a:cubicBezTo>
                <a:cubicBezTo>
                  <a:pt x="8001850" y="9536295"/>
                  <a:pt x="7813536" y="9476046"/>
                  <a:pt x="7629652" y="9518503"/>
                </a:cubicBezTo>
                <a:cubicBezTo>
                  <a:pt x="7445768" y="9560960"/>
                  <a:pt x="7251198" y="9462937"/>
                  <a:pt x="6940296" y="9518503"/>
                </a:cubicBezTo>
                <a:cubicBezTo>
                  <a:pt x="6629394" y="9574069"/>
                  <a:pt x="6528838" y="9455037"/>
                  <a:pt x="6145784" y="9518503"/>
                </a:cubicBezTo>
                <a:cubicBezTo>
                  <a:pt x="5762730" y="9581969"/>
                  <a:pt x="5740555" y="9480009"/>
                  <a:pt x="5351272" y="9518503"/>
                </a:cubicBezTo>
                <a:cubicBezTo>
                  <a:pt x="4961989" y="9556997"/>
                  <a:pt x="4812594" y="9474472"/>
                  <a:pt x="4556760" y="9518503"/>
                </a:cubicBezTo>
                <a:cubicBezTo>
                  <a:pt x="4300926" y="9562534"/>
                  <a:pt x="4309215" y="9513729"/>
                  <a:pt x="4077716" y="9518503"/>
                </a:cubicBezTo>
                <a:cubicBezTo>
                  <a:pt x="3846217" y="9523277"/>
                  <a:pt x="3521713" y="9436607"/>
                  <a:pt x="3283204" y="9518503"/>
                </a:cubicBezTo>
                <a:cubicBezTo>
                  <a:pt x="3044695" y="9600399"/>
                  <a:pt x="2935288" y="9482791"/>
                  <a:pt x="2804160" y="9518503"/>
                </a:cubicBezTo>
                <a:cubicBezTo>
                  <a:pt x="2673032" y="9554215"/>
                  <a:pt x="2546690" y="9485885"/>
                  <a:pt x="2325116" y="9518503"/>
                </a:cubicBezTo>
                <a:cubicBezTo>
                  <a:pt x="2103542" y="9551121"/>
                  <a:pt x="2029141" y="9474551"/>
                  <a:pt x="1740916" y="9518503"/>
                </a:cubicBezTo>
                <a:cubicBezTo>
                  <a:pt x="1452691" y="9562455"/>
                  <a:pt x="1169621" y="9515017"/>
                  <a:pt x="946404" y="9518503"/>
                </a:cubicBezTo>
                <a:cubicBezTo>
                  <a:pt x="723187" y="9521989"/>
                  <a:pt x="801632" y="9509034"/>
                  <a:pt x="677672" y="9518503"/>
                </a:cubicBezTo>
                <a:cubicBezTo>
                  <a:pt x="553712" y="9527972"/>
                  <a:pt x="326711" y="9493224"/>
                  <a:pt x="0" y="9518503"/>
                </a:cubicBezTo>
                <a:cubicBezTo>
                  <a:pt x="-43559" y="9188450"/>
                  <a:pt x="75154" y="9051981"/>
                  <a:pt x="0" y="8828412"/>
                </a:cubicBezTo>
                <a:cubicBezTo>
                  <a:pt x="-75154" y="8604843"/>
                  <a:pt x="1133" y="8513639"/>
                  <a:pt x="0" y="8328690"/>
                </a:cubicBezTo>
                <a:cubicBezTo>
                  <a:pt x="-1133" y="8143741"/>
                  <a:pt x="25380" y="7843860"/>
                  <a:pt x="0" y="7543414"/>
                </a:cubicBezTo>
                <a:cubicBezTo>
                  <a:pt x="-25380" y="7242968"/>
                  <a:pt x="29984" y="7114544"/>
                  <a:pt x="0" y="6948507"/>
                </a:cubicBezTo>
                <a:cubicBezTo>
                  <a:pt x="-29984" y="6782470"/>
                  <a:pt x="12129" y="6696060"/>
                  <a:pt x="0" y="6448786"/>
                </a:cubicBezTo>
                <a:cubicBezTo>
                  <a:pt x="-12129" y="6201512"/>
                  <a:pt x="10071" y="6027993"/>
                  <a:pt x="0" y="5853879"/>
                </a:cubicBezTo>
                <a:cubicBezTo>
                  <a:pt x="-10071" y="5679765"/>
                  <a:pt x="48452" y="5643103"/>
                  <a:pt x="0" y="5449343"/>
                </a:cubicBezTo>
                <a:cubicBezTo>
                  <a:pt x="-48452" y="5255583"/>
                  <a:pt x="40142" y="5186896"/>
                  <a:pt x="0" y="4949622"/>
                </a:cubicBezTo>
                <a:cubicBezTo>
                  <a:pt x="-40142" y="4712348"/>
                  <a:pt x="45674" y="4428111"/>
                  <a:pt x="0" y="4259530"/>
                </a:cubicBezTo>
                <a:cubicBezTo>
                  <a:pt x="-45674" y="4090949"/>
                  <a:pt x="72741" y="3840780"/>
                  <a:pt x="0" y="3474254"/>
                </a:cubicBezTo>
                <a:cubicBezTo>
                  <a:pt x="-72741" y="3107728"/>
                  <a:pt x="4713" y="3175583"/>
                  <a:pt x="0" y="2974532"/>
                </a:cubicBezTo>
                <a:cubicBezTo>
                  <a:pt x="-4713" y="2773481"/>
                  <a:pt x="42304" y="2733235"/>
                  <a:pt x="0" y="2569996"/>
                </a:cubicBezTo>
                <a:cubicBezTo>
                  <a:pt x="-42304" y="2406757"/>
                  <a:pt x="81467" y="1959958"/>
                  <a:pt x="0" y="1784719"/>
                </a:cubicBezTo>
                <a:cubicBezTo>
                  <a:pt x="-81467" y="1609480"/>
                  <a:pt x="36211" y="1394227"/>
                  <a:pt x="0" y="1284998"/>
                </a:cubicBezTo>
                <a:cubicBezTo>
                  <a:pt x="-36211" y="1175769"/>
                  <a:pt x="35436" y="1037127"/>
                  <a:pt x="0" y="880462"/>
                </a:cubicBezTo>
                <a:cubicBezTo>
                  <a:pt x="-35436" y="723797"/>
                  <a:pt x="12312" y="648205"/>
                  <a:pt x="0" y="571110"/>
                </a:cubicBezTo>
                <a:cubicBezTo>
                  <a:pt x="-12312" y="494015"/>
                  <a:pt x="31942" y="210228"/>
                  <a:pt x="0" y="0"/>
                </a:cubicBezTo>
                <a:close/>
              </a:path>
              <a:path w="10515600" h="9518503" stroke="0" extrusionOk="0">
                <a:moveTo>
                  <a:pt x="0" y="0"/>
                </a:moveTo>
                <a:cubicBezTo>
                  <a:pt x="240866" y="-56745"/>
                  <a:pt x="390541" y="16264"/>
                  <a:pt x="689356" y="0"/>
                </a:cubicBezTo>
                <a:cubicBezTo>
                  <a:pt x="988171" y="-16264"/>
                  <a:pt x="1112705" y="56238"/>
                  <a:pt x="1273556" y="0"/>
                </a:cubicBezTo>
                <a:cubicBezTo>
                  <a:pt x="1434407" y="-56238"/>
                  <a:pt x="1740050" y="23146"/>
                  <a:pt x="1962912" y="0"/>
                </a:cubicBezTo>
                <a:cubicBezTo>
                  <a:pt x="2185774" y="-23146"/>
                  <a:pt x="2208009" y="16404"/>
                  <a:pt x="2336800" y="0"/>
                </a:cubicBezTo>
                <a:cubicBezTo>
                  <a:pt x="2465591" y="-16404"/>
                  <a:pt x="2755341" y="66048"/>
                  <a:pt x="3131312" y="0"/>
                </a:cubicBezTo>
                <a:cubicBezTo>
                  <a:pt x="3507283" y="-66048"/>
                  <a:pt x="3546572" y="57297"/>
                  <a:pt x="3925824" y="0"/>
                </a:cubicBezTo>
                <a:cubicBezTo>
                  <a:pt x="4305076" y="-57297"/>
                  <a:pt x="4354879" y="87995"/>
                  <a:pt x="4720336" y="0"/>
                </a:cubicBezTo>
                <a:cubicBezTo>
                  <a:pt x="5085793" y="-87995"/>
                  <a:pt x="5165176" y="6276"/>
                  <a:pt x="5409692" y="0"/>
                </a:cubicBezTo>
                <a:cubicBezTo>
                  <a:pt x="5654208" y="-6276"/>
                  <a:pt x="5842091" y="75194"/>
                  <a:pt x="6099048" y="0"/>
                </a:cubicBezTo>
                <a:cubicBezTo>
                  <a:pt x="6356005" y="-75194"/>
                  <a:pt x="6258681" y="11368"/>
                  <a:pt x="6367780" y="0"/>
                </a:cubicBezTo>
                <a:cubicBezTo>
                  <a:pt x="6476879" y="-11368"/>
                  <a:pt x="6563228" y="8723"/>
                  <a:pt x="6741668" y="0"/>
                </a:cubicBezTo>
                <a:cubicBezTo>
                  <a:pt x="6920108" y="-8723"/>
                  <a:pt x="7336911" y="44430"/>
                  <a:pt x="7536180" y="0"/>
                </a:cubicBezTo>
                <a:cubicBezTo>
                  <a:pt x="7735449" y="-44430"/>
                  <a:pt x="8119500" y="18129"/>
                  <a:pt x="8330692" y="0"/>
                </a:cubicBezTo>
                <a:cubicBezTo>
                  <a:pt x="8541884" y="-18129"/>
                  <a:pt x="8543709" y="33318"/>
                  <a:pt x="8704580" y="0"/>
                </a:cubicBezTo>
                <a:cubicBezTo>
                  <a:pt x="8865451" y="-33318"/>
                  <a:pt x="9117779" y="31167"/>
                  <a:pt x="9499092" y="0"/>
                </a:cubicBezTo>
                <a:cubicBezTo>
                  <a:pt x="9880405" y="-31167"/>
                  <a:pt x="10060990" y="19166"/>
                  <a:pt x="10515600" y="0"/>
                </a:cubicBezTo>
                <a:cubicBezTo>
                  <a:pt x="10568469" y="308051"/>
                  <a:pt x="10424660" y="553206"/>
                  <a:pt x="10515600" y="785276"/>
                </a:cubicBezTo>
                <a:cubicBezTo>
                  <a:pt x="10606540" y="1017346"/>
                  <a:pt x="10509271" y="1216778"/>
                  <a:pt x="10515600" y="1380183"/>
                </a:cubicBezTo>
                <a:cubicBezTo>
                  <a:pt x="10521929" y="1543588"/>
                  <a:pt x="10488111" y="1608579"/>
                  <a:pt x="10515600" y="1784719"/>
                </a:cubicBezTo>
                <a:cubicBezTo>
                  <a:pt x="10543089" y="1960859"/>
                  <a:pt x="10445695" y="2216851"/>
                  <a:pt x="10515600" y="2379626"/>
                </a:cubicBezTo>
                <a:cubicBezTo>
                  <a:pt x="10585505" y="2542401"/>
                  <a:pt x="10429826" y="2807165"/>
                  <a:pt x="10515600" y="3164902"/>
                </a:cubicBezTo>
                <a:cubicBezTo>
                  <a:pt x="10601374" y="3522639"/>
                  <a:pt x="10482793" y="3432096"/>
                  <a:pt x="10515600" y="3664624"/>
                </a:cubicBezTo>
                <a:cubicBezTo>
                  <a:pt x="10548407" y="3897152"/>
                  <a:pt x="10435883" y="4214734"/>
                  <a:pt x="10515600" y="4354715"/>
                </a:cubicBezTo>
                <a:cubicBezTo>
                  <a:pt x="10595317" y="4494696"/>
                  <a:pt x="10504920" y="4522443"/>
                  <a:pt x="10515600" y="4664066"/>
                </a:cubicBezTo>
                <a:cubicBezTo>
                  <a:pt x="10526280" y="4805689"/>
                  <a:pt x="10504325" y="4870316"/>
                  <a:pt x="10515600" y="4973418"/>
                </a:cubicBezTo>
                <a:cubicBezTo>
                  <a:pt x="10526875" y="5076520"/>
                  <a:pt x="10487403" y="5311743"/>
                  <a:pt x="10515600" y="5473139"/>
                </a:cubicBezTo>
                <a:cubicBezTo>
                  <a:pt x="10543797" y="5634535"/>
                  <a:pt x="10458432" y="5886758"/>
                  <a:pt x="10515600" y="6258416"/>
                </a:cubicBezTo>
                <a:cubicBezTo>
                  <a:pt x="10572768" y="6630074"/>
                  <a:pt x="10482289" y="6493365"/>
                  <a:pt x="10515600" y="6567767"/>
                </a:cubicBezTo>
                <a:cubicBezTo>
                  <a:pt x="10548911" y="6642169"/>
                  <a:pt x="10460526" y="6829563"/>
                  <a:pt x="10515600" y="7067488"/>
                </a:cubicBezTo>
                <a:cubicBezTo>
                  <a:pt x="10570674" y="7305413"/>
                  <a:pt x="10474992" y="7311055"/>
                  <a:pt x="10515600" y="7472025"/>
                </a:cubicBezTo>
                <a:cubicBezTo>
                  <a:pt x="10556208" y="7632995"/>
                  <a:pt x="10504018" y="7750335"/>
                  <a:pt x="10515600" y="7971746"/>
                </a:cubicBezTo>
                <a:cubicBezTo>
                  <a:pt x="10527182" y="8193157"/>
                  <a:pt x="10514578" y="8320414"/>
                  <a:pt x="10515600" y="8566653"/>
                </a:cubicBezTo>
                <a:cubicBezTo>
                  <a:pt x="10516622" y="8812892"/>
                  <a:pt x="10464088" y="9153045"/>
                  <a:pt x="10515600" y="9518503"/>
                </a:cubicBezTo>
                <a:cubicBezTo>
                  <a:pt x="10319069" y="9560037"/>
                  <a:pt x="10258516" y="9476066"/>
                  <a:pt x="10036556" y="9518503"/>
                </a:cubicBezTo>
                <a:cubicBezTo>
                  <a:pt x="9814596" y="9560940"/>
                  <a:pt x="9788192" y="9484280"/>
                  <a:pt x="9662668" y="9518503"/>
                </a:cubicBezTo>
                <a:cubicBezTo>
                  <a:pt x="9537144" y="9552726"/>
                  <a:pt x="9412335" y="9500394"/>
                  <a:pt x="9183624" y="9518503"/>
                </a:cubicBezTo>
                <a:cubicBezTo>
                  <a:pt x="8954913" y="9536612"/>
                  <a:pt x="8903775" y="9487640"/>
                  <a:pt x="8704580" y="9518503"/>
                </a:cubicBezTo>
                <a:cubicBezTo>
                  <a:pt x="8505385" y="9549366"/>
                  <a:pt x="8359838" y="9507248"/>
                  <a:pt x="8225536" y="9518503"/>
                </a:cubicBezTo>
                <a:cubicBezTo>
                  <a:pt x="8091234" y="9529758"/>
                  <a:pt x="7711692" y="9465250"/>
                  <a:pt x="7431024" y="9518503"/>
                </a:cubicBezTo>
                <a:cubicBezTo>
                  <a:pt x="7150356" y="9571756"/>
                  <a:pt x="6948963" y="9453455"/>
                  <a:pt x="6636512" y="9518503"/>
                </a:cubicBezTo>
                <a:cubicBezTo>
                  <a:pt x="6324061" y="9583551"/>
                  <a:pt x="6240687" y="9493247"/>
                  <a:pt x="6052312" y="9518503"/>
                </a:cubicBezTo>
                <a:cubicBezTo>
                  <a:pt x="5863937" y="9543759"/>
                  <a:pt x="5773592" y="9486485"/>
                  <a:pt x="5678424" y="9518503"/>
                </a:cubicBezTo>
                <a:cubicBezTo>
                  <a:pt x="5583256" y="9550521"/>
                  <a:pt x="5471008" y="9492883"/>
                  <a:pt x="5409692" y="9518503"/>
                </a:cubicBezTo>
                <a:cubicBezTo>
                  <a:pt x="5348376" y="9544123"/>
                  <a:pt x="5026428" y="9485862"/>
                  <a:pt x="4825492" y="9518503"/>
                </a:cubicBezTo>
                <a:cubicBezTo>
                  <a:pt x="4624556" y="9551144"/>
                  <a:pt x="4475083" y="9436142"/>
                  <a:pt x="4136136" y="9518503"/>
                </a:cubicBezTo>
                <a:cubicBezTo>
                  <a:pt x="3797189" y="9600864"/>
                  <a:pt x="3700675" y="9500633"/>
                  <a:pt x="3446780" y="9518503"/>
                </a:cubicBezTo>
                <a:cubicBezTo>
                  <a:pt x="3192885" y="9536373"/>
                  <a:pt x="3198628" y="9482057"/>
                  <a:pt x="3072892" y="9518503"/>
                </a:cubicBezTo>
                <a:cubicBezTo>
                  <a:pt x="2947156" y="9554949"/>
                  <a:pt x="2458203" y="9514461"/>
                  <a:pt x="2278380" y="9518503"/>
                </a:cubicBezTo>
                <a:cubicBezTo>
                  <a:pt x="2098557" y="9522545"/>
                  <a:pt x="1928316" y="9478855"/>
                  <a:pt x="1799336" y="9518503"/>
                </a:cubicBezTo>
                <a:cubicBezTo>
                  <a:pt x="1670356" y="9558151"/>
                  <a:pt x="1391999" y="9514049"/>
                  <a:pt x="1004824" y="9518503"/>
                </a:cubicBezTo>
                <a:cubicBezTo>
                  <a:pt x="617649" y="9522957"/>
                  <a:pt x="753107" y="9465557"/>
                  <a:pt x="525780" y="9518503"/>
                </a:cubicBezTo>
                <a:cubicBezTo>
                  <a:pt x="298453" y="9571449"/>
                  <a:pt x="256787" y="9505548"/>
                  <a:pt x="0" y="9518503"/>
                </a:cubicBezTo>
                <a:cubicBezTo>
                  <a:pt x="-25162" y="9267856"/>
                  <a:pt x="47312" y="9173782"/>
                  <a:pt x="0" y="8923597"/>
                </a:cubicBezTo>
                <a:cubicBezTo>
                  <a:pt x="-47312" y="8673412"/>
                  <a:pt x="5540" y="8545921"/>
                  <a:pt x="0" y="8328690"/>
                </a:cubicBezTo>
                <a:cubicBezTo>
                  <a:pt x="-5540" y="8111459"/>
                  <a:pt x="30341" y="7896982"/>
                  <a:pt x="0" y="7638599"/>
                </a:cubicBezTo>
                <a:cubicBezTo>
                  <a:pt x="-30341" y="7380216"/>
                  <a:pt x="3507" y="7398469"/>
                  <a:pt x="0" y="7234062"/>
                </a:cubicBezTo>
                <a:cubicBezTo>
                  <a:pt x="-3507" y="7069655"/>
                  <a:pt x="57465" y="6816955"/>
                  <a:pt x="0" y="6543971"/>
                </a:cubicBezTo>
                <a:cubicBezTo>
                  <a:pt x="-57465" y="6270987"/>
                  <a:pt x="1134" y="6013038"/>
                  <a:pt x="0" y="5758694"/>
                </a:cubicBezTo>
                <a:cubicBezTo>
                  <a:pt x="-1134" y="5504350"/>
                  <a:pt x="90336" y="5336974"/>
                  <a:pt x="0" y="4973418"/>
                </a:cubicBezTo>
                <a:cubicBezTo>
                  <a:pt x="-90336" y="4609862"/>
                  <a:pt x="46245" y="4707877"/>
                  <a:pt x="0" y="4568881"/>
                </a:cubicBezTo>
                <a:cubicBezTo>
                  <a:pt x="-46245" y="4429885"/>
                  <a:pt x="19390" y="4179497"/>
                  <a:pt x="0" y="4069160"/>
                </a:cubicBezTo>
                <a:cubicBezTo>
                  <a:pt x="-19390" y="3958823"/>
                  <a:pt x="33492" y="3554134"/>
                  <a:pt x="0" y="3379069"/>
                </a:cubicBezTo>
                <a:cubicBezTo>
                  <a:pt x="-33492" y="3204004"/>
                  <a:pt x="15397" y="2934435"/>
                  <a:pt x="0" y="2593792"/>
                </a:cubicBezTo>
                <a:cubicBezTo>
                  <a:pt x="-15397" y="2253149"/>
                  <a:pt x="74617" y="2092059"/>
                  <a:pt x="0" y="1903701"/>
                </a:cubicBezTo>
                <a:cubicBezTo>
                  <a:pt x="-74617" y="1715343"/>
                  <a:pt x="12068" y="1481200"/>
                  <a:pt x="0" y="1118424"/>
                </a:cubicBezTo>
                <a:cubicBezTo>
                  <a:pt x="-12068" y="755648"/>
                  <a:pt x="31038" y="772675"/>
                  <a:pt x="0" y="523518"/>
                </a:cubicBezTo>
                <a:cubicBezTo>
                  <a:pt x="-31038" y="274361"/>
                  <a:pt x="35917" y="117990"/>
                  <a:pt x="0" y="0"/>
                </a:cubicBezTo>
                <a:close/>
              </a:path>
            </a:pathLst>
          </a:custGeom>
        </p:spPr>
        <p:txBody>
          <a:bodyPr anchor="ctr">
            <a:normAutofit fontScale="92500" lnSpcReduction="10000"/>
          </a:bodyPr>
          <a:lstStyle/>
          <a:p>
            <a:pPr marL="0" indent="0">
              <a:buNone/>
            </a:pPr>
            <a:endParaRPr lang="en-GB" sz="2000"/>
          </a:p>
          <a:p>
            <a:r>
              <a:rPr lang="en-GB" sz="2400" dirty="0">
                <a:latin typeface="Arial"/>
                <a:cs typeface="Arial"/>
              </a:rPr>
              <a:t>During term time the designated safeguarding lead (or a deputy) should always be available (during school or college hours) for staff in the school or college to discuss any safeguarding concerns. Whilst generally speaking the designated safeguarding lead (or deputy) would be expected to be available in person,</a:t>
            </a:r>
          </a:p>
          <a:p>
            <a:endParaRPr lang="en-GB" sz="2400">
              <a:latin typeface="Arial" panose="020B0604020202020204" pitchFamily="34" charset="0"/>
              <a:cs typeface="Arial" panose="020B0604020202020204" pitchFamily="34" charset="0"/>
            </a:endParaRPr>
          </a:p>
          <a:p>
            <a:r>
              <a:rPr lang="en-GB" sz="2400" dirty="0">
                <a:latin typeface="Arial"/>
                <a:cs typeface="Arial"/>
              </a:rPr>
              <a:t>It is a matter for individual schools and colleges, working with the designated safeguarding lead, to define what “available”  means and whether in exceptional circumstances availability via phone and/or other such media is acceptable. </a:t>
            </a:r>
            <a:endParaRPr lang="en-GB" sz="2400" dirty="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r>
              <a:rPr lang="en-GB" sz="2400" dirty="0">
                <a:latin typeface="Arial"/>
                <a:cs typeface="Arial"/>
              </a:rPr>
              <a:t>It is a matter for individual schools and colleges and the designated safeguarding lead, to arrange adequate and appropriate cover arrangements for any out of hours/out of term activities. </a:t>
            </a:r>
          </a:p>
          <a:p>
            <a:r>
              <a:rPr lang="en-GB" sz="1900" dirty="0">
                <a:latin typeface="Arial"/>
                <a:cs typeface="Arial"/>
              </a:rPr>
              <a:t>KCSIE 2023 – Annex C – Role of the DSL. </a:t>
            </a:r>
            <a:endParaRPr lang="en-GB" sz="19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30BC04D-7F31-8D64-EC4F-B594E35926D2}"/>
              </a:ext>
            </a:extLst>
          </p:cNvPr>
          <p:cNvSpPr txBox="1"/>
          <p:nvPr/>
        </p:nvSpPr>
        <p:spPr>
          <a:xfrm>
            <a:off x="374840" y="2042556"/>
            <a:ext cx="3482619" cy="3108543"/>
          </a:xfrm>
          <a:prstGeom prst="rect">
            <a:avLst/>
          </a:prstGeom>
          <a:noFill/>
        </p:spPr>
        <p:txBody>
          <a:bodyPr wrap="square" rtlCol="0">
            <a:spAutoFit/>
          </a:bodyPr>
          <a:lstStyle/>
          <a:p>
            <a:pPr marL="0" indent="0">
              <a:buNone/>
            </a:pPr>
            <a:r>
              <a:rPr lang="en-GB" sz="2800" b="1">
                <a:solidFill>
                  <a:schemeClr val="bg1"/>
                </a:solidFill>
                <a:latin typeface="Arial" panose="020B0604020202020204" pitchFamily="34" charset="0"/>
                <a:cs typeface="Arial" panose="020B0604020202020204" pitchFamily="34" charset="0"/>
              </a:rPr>
              <a:t>What are your arrangements for DSL cover in the holidays and what could help to make these more effective?</a:t>
            </a:r>
          </a:p>
        </p:txBody>
      </p:sp>
    </p:spTree>
    <p:extLst>
      <p:ext uri="{BB962C8B-B14F-4D97-AF65-F5344CB8AC3E}">
        <p14:creationId xmlns:p14="http://schemas.microsoft.com/office/powerpoint/2010/main" val="3246588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B2DFA317-C2FF-B435-8B4C-4BE64D5ED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923"/>
          <a:stretch/>
        </p:blipFill>
        <p:spPr bwMode="auto">
          <a:xfrm>
            <a:off x="9239003" y="2300827"/>
            <a:ext cx="2786743" cy="2761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Content Placeholder 2">
            <a:extLst>
              <a:ext uri="{FF2B5EF4-FFF2-40B4-BE49-F238E27FC236}">
                <a16:creationId xmlns:a16="http://schemas.microsoft.com/office/drawing/2014/main" id="{9061D7BF-2D08-5E5E-12EA-9DBDA4819AB4}"/>
              </a:ext>
            </a:extLst>
          </p:cNvPr>
          <p:cNvGraphicFramePr>
            <a:graphicFrameLocks noGrp="1"/>
          </p:cNvGraphicFramePr>
          <p:nvPr>
            <p:ph idx="1"/>
            <p:extLst>
              <p:ext uri="{D42A27DB-BD31-4B8C-83A1-F6EECF244321}">
                <p14:modId xmlns:p14="http://schemas.microsoft.com/office/powerpoint/2010/main" val="1232967241"/>
              </p:ext>
            </p:extLst>
          </p:nvPr>
        </p:nvGraphicFramePr>
        <p:xfrm>
          <a:off x="166254" y="118754"/>
          <a:ext cx="8942120" cy="6329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850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F2C27A-9C43-49BD-F0E1-6251F4E833C0}"/>
              </a:ext>
            </a:extLst>
          </p:cNvPr>
          <p:cNvPicPr>
            <a:picLocks noChangeAspect="1"/>
          </p:cNvPicPr>
          <p:nvPr/>
        </p:nvPicPr>
        <p:blipFill rotWithShape="1">
          <a:blip r:embed="rId3"/>
          <a:srcRect l="1412" t="9091" r="7679"/>
          <a:stretch/>
        </p:blipFill>
        <p:spPr>
          <a:xfrm>
            <a:off x="20" y="10"/>
            <a:ext cx="12191981" cy="6857990"/>
          </a:xfrm>
          <a:prstGeom prst="rect">
            <a:avLst/>
          </a:prstGeom>
        </p:spPr>
      </p:pic>
      <p:sp>
        <p:nvSpPr>
          <p:cNvPr id="1057" name="Rectangle 105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3B0EB5-523E-2730-AE15-C9A79D8144E3}"/>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spcBef>
                <a:spcPct val="0"/>
              </a:spcBef>
            </a:pPr>
            <a:r>
              <a:rPr lang="en-US" sz="6600" b="1">
                <a:solidFill>
                  <a:schemeClr val="bg1"/>
                </a:solidFill>
                <a:latin typeface="+mj-lt"/>
                <a:ea typeface="+mj-ea"/>
                <a:cs typeface="+mj-cs"/>
              </a:rPr>
              <a:t>Break time </a:t>
            </a:r>
          </a:p>
        </p:txBody>
      </p:sp>
      <p:sp>
        <p:nvSpPr>
          <p:cNvPr id="1059" name="Rectangle: Rounded Corners 105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2D0F05-816D-D656-AB03-F211676B2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4441" y="4331105"/>
            <a:ext cx="23876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7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logo with text overlay&#10;&#10;Description automatically generated">
            <a:extLst>
              <a:ext uri="{FF2B5EF4-FFF2-40B4-BE49-F238E27FC236}">
                <a16:creationId xmlns:a16="http://schemas.microsoft.com/office/drawing/2014/main" id="{0179DFA1-6954-6F0C-3EC9-D3E79FCB5AC8}"/>
              </a:ext>
            </a:extLst>
          </p:cNvPr>
          <p:cNvPicPr>
            <a:picLocks noChangeAspect="1"/>
          </p:cNvPicPr>
          <p:nvPr/>
        </p:nvPicPr>
        <p:blipFill>
          <a:blip r:embed="rId3"/>
          <a:stretch>
            <a:fillRect/>
          </a:stretch>
        </p:blipFill>
        <p:spPr>
          <a:xfrm>
            <a:off x="418010" y="450592"/>
            <a:ext cx="3228294" cy="1380095"/>
          </a:xfrm>
          <a:prstGeom prst="rect">
            <a:avLst/>
          </a:prstGeom>
        </p:spPr>
      </p:pic>
      <p:pic>
        <p:nvPicPr>
          <p:cNvPr id="6" name="Picture 5">
            <a:extLst>
              <a:ext uri="{FF2B5EF4-FFF2-40B4-BE49-F238E27FC236}">
                <a16:creationId xmlns:a16="http://schemas.microsoft.com/office/drawing/2014/main" id="{18130D18-88B2-C98A-D656-E08B238AE0A2}"/>
              </a:ext>
            </a:extLst>
          </p:cNvPr>
          <p:cNvPicPr>
            <a:picLocks noChangeAspect="1"/>
          </p:cNvPicPr>
          <p:nvPr/>
        </p:nvPicPr>
        <p:blipFill>
          <a:blip r:embed="rId4"/>
          <a:stretch>
            <a:fillRect/>
          </a:stretch>
        </p:blipFill>
        <p:spPr>
          <a:xfrm>
            <a:off x="4384208" y="709696"/>
            <a:ext cx="3251032" cy="820885"/>
          </a:xfrm>
          <a:prstGeom prst="rect">
            <a:avLst/>
          </a:prstGeom>
        </p:spPr>
      </p:pic>
      <p:pic>
        <p:nvPicPr>
          <p:cNvPr id="7" name="Picture 6">
            <a:extLst>
              <a:ext uri="{FF2B5EF4-FFF2-40B4-BE49-F238E27FC236}">
                <a16:creationId xmlns:a16="http://schemas.microsoft.com/office/drawing/2014/main" id="{883CBD7B-0426-2558-BFF4-A5C40DF520E4}"/>
              </a:ext>
            </a:extLst>
          </p:cNvPr>
          <p:cNvPicPr>
            <a:picLocks noChangeAspect="1"/>
          </p:cNvPicPr>
          <p:nvPr/>
        </p:nvPicPr>
        <p:blipFill>
          <a:blip r:embed="rId5"/>
          <a:stretch>
            <a:fillRect/>
          </a:stretch>
        </p:blipFill>
        <p:spPr>
          <a:xfrm>
            <a:off x="8340636" y="792463"/>
            <a:ext cx="3520438" cy="655356"/>
          </a:xfrm>
          <a:prstGeom prst="rect">
            <a:avLst/>
          </a:prstGeom>
        </p:spPr>
      </p:pic>
      <p:pic>
        <p:nvPicPr>
          <p:cNvPr id="8" name="Picture 7">
            <a:extLst>
              <a:ext uri="{FF2B5EF4-FFF2-40B4-BE49-F238E27FC236}">
                <a16:creationId xmlns:a16="http://schemas.microsoft.com/office/drawing/2014/main" id="{2E663A6E-2048-7F23-C576-5E353CAE11A0}"/>
              </a:ext>
            </a:extLst>
          </p:cNvPr>
          <p:cNvPicPr>
            <a:picLocks noChangeAspect="1"/>
          </p:cNvPicPr>
          <p:nvPr/>
        </p:nvPicPr>
        <p:blipFill>
          <a:blip r:embed="rId6"/>
          <a:stretch>
            <a:fillRect/>
          </a:stretch>
        </p:blipFill>
        <p:spPr>
          <a:xfrm>
            <a:off x="418011" y="2861931"/>
            <a:ext cx="3228290" cy="1143162"/>
          </a:xfrm>
          <a:prstGeom prst="rect">
            <a:avLst/>
          </a:prstGeom>
        </p:spPr>
      </p:pic>
      <p:pic>
        <p:nvPicPr>
          <p:cNvPr id="1026" name="Picture 2">
            <a:extLst>
              <a:ext uri="{FF2B5EF4-FFF2-40B4-BE49-F238E27FC236}">
                <a16:creationId xmlns:a16="http://schemas.microsoft.com/office/drawing/2014/main" id="{0729D4F2-9C5F-D294-7DCB-576DD7B1DF4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7689" y="5262157"/>
            <a:ext cx="3225770" cy="9194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E4F3E4B-F310-BFF4-564A-E6BA609F44AF}"/>
              </a:ext>
            </a:extLst>
          </p:cNvPr>
          <p:cNvSpPr txBox="1"/>
          <p:nvPr/>
        </p:nvSpPr>
        <p:spPr>
          <a:xfrm>
            <a:off x="4485180" y="2949976"/>
            <a:ext cx="6868620" cy="3226986"/>
          </a:xfrm>
          <a:prstGeom prst="rect">
            <a:avLst/>
          </a:prstGeom>
        </p:spPr>
        <p:txBody>
          <a:bodyPr vert="horz" lIns="91440" tIns="45720" rIns="91440" bIns="45720" rtlCol="0">
            <a:normAutofit/>
          </a:bodyPr>
          <a:lstStyle/>
          <a:p>
            <a:pPr>
              <a:lnSpc>
                <a:spcPct val="90000"/>
              </a:lnSpc>
              <a:spcBef>
                <a:spcPct val="0"/>
              </a:spcBef>
              <a:spcAft>
                <a:spcPts val="600"/>
              </a:spcAft>
            </a:pPr>
            <a:r>
              <a:rPr lang="en-US" sz="4400" b="1">
                <a:solidFill>
                  <a:srgbClr val="FFFFFF"/>
                </a:solidFill>
              </a:rPr>
              <a:t>The Solihull Approach - Bristol wide multi-user </a:t>
            </a:r>
            <a:r>
              <a:rPr lang="en-US" sz="4400" b="1" err="1">
                <a:solidFill>
                  <a:srgbClr val="FFFFFF"/>
                </a:solidFill>
              </a:rPr>
              <a:t>licence</a:t>
            </a:r>
            <a:endParaRPr lang="en-US" sz="4400" b="1">
              <a:solidFill>
                <a:srgbClr val="FFFFFF"/>
              </a:solidFill>
            </a:endParaRPr>
          </a:p>
          <a:p>
            <a:pPr indent="-228600">
              <a:lnSpc>
                <a:spcPct val="90000"/>
              </a:lnSpc>
              <a:spcBef>
                <a:spcPct val="0"/>
              </a:spcBef>
              <a:spcAft>
                <a:spcPts val="600"/>
              </a:spcAft>
              <a:buFont typeface="Arial" panose="020B0604020202020204" pitchFamily="34" charset="0"/>
              <a:buChar char="•"/>
            </a:pPr>
            <a:endParaRPr lang="en-US" sz="1700" b="1">
              <a:solidFill>
                <a:srgbClr val="FFFFFF"/>
              </a:solidFill>
            </a:endParaRPr>
          </a:p>
          <a:p>
            <a:pPr lvl="1" indent="-228600">
              <a:lnSpc>
                <a:spcPct val="90000"/>
              </a:lnSpc>
              <a:spcBef>
                <a:spcPct val="0"/>
              </a:spcBef>
              <a:spcAft>
                <a:spcPts val="600"/>
              </a:spcAft>
              <a:buFont typeface="Arial" panose="020B0604020202020204" pitchFamily="34" charset="0"/>
              <a:buChar char="•"/>
            </a:pPr>
            <a:r>
              <a:rPr lang="en-US" sz="1700" b="1">
                <a:solidFill>
                  <a:srgbClr val="FFFFFF"/>
                </a:solidFill>
              </a:rPr>
              <a:t>Online courses for all parents and parents-to-be in Bristol</a:t>
            </a:r>
          </a:p>
          <a:p>
            <a:pPr indent="-228600">
              <a:lnSpc>
                <a:spcPct val="90000"/>
              </a:lnSpc>
              <a:spcBef>
                <a:spcPct val="0"/>
              </a:spcBef>
              <a:spcAft>
                <a:spcPts val="600"/>
              </a:spcAft>
              <a:buFont typeface="Arial" panose="020B0604020202020204" pitchFamily="34" charset="0"/>
              <a:buChar char="•"/>
            </a:pPr>
            <a:endParaRPr lang="en-US" sz="1700" b="1">
              <a:solidFill>
                <a:srgbClr val="FFFFFF"/>
              </a:solidFill>
            </a:endParaRPr>
          </a:p>
          <a:p>
            <a:pPr lvl="1" indent="-228600">
              <a:lnSpc>
                <a:spcPct val="90000"/>
              </a:lnSpc>
              <a:spcBef>
                <a:spcPct val="0"/>
              </a:spcBef>
              <a:spcAft>
                <a:spcPts val="600"/>
              </a:spcAft>
              <a:buFont typeface="Arial" panose="020B0604020202020204" pitchFamily="34" charset="0"/>
              <a:buChar char="•"/>
            </a:pPr>
            <a:r>
              <a:rPr lang="en-US" sz="1700" b="1">
                <a:solidFill>
                  <a:srgbClr val="FFFFFF"/>
                </a:solidFill>
              </a:rPr>
              <a:t>Continuous Professional Development for Bristol children’s workforce</a:t>
            </a:r>
          </a:p>
        </p:txBody>
      </p:sp>
      <p:sp>
        <p:nvSpPr>
          <p:cNvPr id="12" name="Rectangle 11">
            <a:extLst>
              <a:ext uri="{FF2B5EF4-FFF2-40B4-BE49-F238E27FC236}">
                <a16:creationId xmlns:a16="http://schemas.microsoft.com/office/drawing/2014/main" id="{3070651D-776F-10E8-5D0E-59FFBD052424}"/>
              </a:ext>
            </a:extLst>
          </p:cNvPr>
          <p:cNvSpPr/>
          <p:nvPr/>
        </p:nvSpPr>
        <p:spPr>
          <a:xfrm>
            <a:off x="8734315" y="1095376"/>
            <a:ext cx="2004641" cy="20478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095950143"/>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A758ED-B8A9-4B93-A4C7-6A1535F52DB8}"/>
              </a:ext>
            </a:extLst>
          </p:cNvPr>
          <p:cNvSpPr txBox="1"/>
          <p:nvPr/>
        </p:nvSpPr>
        <p:spPr>
          <a:xfrm>
            <a:off x="7320318" y="2354728"/>
            <a:ext cx="2123890" cy="110778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100" b="1" kern="1200">
                <a:solidFill>
                  <a:schemeClr val="tx1"/>
                </a:solidFill>
                <a:latin typeface="Calibri Light" panose="020F0302020204030204" pitchFamily="34" charset="0"/>
                <a:cs typeface="Calibri Light" panose="020F0302020204030204" pitchFamily="34" charset="0"/>
              </a:rPr>
              <a:t> </a:t>
            </a:r>
            <a:endParaRPr lang="en-GB" sz="1600" b="1" kern="1200">
              <a:solidFill>
                <a:schemeClr val="tx1"/>
              </a:solidFill>
              <a:latin typeface="Calibri Light" panose="020F0302020204030204" pitchFamily="34" charset="0"/>
              <a:cs typeface="Calibri Light" panose="020F0302020204030204" pitchFamily="34" charset="0"/>
            </a:endParaRPr>
          </a:p>
        </p:txBody>
      </p:sp>
      <p:sp>
        <p:nvSpPr>
          <p:cNvPr id="49" name="Content Placeholder 3">
            <a:extLst>
              <a:ext uri="{FF2B5EF4-FFF2-40B4-BE49-F238E27FC236}">
                <a16:creationId xmlns:a16="http://schemas.microsoft.com/office/drawing/2014/main" id="{A01C9815-DB54-D527-9EE7-B61D89DCE2B9}"/>
              </a:ext>
            </a:extLst>
          </p:cNvPr>
          <p:cNvSpPr txBox="1">
            <a:spLocks/>
          </p:cNvSpPr>
          <p:nvPr/>
        </p:nvSpPr>
        <p:spPr>
          <a:xfrm>
            <a:off x="462703" y="872329"/>
            <a:ext cx="10423222" cy="46616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800"/>
              <a:t>Enables FREE access to a suite of online courses for parents and carers in Bristol – 9 courses from pregnancy to adolescence</a:t>
            </a:r>
          </a:p>
          <a:p>
            <a:pPr>
              <a:buFont typeface="Wingdings" panose="05000000000000000000" pitchFamily="2" charset="2"/>
              <a:buChar char="Ø"/>
            </a:pPr>
            <a:r>
              <a:rPr lang="en-GB" sz="2800"/>
              <a:t>Provision of FREE online courses for all professionals working with children on understanding trauma, attachment and brain development</a:t>
            </a:r>
          </a:p>
          <a:p>
            <a:pPr>
              <a:buFont typeface="Wingdings" panose="05000000000000000000" pitchFamily="2" charset="2"/>
              <a:buChar char="ü"/>
            </a:pPr>
            <a:r>
              <a:rPr lang="en-GB" sz="2800" b="0"/>
              <a:t>Due to </a:t>
            </a:r>
            <a:r>
              <a:rPr lang="en-GB" sz="2800"/>
              <a:t>launch this February - access code “GROWING” at </a:t>
            </a:r>
            <a:r>
              <a:rPr lang="en-GB" sz="2800">
                <a:ea typeface="Calibri" panose="020F0502020204030204" pitchFamily="34" charset="0"/>
                <a:cs typeface="Arial" panose="020B0604020202020204" pitchFamily="34" charset="0"/>
                <a:hlinkClick r:id="rId3"/>
              </a:rPr>
              <a:t>www.inourplace.co.uk</a:t>
            </a:r>
            <a:r>
              <a:rPr lang="en-GB" sz="2800">
                <a:ea typeface="Calibri" panose="020F0502020204030204" pitchFamily="34" charset="0"/>
                <a:cs typeface="Arial" panose="020B0604020202020204" pitchFamily="34" charset="0"/>
              </a:rPr>
              <a:t> and create an account and complete registration</a:t>
            </a:r>
          </a:p>
          <a:p>
            <a:pPr>
              <a:buFont typeface="Wingdings" panose="05000000000000000000" pitchFamily="2" charset="2"/>
              <a:buChar char="ü"/>
            </a:pPr>
            <a:r>
              <a:rPr lang="en-GB" sz="2800" b="0"/>
              <a:t>Contact </a:t>
            </a:r>
            <a:r>
              <a:rPr lang="en-GB" sz="2800" b="0">
                <a:hlinkClick r:id="rId4"/>
              </a:rPr>
              <a:t>Lucy</a:t>
            </a:r>
            <a:r>
              <a:rPr lang="en-GB" sz="2800">
                <a:hlinkClick r:id="rId4"/>
              </a:rPr>
              <a:t>.watkins@bristol.gov.uk</a:t>
            </a:r>
            <a:r>
              <a:rPr lang="en-GB" sz="2800"/>
              <a:t> to be added to the mailing list, for free resources, promotional materials, for comms for parents and ongoing comms …. </a:t>
            </a:r>
          </a:p>
          <a:p>
            <a:pPr marL="0" indent="0">
              <a:buNone/>
            </a:pPr>
            <a:endParaRPr lang="en-GB" sz="2800" b="0"/>
          </a:p>
          <a:p>
            <a:pPr marL="0" indent="0">
              <a:buNone/>
            </a:pPr>
            <a:endParaRPr lang="en-GB"/>
          </a:p>
          <a:p>
            <a:pPr marL="0" indent="0">
              <a:spcBef>
                <a:spcPts val="600"/>
              </a:spcBef>
              <a:buNone/>
              <a:defRPr/>
            </a:pPr>
            <a:endParaRPr lang="en-GB" sz="1600">
              <a:solidFill>
                <a:prstClr val="black"/>
              </a:solidFill>
              <a:cs typeface="Calibri Light" panose="020F0302020204030204" pitchFamily="34" charset="0"/>
            </a:endParaRPr>
          </a:p>
          <a:p>
            <a:pPr marL="0" indent="0">
              <a:spcBef>
                <a:spcPts val="600"/>
              </a:spcBef>
              <a:buNone/>
              <a:defRPr/>
            </a:pPr>
            <a:endParaRPr lang="en-GB" sz="1600">
              <a:solidFill>
                <a:prstClr val="black"/>
              </a:solidFill>
              <a:cs typeface="Calibri Light" panose="020F0302020204030204" pitchFamily="34" charset="0"/>
            </a:endParaRPr>
          </a:p>
        </p:txBody>
      </p:sp>
      <p:sp>
        <p:nvSpPr>
          <p:cNvPr id="62" name="Content Placeholder 3">
            <a:extLst>
              <a:ext uri="{FF2B5EF4-FFF2-40B4-BE49-F238E27FC236}">
                <a16:creationId xmlns:a16="http://schemas.microsoft.com/office/drawing/2014/main" id="{1E73DCA4-C39B-FD2C-58FC-395C3D3FF070}"/>
              </a:ext>
            </a:extLst>
          </p:cNvPr>
          <p:cNvSpPr txBox="1">
            <a:spLocks/>
          </p:cNvSpPr>
          <p:nvPr/>
        </p:nvSpPr>
        <p:spPr>
          <a:xfrm>
            <a:off x="462703" y="5309882"/>
            <a:ext cx="10423222" cy="44828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GB" sz="1800">
              <a:solidFill>
                <a:prstClr val="black"/>
              </a:solidFill>
              <a:cs typeface="Calibri Light" panose="020F0302020204030204" pitchFamily="34" charset="0"/>
            </a:endParaRPr>
          </a:p>
        </p:txBody>
      </p:sp>
      <p:sp>
        <p:nvSpPr>
          <p:cNvPr id="3" name="Title 2">
            <a:extLst>
              <a:ext uri="{FF2B5EF4-FFF2-40B4-BE49-F238E27FC236}">
                <a16:creationId xmlns:a16="http://schemas.microsoft.com/office/drawing/2014/main" id="{A6E47775-6DA8-006B-02C3-BFA430027B71}"/>
              </a:ext>
            </a:extLst>
          </p:cNvPr>
          <p:cNvSpPr txBox="1">
            <a:spLocks noGrp="1"/>
          </p:cNvSpPr>
          <p:nvPr>
            <p:ph type="title"/>
          </p:nvPr>
        </p:nvSpPr>
        <p:spPr>
          <a:xfrm>
            <a:off x="462703" y="273747"/>
            <a:ext cx="10515600" cy="424732"/>
          </a:xfrm>
          <a:prstGeom prst="rect">
            <a:avLst/>
          </a:prstGeom>
          <a:solidFill>
            <a:srgbClr val="FFC000"/>
          </a:solidFill>
        </p:spPr>
        <p:txBody>
          <a:bodyPr wrap="square" rtlCol="0">
            <a:spAutoFit/>
          </a:bodyPr>
          <a:lstStyle/>
          <a:p>
            <a:r>
              <a:rPr lang="en-GB" sz="2400" b="1">
                <a:solidFill>
                  <a:schemeClr val="tx1">
                    <a:lumMod val="65000"/>
                    <a:lumOff val="35000"/>
                  </a:schemeClr>
                </a:solidFill>
                <a:latin typeface="Arial" panose="020B0604020202020204" pitchFamily="34" charset="0"/>
                <a:cs typeface="Arial" panose="020B0604020202020204" pitchFamily="34" charset="0"/>
              </a:rPr>
              <a:t>Solihull Approach Model Multi – User Licence – its FREE</a:t>
            </a:r>
            <a:endParaRPr lang="en-GB" sz="2400">
              <a:solidFill>
                <a:schemeClr val="tx1">
                  <a:lumMod val="65000"/>
                  <a:lumOff val="35000"/>
                </a:schemeClr>
              </a:solidFill>
              <a:latin typeface="Abadi Extra Light" panose="020B0204020104020204" pitchFamily="34" charset="0"/>
            </a:endParaRPr>
          </a:p>
        </p:txBody>
      </p:sp>
      <p:pic>
        <p:nvPicPr>
          <p:cNvPr id="2" name="Picture 1">
            <a:extLst>
              <a:ext uri="{FF2B5EF4-FFF2-40B4-BE49-F238E27FC236}">
                <a16:creationId xmlns:a16="http://schemas.microsoft.com/office/drawing/2014/main" id="{6EC8B6C1-F72E-DC63-C1A3-1CE4387B70BC}"/>
              </a:ext>
            </a:extLst>
          </p:cNvPr>
          <p:cNvPicPr>
            <a:picLocks noChangeAspect="1"/>
          </p:cNvPicPr>
          <p:nvPr/>
        </p:nvPicPr>
        <p:blipFill>
          <a:blip r:embed="rId5"/>
          <a:stretch>
            <a:fillRect/>
          </a:stretch>
        </p:blipFill>
        <p:spPr>
          <a:xfrm>
            <a:off x="129209" y="6078993"/>
            <a:ext cx="1466810" cy="657020"/>
          </a:xfrm>
          <a:prstGeom prst="rect">
            <a:avLst/>
          </a:prstGeom>
        </p:spPr>
      </p:pic>
      <p:pic>
        <p:nvPicPr>
          <p:cNvPr id="46" name="Picture 2">
            <a:extLst>
              <a:ext uri="{FF2B5EF4-FFF2-40B4-BE49-F238E27FC236}">
                <a16:creationId xmlns:a16="http://schemas.microsoft.com/office/drawing/2014/main" id="{FA170D08-04D2-535D-4F85-C755D1298E2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41707" y="6028839"/>
            <a:ext cx="3269728" cy="75732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50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CE52-77C4-F197-874C-C6A63EA53955}"/>
              </a:ext>
            </a:extLst>
          </p:cNvPr>
          <p:cNvSpPr>
            <a:spLocks noGrp="1"/>
          </p:cNvSpPr>
          <p:nvPr>
            <p:ph type="ctrTitle"/>
          </p:nvPr>
        </p:nvSpPr>
        <p:spPr>
          <a:xfrm>
            <a:off x="576793" y="294960"/>
            <a:ext cx="5032937" cy="4058079"/>
          </a:xfrm>
        </p:spPr>
        <p:txBody>
          <a:bodyPr>
            <a:normAutofit fontScale="90000"/>
          </a:bodyPr>
          <a:lstStyle/>
          <a:p>
            <a:r>
              <a:rPr lang="en-GB" sz="4400" b="1">
                <a:hlinkClick r:id="rId3"/>
              </a:rPr>
              <a:t>The Bristol </a:t>
            </a:r>
            <a:br>
              <a:rPr lang="en-GB" sz="4400" b="1">
                <a:hlinkClick r:id="rId3"/>
              </a:rPr>
            </a:br>
            <a:r>
              <a:rPr lang="en-GB" sz="4400" b="1">
                <a:hlinkClick r:id="rId3"/>
              </a:rPr>
              <a:t>Pupil Voice Survey</a:t>
            </a:r>
            <a:br>
              <a:rPr lang="en-GB" sz="4400" b="1"/>
            </a:br>
            <a:br>
              <a:rPr lang="en-GB" sz="4400" b="1"/>
            </a:br>
            <a:r>
              <a:rPr lang="en-GB" sz="4400" b="1"/>
              <a:t>and </a:t>
            </a:r>
            <a:br>
              <a:rPr lang="en-GB" sz="4400" b="1"/>
            </a:br>
            <a:br>
              <a:rPr lang="en-GB" sz="4400" b="1"/>
            </a:br>
            <a:r>
              <a:rPr lang="en-GB" sz="4400" b="1">
                <a:hlinkClick r:id="rId4"/>
              </a:rPr>
              <a:t>The Bristol Ideal Award</a:t>
            </a:r>
            <a:endParaRPr lang="en-GB" sz="4400" b="1"/>
          </a:p>
        </p:txBody>
      </p:sp>
      <p:pic>
        <p:nvPicPr>
          <p:cNvPr id="5" name="Picture 4" descr="Graphical user interface, application&#10;&#10;Description automatically generated">
            <a:extLst>
              <a:ext uri="{FF2B5EF4-FFF2-40B4-BE49-F238E27FC236}">
                <a16:creationId xmlns:a16="http://schemas.microsoft.com/office/drawing/2014/main" id="{1D3F2438-2B20-F497-26CB-28AC7AAADFE3}"/>
              </a:ext>
            </a:extLst>
          </p:cNvPr>
          <p:cNvPicPr>
            <a:picLocks noChangeAspect="1"/>
          </p:cNvPicPr>
          <p:nvPr/>
        </p:nvPicPr>
        <p:blipFill rotWithShape="1">
          <a:blip r:embed="rId5"/>
          <a:srcRect l="35357" t="16120" r="36653" b="12931"/>
          <a:stretch/>
        </p:blipFill>
        <p:spPr>
          <a:xfrm>
            <a:off x="6781800" y="533400"/>
            <a:ext cx="2030895"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34A6176F-C6E6-9677-61F2-A1890C199218}"/>
              </a:ext>
            </a:extLst>
          </p:cNvPr>
          <p:cNvSpPr txBox="1"/>
          <p:nvPr/>
        </p:nvSpPr>
        <p:spPr>
          <a:xfrm>
            <a:off x="576793" y="5916709"/>
            <a:ext cx="5032938" cy="646331"/>
          </a:xfrm>
          <a:prstGeom prst="rect">
            <a:avLst/>
          </a:prstGeom>
          <a:noFill/>
        </p:spPr>
        <p:txBody>
          <a:bodyPr wrap="square" rtlCol="0">
            <a:spAutoFit/>
          </a:bodyPr>
          <a:lstStyle/>
          <a:p>
            <a:r>
              <a:rPr lang="en-GB" u="sng">
                <a:hlinkClick r:id="rId6">
                  <a:extLst>
                    <a:ext uri="{A12FA001-AC4F-418D-AE19-62706E023703}">
                      <ahyp:hlinkClr xmlns:ahyp="http://schemas.microsoft.com/office/drawing/2018/hyperlinkcolor" val="tx"/>
                    </a:ext>
                  </a:extLst>
                </a:hlinkClick>
              </a:rPr>
              <a:t>Email: </a:t>
            </a:r>
            <a:r>
              <a:rPr lang="en-GB">
                <a:solidFill>
                  <a:srgbClr val="0563C1"/>
                </a:solidFill>
                <a:hlinkClick r:id="rId6">
                  <a:extLst>
                    <a:ext uri="{A12FA001-AC4F-418D-AE19-62706E023703}">
                      <ahyp:hlinkClr xmlns:ahyp="http://schemas.microsoft.com/office/drawing/2018/hyperlinkcolor" val="tx"/>
                    </a:ext>
                  </a:extLst>
                </a:hlinkClick>
              </a:rPr>
              <a:t>Healthy.schools@bristol.gov.uk</a:t>
            </a:r>
            <a:r>
              <a:rPr lang="en-GB"/>
              <a:t> </a:t>
            </a:r>
          </a:p>
          <a:p>
            <a:r>
              <a:rPr lang="en-GB"/>
              <a:t>Website: </a:t>
            </a:r>
            <a:r>
              <a:rPr lang="en-GB">
                <a:hlinkClick r:id="rId7"/>
              </a:rPr>
              <a:t>www.bristol.gov.uk/bristol-healthy-schools</a:t>
            </a:r>
            <a:r>
              <a:rPr lang="en-GB"/>
              <a:t> </a:t>
            </a:r>
          </a:p>
        </p:txBody>
      </p:sp>
      <p:pic>
        <p:nvPicPr>
          <p:cNvPr id="3" name="Picture 2">
            <a:extLst>
              <a:ext uri="{FF2B5EF4-FFF2-40B4-BE49-F238E27FC236}">
                <a16:creationId xmlns:a16="http://schemas.microsoft.com/office/drawing/2014/main" id="{2EFD1DB5-3395-A3F5-4344-A411A6DB8EE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3" b="100000" l="0" r="100000">
                        <a14:foregroundMark x1="6296" y1="69159" x2="90370" y2="70093"/>
                        <a14:foregroundMark x1="7407" y1="79751" x2="7037" y2="61059"/>
                        <a14:foregroundMark x1="7778" y1="61371" x2="91111" y2="61059"/>
                        <a14:foregroundMark x1="91111" y1="61059" x2="91852" y2="79751"/>
                        <a14:foregroundMark x1="91852" y1="79751" x2="7407" y2="78816"/>
                        <a14:foregroundMark x1="7407" y1="61371" x2="90000" y2="77882"/>
                        <a14:foregroundMark x1="38148" y1="65732" x2="75185" y2="65732"/>
                      </a14:backgroundRemoval>
                    </a14:imgEffect>
                  </a14:imgLayer>
                </a14:imgProps>
              </a:ext>
            </a:extLst>
          </a:blip>
          <a:stretch>
            <a:fillRect/>
          </a:stretch>
        </p:blipFill>
        <p:spPr>
          <a:xfrm>
            <a:off x="8991600" y="3429000"/>
            <a:ext cx="2371620" cy="2659063"/>
          </a:xfrm>
          <a:prstGeom prst="rect">
            <a:avLst/>
          </a:prstGeom>
        </p:spPr>
      </p:pic>
      <p:sp>
        <p:nvSpPr>
          <p:cNvPr id="6" name="TextBox 5">
            <a:extLst>
              <a:ext uri="{FF2B5EF4-FFF2-40B4-BE49-F238E27FC236}">
                <a16:creationId xmlns:a16="http://schemas.microsoft.com/office/drawing/2014/main" id="{32492BCD-2EA4-C7BE-A1A1-E3C108977AED}"/>
              </a:ext>
            </a:extLst>
          </p:cNvPr>
          <p:cNvSpPr txBox="1"/>
          <p:nvPr/>
        </p:nvSpPr>
        <p:spPr>
          <a:xfrm>
            <a:off x="946598" y="4681470"/>
            <a:ext cx="3721994" cy="584775"/>
          </a:xfrm>
          <a:prstGeom prst="rect">
            <a:avLst/>
          </a:prstGeom>
          <a:noFill/>
        </p:spPr>
        <p:txBody>
          <a:bodyPr wrap="square" rtlCol="0">
            <a:spAutoFit/>
          </a:bodyPr>
          <a:lstStyle/>
          <a:p>
            <a:pPr algn="ctr"/>
            <a:r>
              <a:rPr lang="en-GB" sz="3200">
                <a:solidFill>
                  <a:srgbClr val="7030A0"/>
                </a:solidFill>
              </a:rPr>
              <a:t>Caoimhe Gowran</a:t>
            </a:r>
          </a:p>
        </p:txBody>
      </p:sp>
    </p:spTree>
    <p:extLst>
      <p:ext uri="{BB962C8B-B14F-4D97-AF65-F5344CB8AC3E}">
        <p14:creationId xmlns:p14="http://schemas.microsoft.com/office/powerpoint/2010/main" val="192166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254F-E1AB-8944-31C7-3B2A8ABEA478}"/>
              </a:ext>
            </a:extLst>
          </p:cNvPr>
          <p:cNvSpPr>
            <a:spLocks noGrp="1"/>
          </p:cNvSpPr>
          <p:nvPr>
            <p:ph type="title"/>
          </p:nvPr>
        </p:nvSpPr>
        <p:spPr>
          <a:xfrm>
            <a:off x="838200" y="187118"/>
            <a:ext cx="10515600" cy="1325563"/>
          </a:xfrm>
        </p:spPr>
        <p:txBody>
          <a:bodyPr/>
          <a:lstStyle/>
          <a:p>
            <a:r>
              <a:rPr lang="en-GB" b="1" u="sng"/>
              <a:t>The Bristol Pupil Voice Survey </a:t>
            </a:r>
          </a:p>
        </p:txBody>
      </p:sp>
      <p:sp>
        <p:nvSpPr>
          <p:cNvPr id="3" name="Content Placeholder 2">
            <a:extLst>
              <a:ext uri="{FF2B5EF4-FFF2-40B4-BE49-F238E27FC236}">
                <a16:creationId xmlns:a16="http://schemas.microsoft.com/office/drawing/2014/main" id="{A700F202-A73F-1CBF-3EA6-6E410FCF84A2}"/>
              </a:ext>
            </a:extLst>
          </p:cNvPr>
          <p:cNvSpPr>
            <a:spLocks noGrp="1"/>
          </p:cNvSpPr>
          <p:nvPr>
            <p:ph idx="1"/>
          </p:nvPr>
        </p:nvSpPr>
        <p:spPr>
          <a:xfrm>
            <a:off x="685800" y="1690692"/>
            <a:ext cx="5638800" cy="4329109"/>
          </a:xfrm>
        </p:spPr>
        <p:txBody>
          <a:bodyPr vert="horz" lIns="68580" tIns="34290" rIns="68580" bIns="34290" rtlCol="0" anchor="t">
            <a:normAutofit lnSpcReduction="10000"/>
          </a:bodyPr>
          <a:lstStyle/>
          <a:p>
            <a:pPr>
              <a:lnSpc>
                <a:spcPct val="100000"/>
              </a:lnSpc>
              <a:buFont typeface="Wingdings" panose="05000000000000000000" pitchFamily="2" charset="2"/>
              <a:buChar char="§"/>
            </a:pPr>
            <a:r>
              <a:rPr lang="en-GB" sz="2400"/>
              <a:t>Free to all Bristol Schools </a:t>
            </a:r>
          </a:p>
          <a:p>
            <a:pPr>
              <a:lnSpc>
                <a:spcPct val="100000"/>
              </a:lnSpc>
              <a:buFont typeface="Wingdings" panose="05000000000000000000" pitchFamily="2" charset="2"/>
              <a:buChar char="§"/>
            </a:pPr>
            <a:r>
              <a:rPr lang="en-GB" sz="2400"/>
              <a:t>Every 2 years, since 2008</a:t>
            </a:r>
          </a:p>
          <a:p>
            <a:pPr>
              <a:lnSpc>
                <a:spcPct val="100000"/>
              </a:lnSpc>
              <a:buFont typeface="Wingdings" panose="05000000000000000000" pitchFamily="2" charset="2"/>
              <a:buChar char="§"/>
            </a:pPr>
            <a:r>
              <a:rPr lang="en-GB" sz="2400"/>
              <a:t>Thousands of young people take part.</a:t>
            </a:r>
          </a:p>
          <a:p>
            <a:pPr>
              <a:lnSpc>
                <a:spcPct val="100000"/>
              </a:lnSpc>
              <a:buFont typeface="Wingdings" panose="05000000000000000000" pitchFamily="2" charset="2"/>
              <a:buChar char="§"/>
            </a:pPr>
            <a:r>
              <a:rPr lang="en-GB" sz="2400"/>
              <a:t>The whole student body can take part, but the report mainly focuses on years 4, 6, 8, 10.</a:t>
            </a:r>
          </a:p>
          <a:p>
            <a:pPr>
              <a:lnSpc>
                <a:spcPct val="100000"/>
              </a:lnSpc>
              <a:buFont typeface="Wingdings" panose="05000000000000000000" pitchFamily="2" charset="2"/>
              <a:buChar char="§"/>
            </a:pPr>
            <a:r>
              <a:rPr lang="en-GB" sz="2400" b="1"/>
              <a:t>Schools get individual report based </a:t>
            </a:r>
            <a:r>
              <a:rPr lang="en-GB" sz="2400"/>
              <a:t>on the responses of their pupils.</a:t>
            </a:r>
          </a:p>
          <a:p>
            <a:pPr>
              <a:lnSpc>
                <a:spcPct val="100000"/>
              </a:lnSpc>
              <a:buFont typeface="Wingdings" panose="05000000000000000000" pitchFamily="2" charset="2"/>
              <a:buChar char="§"/>
            </a:pPr>
            <a:r>
              <a:rPr lang="en-GB" sz="2400" b="1">
                <a:ea typeface="+mn-lt"/>
                <a:cs typeface="+mn-lt"/>
                <a:hlinkClick r:id="rId3"/>
              </a:rPr>
              <a:t>Bristol-wide data report </a:t>
            </a:r>
            <a:r>
              <a:rPr lang="en-GB" sz="2400">
                <a:ea typeface="+mn-lt"/>
                <a:cs typeface="+mn-lt"/>
              </a:rPr>
              <a:t>supports planning and delivery of CYP services.</a:t>
            </a:r>
            <a:endParaRPr lang="en-GB">
              <a:ea typeface="+mn-lt"/>
              <a:cs typeface="+mn-lt"/>
            </a:endParaRPr>
          </a:p>
        </p:txBody>
      </p:sp>
      <p:sp>
        <p:nvSpPr>
          <p:cNvPr id="6" name="Content Placeholder 2">
            <a:extLst>
              <a:ext uri="{FF2B5EF4-FFF2-40B4-BE49-F238E27FC236}">
                <a16:creationId xmlns:a16="http://schemas.microsoft.com/office/drawing/2014/main" id="{F8CA8FD3-BCDB-0851-3F69-713E0E96F8BC}"/>
              </a:ext>
            </a:extLst>
          </p:cNvPr>
          <p:cNvSpPr txBox="1">
            <a:spLocks/>
          </p:cNvSpPr>
          <p:nvPr/>
        </p:nvSpPr>
        <p:spPr>
          <a:xfrm>
            <a:off x="7162800" y="1700962"/>
            <a:ext cx="3985330" cy="3795708"/>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GB" sz="3375" b="1">
                <a:solidFill>
                  <a:prstClr val="black"/>
                </a:solidFill>
                <a:latin typeface="Calibri" panose="020F0502020204030204"/>
              </a:rPr>
              <a:t>Topics</a:t>
            </a:r>
            <a:r>
              <a:rPr lang="en-GB" sz="3375">
                <a:solidFill>
                  <a:prstClr val="black"/>
                </a:solidFill>
                <a:latin typeface="Calibri" panose="020F0502020204030204"/>
              </a:rPr>
              <a:t> </a:t>
            </a:r>
          </a:p>
          <a:p>
            <a:pPr marL="171450" indent="-171450" defTabSz="685800">
              <a:spcBef>
                <a:spcPts val="750"/>
              </a:spcBef>
              <a:defRPr/>
            </a:pPr>
            <a:r>
              <a:rPr lang="en-GB" sz="2775">
                <a:solidFill>
                  <a:prstClr val="black"/>
                </a:solidFill>
                <a:latin typeface="Calibri" panose="020F0502020204030204"/>
              </a:rPr>
              <a:t>Food and Nutrition </a:t>
            </a:r>
          </a:p>
          <a:p>
            <a:pPr marL="171450" indent="-171450" defTabSz="685800">
              <a:spcBef>
                <a:spcPts val="750"/>
              </a:spcBef>
              <a:defRPr/>
            </a:pPr>
            <a:r>
              <a:rPr lang="en-GB" sz="2775">
                <a:solidFill>
                  <a:prstClr val="black"/>
                </a:solidFill>
                <a:latin typeface="Calibri" panose="020F0502020204030204"/>
              </a:rPr>
              <a:t>Physical Activity </a:t>
            </a:r>
          </a:p>
          <a:p>
            <a:pPr marL="171450" indent="-171450" defTabSz="685800">
              <a:spcBef>
                <a:spcPts val="750"/>
              </a:spcBef>
              <a:defRPr/>
            </a:pPr>
            <a:r>
              <a:rPr lang="en-GB" sz="2775">
                <a:solidFill>
                  <a:prstClr val="black"/>
                </a:solidFill>
                <a:latin typeface="Calibri" panose="020F0502020204030204"/>
              </a:rPr>
              <a:t>Sexual Health </a:t>
            </a:r>
          </a:p>
          <a:p>
            <a:pPr marL="171450" indent="-171450" defTabSz="685800">
              <a:spcBef>
                <a:spcPts val="750"/>
              </a:spcBef>
              <a:defRPr/>
            </a:pPr>
            <a:r>
              <a:rPr lang="en-GB" sz="2775">
                <a:solidFill>
                  <a:prstClr val="black"/>
                </a:solidFill>
                <a:highlight>
                  <a:srgbClr val="FFFF00"/>
                </a:highlight>
                <a:latin typeface="Calibri" panose="020F0502020204030204"/>
              </a:rPr>
              <a:t>Understanding Substances </a:t>
            </a:r>
          </a:p>
          <a:p>
            <a:pPr marL="171450" indent="-171450" defTabSz="685800">
              <a:spcBef>
                <a:spcPts val="750"/>
              </a:spcBef>
              <a:defRPr/>
            </a:pPr>
            <a:r>
              <a:rPr lang="en-GB" sz="2775">
                <a:solidFill>
                  <a:prstClr val="black"/>
                </a:solidFill>
                <a:highlight>
                  <a:srgbClr val="FFFF00"/>
                </a:highlight>
                <a:latin typeface="Calibri" panose="020F0502020204030204"/>
              </a:rPr>
              <a:t>Mental health and wellbeing </a:t>
            </a:r>
          </a:p>
          <a:p>
            <a:pPr marL="171450" indent="-171450" defTabSz="685800">
              <a:spcBef>
                <a:spcPts val="750"/>
              </a:spcBef>
              <a:defRPr/>
            </a:pPr>
            <a:r>
              <a:rPr lang="en-GB" sz="2775">
                <a:solidFill>
                  <a:prstClr val="black"/>
                </a:solidFill>
                <a:latin typeface="Calibri" panose="020F0502020204030204"/>
              </a:rPr>
              <a:t>Dental Health </a:t>
            </a:r>
          </a:p>
          <a:p>
            <a:pPr marL="171450" indent="-171450" defTabSz="685800">
              <a:spcBef>
                <a:spcPts val="750"/>
              </a:spcBef>
              <a:defRPr/>
            </a:pPr>
            <a:r>
              <a:rPr lang="en-GB" sz="2775">
                <a:solidFill>
                  <a:prstClr val="black"/>
                </a:solidFill>
                <a:latin typeface="Calibri" panose="020F0502020204030204"/>
              </a:rPr>
              <a:t>Health Protection</a:t>
            </a:r>
          </a:p>
          <a:p>
            <a:pPr marL="171450" indent="-171450" defTabSz="685800">
              <a:spcBef>
                <a:spcPts val="750"/>
              </a:spcBef>
              <a:defRPr/>
            </a:pPr>
            <a:r>
              <a:rPr lang="en-GB" sz="2775">
                <a:solidFill>
                  <a:prstClr val="black"/>
                </a:solidFill>
                <a:highlight>
                  <a:srgbClr val="FFFF00"/>
                </a:highlight>
                <a:latin typeface="Calibri" panose="020F0502020204030204"/>
              </a:rPr>
              <a:t>Domestic and sexual violence</a:t>
            </a:r>
          </a:p>
          <a:p>
            <a:pPr marL="171450" indent="-171450" defTabSz="685800">
              <a:spcBef>
                <a:spcPts val="750"/>
              </a:spcBef>
              <a:defRPr/>
            </a:pPr>
            <a:r>
              <a:rPr lang="en-GB" sz="2775">
                <a:solidFill>
                  <a:prstClr val="black"/>
                </a:solidFill>
                <a:highlight>
                  <a:srgbClr val="FFFF00"/>
                </a:highlight>
                <a:latin typeface="Calibri" panose="020F0502020204030204"/>
              </a:rPr>
              <a:t>Bullying</a:t>
            </a:r>
          </a:p>
          <a:p>
            <a:pPr marL="171450" indent="-171450" defTabSz="685800">
              <a:spcBef>
                <a:spcPts val="750"/>
              </a:spcBef>
              <a:defRPr/>
            </a:pPr>
            <a:r>
              <a:rPr lang="en-GB" sz="2775">
                <a:solidFill>
                  <a:prstClr val="black"/>
                </a:solidFill>
                <a:latin typeface="Calibri" panose="020F0502020204030204"/>
              </a:rPr>
              <a:t>Personal Social and Health Education</a:t>
            </a:r>
          </a:p>
          <a:p>
            <a:pPr marL="171450" indent="-171450" defTabSz="685800">
              <a:spcBef>
                <a:spcPts val="750"/>
              </a:spcBef>
              <a:defRPr/>
            </a:pPr>
            <a:r>
              <a:rPr lang="en-GB" sz="2775">
                <a:solidFill>
                  <a:prstClr val="black"/>
                </a:solidFill>
                <a:latin typeface="Calibri" panose="020F0502020204030204"/>
              </a:rPr>
              <a:t>Economic Wellbeing</a:t>
            </a:r>
            <a:endParaRPr lang="en-GB" sz="4125">
              <a:solidFill>
                <a:prstClr val="black"/>
              </a:solidFill>
              <a:latin typeface="Calibri" panose="020F0502020204030204"/>
            </a:endParaRPr>
          </a:p>
          <a:p>
            <a:pPr marL="171450" indent="-171450" defTabSz="685800">
              <a:spcBef>
                <a:spcPts val="750"/>
              </a:spcBef>
              <a:defRPr/>
            </a:pPr>
            <a:endParaRPr lang="en-GB" sz="2100">
              <a:solidFill>
                <a:prstClr val="black"/>
              </a:solidFill>
              <a:latin typeface="Calibri" panose="020F0502020204030204"/>
            </a:endParaRPr>
          </a:p>
          <a:p>
            <a:pPr marL="171450" indent="-171450" defTabSz="685800">
              <a:spcBef>
                <a:spcPts val="750"/>
              </a:spcBef>
              <a:defRPr/>
            </a:pPr>
            <a:endParaRPr lang="en-GB" sz="2100">
              <a:solidFill>
                <a:prstClr val="black"/>
              </a:solidFill>
              <a:latin typeface="Calibri" panose="020F0502020204030204"/>
            </a:endParaRPr>
          </a:p>
          <a:p>
            <a:pPr marL="171450" indent="-171450" defTabSz="685800">
              <a:spcBef>
                <a:spcPts val="750"/>
              </a:spcBef>
              <a:defRPr/>
            </a:pPr>
            <a:endParaRPr lang="en-GB" sz="2100">
              <a:solidFill>
                <a:prstClr val="black"/>
              </a:solidFill>
              <a:latin typeface="Calibri" panose="020F0502020204030204"/>
            </a:endParaRPr>
          </a:p>
        </p:txBody>
      </p:sp>
      <p:pic>
        <p:nvPicPr>
          <p:cNvPr id="7" name="Picture 6">
            <a:extLst>
              <a:ext uri="{FF2B5EF4-FFF2-40B4-BE49-F238E27FC236}">
                <a16:creationId xmlns:a16="http://schemas.microsoft.com/office/drawing/2014/main" id="{EE5E88D0-3E88-3CC8-2C6C-E82B3C83A75D}"/>
              </a:ext>
            </a:extLst>
          </p:cNvPr>
          <p:cNvPicPr>
            <a:picLocks noChangeAspect="1"/>
          </p:cNvPicPr>
          <p:nvPr/>
        </p:nvPicPr>
        <p:blipFill rotWithShape="1">
          <a:blip r:embed="rId4"/>
          <a:srcRect l="52000" t="43022" r="3917" b="37438"/>
          <a:stretch/>
        </p:blipFill>
        <p:spPr>
          <a:xfrm>
            <a:off x="6708226" y="5694346"/>
            <a:ext cx="4661232" cy="678479"/>
          </a:xfrm>
          <a:prstGeom prst="rect">
            <a:avLst/>
          </a:prstGeom>
        </p:spPr>
      </p:pic>
      <p:pic>
        <p:nvPicPr>
          <p:cNvPr id="4" name="Picture 3">
            <a:extLst>
              <a:ext uri="{FF2B5EF4-FFF2-40B4-BE49-F238E27FC236}">
                <a16:creationId xmlns:a16="http://schemas.microsoft.com/office/drawing/2014/main" id="{BECADB2A-161A-C515-E7CB-3F7A2D641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7847" y="0"/>
            <a:ext cx="1714153" cy="774923"/>
          </a:xfrm>
          <a:prstGeom prst="rect">
            <a:avLst/>
          </a:prstGeom>
        </p:spPr>
      </p:pic>
    </p:spTree>
    <p:extLst>
      <p:ext uri="{BB962C8B-B14F-4D97-AF65-F5344CB8AC3E}">
        <p14:creationId xmlns:p14="http://schemas.microsoft.com/office/powerpoint/2010/main" val="39070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F8E4A0-4BDE-7003-2558-31CB8BFA1AD8}"/>
              </a:ext>
            </a:extLst>
          </p:cNvPr>
          <p:cNvPicPr>
            <a:picLocks noChangeAspect="1"/>
          </p:cNvPicPr>
          <p:nvPr/>
        </p:nvPicPr>
        <p:blipFill>
          <a:blip r:embed="rId3"/>
          <a:stretch>
            <a:fillRect/>
          </a:stretch>
        </p:blipFill>
        <p:spPr>
          <a:xfrm>
            <a:off x="6781800" y="659992"/>
            <a:ext cx="5233445" cy="4674008"/>
          </a:xfrm>
          <a:prstGeom prst="rect">
            <a:avLst/>
          </a:prstGeom>
        </p:spPr>
      </p:pic>
      <p:sp>
        <p:nvSpPr>
          <p:cNvPr id="2" name="Title 1">
            <a:extLst>
              <a:ext uri="{FF2B5EF4-FFF2-40B4-BE49-F238E27FC236}">
                <a16:creationId xmlns:a16="http://schemas.microsoft.com/office/drawing/2014/main" id="{D51CD21D-ADE6-45AB-E459-E0D4FFF6A3DC}"/>
              </a:ext>
            </a:extLst>
          </p:cNvPr>
          <p:cNvSpPr>
            <a:spLocks noGrp="1"/>
          </p:cNvSpPr>
          <p:nvPr>
            <p:ph type="title"/>
          </p:nvPr>
        </p:nvSpPr>
        <p:spPr>
          <a:xfrm>
            <a:off x="478971" y="1166608"/>
            <a:ext cx="6749143" cy="4066540"/>
          </a:xfrm>
        </p:spPr>
        <p:txBody>
          <a:bodyPr vert="horz" lIns="91440" tIns="45720" rIns="91440" bIns="45720" rtlCol="0" anchor="b">
            <a:normAutofit/>
          </a:bodyPr>
          <a:lstStyle/>
          <a:p>
            <a:pPr algn="ctr"/>
            <a:r>
              <a:rPr lang="en-US" sz="6600" b="1" kern="1200">
                <a:solidFill>
                  <a:schemeClr val="tx1"/>
                </a:solidFill>
                <a:latin typeface="+mj-lt"/>
                <a:ea typeface="+mj-ea"/>
                <a:cs typeface="+mj-cs"/>
              </a:rPr>
              <a:t>Next Pupil Voice Survey 2024 </a:t>
            </a:r>
            <a:br>
              <a:rPr lang="en-US" sz="6600" kern="1200">
                <a:solidFill>
                  <a:schemeClr val="tx1"/>
                </a:solidFill>
                <a:latin typeface="+mj-lt"/>
                <a:ea typeface="+mj-ea"/>
                <a:cs typeface="+mj-cs"/>
              </a:rPr>
            </a:br>
            <a:br>
              <a:rPr lang="en-US" sz="4000" kern="1200">
                <a:solidFill>
                  <a:schemeClr val="tx1"/>
                </a:solidFill>
                <a:highlight>
                  <a:srgbClr val="FFFF00"/>
                </a:highlight>
                <a:latin typeface="+mj-lt"/>
                <a:ea typeface="+mj-ea"/>
                <a:cs typeface="+mj-cs"/>
              </a:rPr>
            </a:br>
            <a:r>
              <a:rPr lang="en-US" sz="4000" kern="1200">
                <a:solidFill>
                  <a:schemeClr val="tx1"/>
                </a:solidFill>
                <a:highlight>
                  <a:srgbClr val="FFFF00"/>
                </a:highlight>
                <a:latin typeface="+mj-lt"/>
                <a:ea typeface="+mj-ea"/>
                <a:cs typeface="+mj-cs"/>
              </a:rPr>
              <a:t>Sign-up deadline: February 8</a:t>
            </a:r>
            <a:r>
              <a:rPr lang="en-US" sz="4000" kern="1200" baseline="30000">
                <a:solidFill>
                  <a:schemeClr val="tx1"/>
                </a:solidFill>
                <a:highlight>
                  <a:srgbClr val="FFFF00"/>
                </a:highlight>
                <a:latin typeface="+mj-lt"/>
                <a:ea typeface="+mj-ea"/>
                <a:cs typeface="+mj-cs"/>
              </a:rPr>
              <a:t>th</a:t>
            </a:r>
            <a:br>
              <a:rPr lang="en-US" sz="4000" kern="1200" baseline="30000">
                <a:solidFill>
                  <a:schemeClr val="tx1"/>
                </a:solidFill>
                <a:latin typeface="+mj-lt"/>
                <a:ea typeface="+mj-ea"/>
                <a:cs typeface="+mj-cs"/>
              </a:rPr>
            </a:br>
            <a:endParaRPr lang="en-US" sz="6600" kern="1200">
              <a:solidFill>
                <a:schemeClr val="tx1"/>
              </a:solidFill>
              <a:latin typeface="+mj-lt"/>
              <a:ea typeface="+mj-ea"/>
              <a:cs typeface="+mj-cs"/>
            </a:endParaRPr>
          </a:p>
        </p:txBody>
      </p:sp>
      <p:pic>
        <p:nvPicPr>
          <p:cNvPr id="29" name="Picture 28">
            <a:extLst>
              <a:ext uri="{FF2B5EF4-FFF2-40B4-BE49-F238E27FC236}">
                <a16:creationId xmlns:a16="http://schemas.microsoft.com/office/drawing/2014/main" id="{12314FEA-F9AD-D634-6ED6-EE08736E1D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847" y="0"/>
            <a:ext cx="1714153" cy="774923"/>
          </a:xfrm>
          <a:prstGeom prst="rect">
            <a:avLst/>
          </a:prstGeom>
        </p:spPr>
      </p:pic>
      <p:sp>
        <p:nvSpPr>
          <p:cNvPr id="4" name="TextBox 3">
            <a:extLst>
              <a:ext uri="{FF2B5EF4-FFF2-40B4-BE49-F238E27FC236}">
                <a16:creationId xmlns:a16="http://schemas.microsoft.com/office/drawing/2014/main" id="{48B44338-9C34-093A-36C1-158AEE38E2E7}"/>
              </a:ext>
            </a:extLst>
          </p:cNvPr>
          <p:cNvSpPr txBox="1"/>
          <p:nvPr/>
        </p:nvSpPr>
        <p:spPr>
          <a:xfrm>
            <a:off x="478971" y="5334000"/>
            <a:ext cx="109347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F</a:t>
            </a:r>
            <a:r>
              <a:rPr kumimoji="0" lang="en-US" sz="2400" i="0" u="none" strike="noStrike" kern="1200" cap="none" spc="0" normalizeH="0" baseline="0" noProof="0" err="1">
                <a:ln>
                  <a:noFill/>
                </a:ln>
                <a:solidFill>
                  <a:prstClr val="black"/>
                </a:solidFill>
                <a:effectLst/>
                <a:uLnTx/>
                <a:uFillTx/>
                <a:latin typeface="Calibri" panose="020F0502020204030204"/>
                <a:ea typeface="+mn-ea"/>
                <a:cs typeface="+mn-cs"/>
              </a:rPr>
              <a:t>ind</a:t>
            </a:r>
            <a:r>
              <a:rPr kumimoji="0" lang="en-US" sz="2400" i="0" u="none" strike="noStrike" kern="1200" cap="none" spc="0" normalizeH="0" baseline="0" noProof="0">
                <a:ln>
                  <a:noFill/>
                </a:ln>
                <a:solidFill>
                  <a:prstClr val="black"/>
                </a:solidFill>
                <a:effectLst/>
                <a:uLnTx/>
                <a:uFillTx/>
                <a:latin typeface="Calibri" panose="020F0502020204030204"/>
                <a:ea typeface="+mn-ea"/>
                <a:cs typeface="+mn-cs"/>
              </a:rPr>
              <a:t> out more and sign-up via QR code or this link : </a:t>
            </a:r>
            <a:r>
              <a:rPr kumimoji="0" lang="en-US" sz="2400" i="0" u="none" strike="noStrike" kern="1200" cap="none" spc="0" normalizeH="0" baseline="0" noProof="0">
                <a:ln>
                  <a:noFill/>
                </a:ln>
                <a:solidFill>
                  <a:prstClr val="black"/>
                </a:solidFill>
                <a:effectLst/>
                <a:uLnTx/>
                <a:uFillTx/>
                <a:latin typeface="Calibri" panose="020F0502020204030204"/>
                <a:ea typeface="+mn-ea"/>
                <a:cs typeface="+mn-cs"/>
                <a:hlinkClick r:id="rId5"/>
              </a:rPr>
              <a:t>www.smartsurvey.co.uk/s/ESBVIB/</a:t>
            </a:r>
            <a:endParaRPr kumimoji="0" lang="en-US" sz="240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c</a:t>
            </a:r>
            <a:r>
              <a:rPr kumimoji="0" lang="en-US" sz="2400" i="0" u="none" strike="noStrike" kern="1200" cap="none" spc="0" normalizeH="0" baseline="0" noProof="0" err="1">
                <a:ln>
                  <a:noFill/>
                </a:ln>
                <a:solidFill>
                  <a:prstClr val="black"/>
                </a:solidFill>
                <a:effectLst/>
                <a:uLnTx/>
                <a:uFillTx/>
                <a:latin typeface="Calibri" panose="020F0502020204030204"/>
                <a:ea typeface="+mn-ea"/>
                <a:cs typeface="+mn-cs"/>
              </a:rPr>
              <a:t>ontact</a:t>
            </a:r>
            <a:r>
              <a:rPr kumimoji="0" lang="en-US" sz="240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i="0" u="none" strike="noStrike" kern="1200" cap="none" spc="0" normalizeH="0" baseline="0" noProof="0">
                <a:ln>
                  <a:noFill/>
                </a:ln>
                <a:solidFill>
                  <a:prstClr val="black"/>
                </a:solidFill>
                <a:effectLst/>
                <a:uLnTx/>
                <a:uFillTx/>
                <a:latin typeface="Calibri" panose="020F0502020204030204"/>
                <a:ea typeface="+mn-ea"/>
                <a:cs typeface="+mn-cs"/>
                <a:hlinkClick r:id="rId6"/>
              </a:rPr>
              <a:t>healthy.schools@bristol.gov.uk</a:t>
            </a:r>
            <a:r>
              <a:rPr kumimoji="0" lang="en-US" sz="240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240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458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162802" y="3505202"/>
            <a:ext cx="4913383" cy="2669900"/>
          </a:xfrm>
        </p:spPr>
        <p:txBody>
          <a:bodyPr anchor="ctr">
            <a:noAutofit/>
          </a:bodyPr>
          <a:lstStyle/>
          <a:p>
            <a:pPr marL="0" indent="0">
              <a:buNone/>
            </a:pPr>
            <a:r>
              <a:rPr lang="en-GB" sz="2400">
                <a:ea typeface="+mn-lt"/>
                <a:cs typeface="+mn-lt"/>
              </a:rPr>
              <a:t>To sign up or find out more:</a:t>
            </a:r>
          </a:p>
          <a:p>
            <a:pPr marL="0" indent="0">
              <a:buNone/>
            </a:pPr>
            <a:r>
              <a:rPr lang="en-GB" sz="2400" b="1">
                <a:ea typeface="+mn-lt"/>
                <a:cs typeface="+mn-lt"/>
              </a:rPr>
              <a:t>Email: </a:t>
            </a:r>
            <a:r>
              <a:rPr lang="en-GB" sz="2200" u="sng">
                <a:solidFill>
                  <a:srgbClr val="0070C0"/>
                </a:solidFill>
                <a:ea typeface="+mn-lt"/>
                <a:cs typeface="+mn-lt"/>
                <a:hlinkClick r:id="rId3">
                  <a:extLst>
                    <a:ext uri="{A12FA001-AC4F-418D-AE19-62706E023703}">
                      <ahyp:hlinkClr xmlns:ahyp="http://schemas.microsoft.com/office/drawing/2018/hyperlinkcolor" val="tx"/>
                    </a:ext>
                  </a:extLst>
                </a:hlinkClick>
              </a:rPr>
              <a:t>Healthy.Schools@bristol.gov.uk</a:t>
            </a:r>
            <a:endParaRPr lang="en-GB" sz="2200" u="sng">
              <a:solidFill>
                <a:srgbClr val="0070C0"/>
              </a:solidFill>
            </a:endParaRPr>
          </a:p>
          <a:p>
            <a:pPr marL="0" indent="0">
              <a:buNone/>
            </a:pPr>
            <a:endParaRPr lang="en-GB" sz="2400" b="1">
              <a:ea typeface="+mn-lt"/>
              <a:cs typeface="+mn-lt"/>
            </a:endParaRPr>
          </a:p>
          <a:p>
            <a:pPr marL="0" indent="0">
              <a:buNone/>
            </a:pPr>
            <a:r>
              <a:rPr lang="en-GB" sz="2400" b="1">
                <a:ea typeface="+mn-lt"/>
                <a:cs typeface="+mn-lt"/>
              </a:rPr>
              <a:t>Visit the Healthy Schools website</a:t>
            </a:r>
          </a:p>
          <a:p>
            <a:r>
              <a:rPr lang="en-GB" sz="2200">
                <a:solidFill>
                  <a:srgbClr val="0070C0"/>
                </a:solidFill>
                <a:hlinkClick r:id="rId4"/>
              </a:rPr>
              <a:t>https://www.bristol.gov.uk/bristol-healthy-schools</a:t>
            </a:r>
            <a:endParaRPr lang="en-GB" sz="2200">
              <a:solidFill>
                <a:srgbClr val="0070C0"/>
              </a:solidFill>
            </a:endParaRPr>
          </a:p>
        </p:txBody>
      </p:sp>
      <p:pic>
        <p:nvPicPr>
          <p:cNvPr id="3" name="Picture 2" descr="Bristol Healthy Schools">
            <a:extLst>
              <a:ext uri="{FF2B5EF4-FFF2-40B4-BE49-F238E27FC236}">
                <a16:creationId xmlns:a16="http://schemas.microsoft.com/office/drawing/2014/main" id="{3CDB2923-9017-D22A-3200-980839D6A79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9106" y="152400"/>
            <a:ext cx="1382395" cy="625475"/>
          </a:xfrm>
          <a:prstGeom prst="rect">
            <a:avLst/>
          </a:prstGeom>
          <a:noFill/>
          <a:ln>
            <a:noFill/>
          </a:ln>
        </p:spPr>
      </p:pic>
      <p:pic>
        <p:nvPicPr>
          <p:cNvPr id="5" name="Picture 4">
            <a:extLst>
              <a:ext uri="{FF2B5EF4-FFF2-40B4-BE49-F238E27FC236}">
                <a16:creationId xmlns:a16="http://schemas.microsoft.com/office/drawing/2014/main" id="{5875B3CC-27B8-0A02-68FD-8148650A8A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23" b="100000" l="0" r="100000">
                        <a14:foregroundMark x1="6296" y1="69159" x2="90370" y2="70093"/>
                        <a14:foregroundMark x1="7407" y1="79751" x2="7037" y2="61059"/>
                        <a14:foregroundMark x1="7778" y1="61371" x2="91111" y2="61059"/>
                        <a14:foregroundMark x1="91111" y1="61059" x2="91852" y2="79751"/>
                        <a14:foregroundMark x1="91852" y1="79751" x2="7407" y2="78816"/>
                        <a14:foregroundMark x1="7407" y1="61371" x2="90000" y2="77882"/>
                        <a14:foregroundMark x1="38148" y1="65732" x2="75185" y2="65732"/>
                      </a14:backgroundRemoval>
                    </a14:imgEffect>
                  </a14:imgLayer>
                </a14:imgProps>
              </a:ext>
            </a:extLst>
          </a:blip>
          <a:stretch>
            <a:fillRect/>
          </a:stretch>
        </p:blipFill>
        <p:spPr>
          <a:xfrm>
            <a:off x="4600818" y="465137"/>
            <a:ext cx="2990363" cy="3352799"/>
          </a:xfrm>
          <a:prstGeom prst="rect">
            <a:avLst/>
          </a:prstGeom>
        </p:spPr>
      </p:pic>
      <p:sp>
        <p:nvSpPr>
          <p:cNvPr id="11" name="TextBox 10">
            <a:extLst>
              <a:ext uri="{FF2B5EF4-FFF2-40B4-BE49-F238E27FC236}">
                <a16:creationId xmlns:a16="http://schemas.microsoft.com/office/drawing/2014/main" id="{204E47A4-A918-34CB-55FE-ED6A8223B54F}"/>
              </a:ext>
            </a:extLst>
          </p:cNvPr>
          <p:cNvSpPr txBox="1"/>
          <p:nvPr/>
        </p:nvSpPr>
        <p:spPr>
          <a:xfrm>
            <a:off x="762000" y="3429000"/>
            <a:ext cx="4267200" cy="3046988"/>
          </a:xfrm>
          <a:prstGeom prst="rect">
            <a:avLst/>
          </a:prstGeom>
          <a:noFill/>
        </p:spPr>
        <p:txBody>
          <a:bodyPr wrap="square">
            <a:spAutoFit/>
          </a:bodyPr>
          <a:lstStyle/>
          <a:p>
            <a:pPr algn="l"/>
            <a:r>
              <a:rPr kumimoji="0" lang="en-GB" sz="2400" b="1" i="0" u="none" strike="noStrike" kern="1200" cap="none" spc="0" normalizeH="0" baseline="0" noProof="0">
                <a:ln>
                  <a:noFill/>
                </a:ln>
                <a:solidFill>
                  <a:prstClr val="black"/>
                </a:solidFill>
                <a:effectLst/>
                <a:uLnTx/>
                <a:uFillTx/>
                <a:ea typeface="+mj-ea"/>
                <a:cs typeface="+mj-cs"/>
              </a:rPr>
              <a:t>The Bristol Ideal Award</a:t>
            </a:r>
            <a:br>
              <a:rPr kumimoji="0" lang="en-GB" sz="2400" b="0" i="0" u="none" strike="noStrike" kern="1200" cap="none" spc="0" normalizeH="0" baseline="0" noProof="0">
                <a:ln>
                  <a:noFill/>
                </a:ln>
                <a:solidFill>
                  <a:prstClr val="black"/>
                </a:solidFill>
                <a:effectLst/>
                <a:uLnTx/>
                <a:uFillTx/>
                <a:ea typeface="+mj-ea"/>
                <a:cs typeface="+mj-cs"/>
              </a:rPr>
            </a:br>
            <a:r>
              <a:rPr lang="en-GB" sz="2400" b="0" i="0">
                <a:solidFill>
                  <a:srgbClr val="2E3137"/>
                </a:solidFill>
                <a:effectLst/>
              </a:rPr>
              <a:t>is a set of standards and guidance for settings to follow to improve their approach to:</a:t>
            </a:r>
          </a:p>
          <a:p>
            <a:pPr marL="342900" indent="-342900" algn="l">
              <a:buFont typeface="Arial" panose="020B0604020202020204" pitchFamily="34" charset="0"/>
              <a:buChar char="•"/>
            </a:pPr>
            <a:r>
              <a:rPr lang="en-GB" sz="2400" b="0" i="0">
                <a:solidFill>
                  <a:srgbClr val="2E3137"/>
                </a:solidFill>
                <a:effectLst/>
              </a:rPr>
              <a:t>domestic abuse</a:t>
            </a:r>
          </a:p>
          <a:p>
            <a:pPr marL="342900" indent="-342900" algn="l">
              <a:buFont typeface="Arial" panose="020B0604020202020204" pitchFamily="34" charset="0"/>
              <a:buChar char="•"/>
            </a:pPr>
            <a:r>
              <a:rPr lang="en-GB" sz="2400" b="0" i="0">
                <a:solidFill>
                  <a:srgbClr val="2E3137"/>
                </a:solidFill>
                <a:effectLst/>
              </a:rPr>
              <a:t>sexual violence</a:t>
            </a:r>
          </a:p>
          <a:p>
            <a:pPr marL="342900" indent="-342900" algn="l">
              <a:buFont typeface="Arial" panose="020B0604020202020204" pitchFamily="34" charset="0"/>
              <a:buChar char="•"/>
            </a:pPr>
            <a:r>
              <a:rPr lang="en-GB" sz="2400" b="0" i="0">
                <a:solidFill>
                  <a:srgbClr val="2E3137"/>
                </a:solidFill>
                <a:effectLst/>
              </a:rPr>
              <a:t>healthy relationships</a:t>
            </a:r>
            <a:br>
              <a:rPr kumimoji="0" lang="en-GB" sz="2400" b="0" i="1" u="none" strike="noStrike" kern="1200" cap="none" spc="0" normalizeH="0" baseline="0" noProof="0">
                <a:ln>
                  <a:noFill/>
                </a:ln>
                <a:solidFill>
                  <a:prstClr val="black"/>
                </a:solidFill>
                <a:effectLst/>
                <a:uLnTx/>
                <a:uFillTx/>
                <a:ea typeface="+mj-ea"/>
                <a:cs typeface="+mj-cs"/>
              </a:rPr>
            </a:br>
            <a:endParaRPr lang="en-GB" sz="2400"/>
          </a:p>
        </p:txBody>
      </p:sp>
    </p:spTree>
    <p:extLst>
      <p:ext uri="{BB962C8B-B14F-4D97-AF65-F5344CB8AC3E}">
        <p14:creationId xmlns:p14="http://schemas.microsoft.com/office/powerpoint/2010/main" val="1039505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6989B-14C9-F633-B96B-2820D26C4914}"/>
              </a:ext>
            </a:extLst>
          </p:cNvPr>
          <p:cNvSpPr>
            <a:spLocks noGrp="1"/>
          </p:cNvSpPr>
          <p:nvPr>
            <p:ph type="ctrTitle"/>
          </p:nvPr>
        </p:nvSpPr>
        <p:spPr>
          <a:xfrm>
            <a:off x="1145136" y="1028700"/>
            <a:ext cx="9947305" cy="1090657"/>
          </a:xfrm>
        </p:spPr>
        <p:txBody>
          <a:bodyPr>
            <a:normAutofit fontScale="90000"/>
          </a:bodyPr>
          <a:lstStyle/>
          <a:p>
            <a:r>
              <a:rPr lang="en-GB" sz="4800">
                <a:solidFill>
                  <a:srgbClr val="FFFFFF"/>
                </a:solidFill>
                <a:cs typeface="Calibri Light"/>
              </a:rPr>
              <a:t>PREVENT education support is moving to SET</a:t>
            </a:r>
            <a:endParaRPr lang="en-GB" sz="4800">
              <a:solidFill>
                <a:srgbClr val="FFFFFF"/>
              </a:solidFill>
            </a:endParaRPr>
          </a:p>
        </p:txBody>
      </p:sp>
      <p:sp>
        <p:nvSpPr>
          <p:cNvPr id="3" name="Subtitle 2">
            <a:extLst>
              <a:ext uri="{FF2B5EF4-FFF2-40B4-BE49-F238E27FC236}">
                <a16:creationId xmlns:a16="http://schemas.microsoft.com/office/drawing/2014/main" id="{1BF8BDA7-C258-15E8-2829-8AB1461AA1BD}"/>
              </a:ext>
            </a:extLst>
          </p:cNvPr>
          <p:cNvSpPr>
            <a:spLocks noGrp="1"/>
          </p:cNvSpPr>
          <p:nvPr>
            <p:ph type="subTitle" idx="1"/>
          </p:nvPr>
        </p:nvSpPr>
        <p:spPr>
          <a:xfrm>
            <a:off x="1524000" y="2214188"/>
            <a:ext cx="9144000" cy="492440"/>
          </a:xfrm>
        </p:spPr>
        <p:txBody>
          <a:bodyPr vert="horz" lIns="91440" tIns="45720" rIns="91440" bIns="45720" rtlCol="0" anchor="t">
            <a:normAutofit fontScale="85000" lnSpcReduction="20000"/>
          </a:bodyPr>
          <a:lstStyle/>
          <a:p>
            <a:r>
              <a:rPr lang="en-GB" sz="2000">
                <a:solidFill>
                  <a:srgbClr val="FFFFFF"/>
                </a:solidFill>
                <a:cs typeface="Calibri"/>
              </a:rPr>
              <a:t>We will be providing advice, support and guidance alongside training relating to the prevent duty in education settings. </a:t>
            </a:r>
            <a:endParaRPr lang="en-GB" sz="2000">
              <a:solidFill>
                <a:srgbClr val="FFFFFF"/>
              </a:solidFill>
            </a:endParaRPr>
          </a:p>
        </p:txBody>
      </p:sp>
      <p:sp>
        <p:nvSpPr>
          <p:cNvPr id="17" name="Freeform: Shape 1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Prevent – Ferndale Primary">
            <a:extLst>
              <a:ext uri="{FF2B5EF4-FFF2-40B4-BE49-F238E27FC236}">
                <a16:creationId xmlns:a16="http://schemas.microsoft.com/office/drawing/2014/main" id="{96BC69E9-4DFF-6B86-7677-7DE2E79C9878}"/>
              </a:ext>
            </a:extLst>
          </p:cNvPr>
          <p:cNvPicPr>
            <a:picLocks noChangeAspect="1"/>
          </p:cNvPicPr>
          <p:nvPr/>
        </p:nvPicPr>
        <p:blipFill rotWithShape="1">
          <a:blip r:embed="rId3"/>
          <a:srcRect l="3693" r="1230" b="1"/>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184170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2908"/>
            <a:ext cx="4463819"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4294967295"/>
          </p:nvPr>
        </p:nvPicPr>
        <p:blipFill rotWithShape="1">
          <a:blip r:embed="rId4">
            <a:extLst>
              <a:ext uri="{28A0092B-C50C-407E-A947-70E740481C1C}">
                <a14:useLocalDpi xmlns:a14="http://schemas.microsoft.com/office/drawing/2010/main" val="0"/>
              </a:ext>
            </a:extLst>
          </a:blip>
          <a:srcRect l="40601"/>
          <a:stretch/>
        </p:blipFill>
        <p:spPr bwMode="auto">
          <a:xfrm>
            <a:off x="3983038" y="5803900"/>
            <a:ext cx="8208962"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5FFE5F3-3C94-4EFE-C26F-421B797BE242}"/>
              </a:ext>
            </a:extLst>
          </p:cNvPr>
          <p:cNvPicPr>
            <a:picLocks noChangeAspect="1"/>
          </p:cNvPicPr>
          <p:nvPr/>
        </p:nvPicPr>
        <p:blipFill>
          <a:blip r:embed="rId5"/>
          <a:stretch>
            <a:fillRect/>
          </a:stretch>
        </p:blipFill>
        <p:spPr>
          <a:xfrm>
            <a:off x="7362032" y="5950585"/>
            <a:ext cx="1450974" cy="865707"/>
          </a:xfrm>
          <a:prstGeom prst="rect">
            <a:avLst/>
          </a:prstGeom>
        </p:spPr>
      </p:pic>
      <p:sp>
        <p:nvSpPr>
          <p:cNvPr id="3" name="Horizontal Scroll 13">
            <a:extLst>
              <a:ext uri="{FF2B5EF4-FFF2-40B4-BE49-F238E27FC236}">
                <a16:creationId xmlns:a16="http://schemas.microsoft.com/office/drawing/2014/main" id="{0A987214-8EC4-EE27-7643-670675B7CDC4}"/>
              </a:ext>
            </a:extLst>
          </p:cNvPr>
          <p:cNvSpPr/>
          <p:nvPr/>
        </p:nvSpPr>
        <p:spPr>
          <a:xfrm>
            <a:off x="8837820" y="5822908"/>
            <a:ext cx="3362451" cy="1016083"/>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defTabSz="1219170"/>
            <a:r>
              <a:rPr lang="en-GB" sz="2000">
                <a:solidFill>
                  <a:prstClr val="black"/>
                </a:solidFill>
                <a:latin typeface="Calibri"/>
              </a:rPr>
              <a:t>Follow us @SETBristol </a:t>
            </a:r>
            <a:endParaRPr lang="en-US" sz="2400">
              <a:solidFill>
                <a:prstClr val="black"/>
              </a:solidFill>
              <a:latin typeface="Calibri"/>
            </a:endParaRPr>
          </a:p>
        </p:txBody>
      </p:sp>
      <p:pic>
        <p:nvPicPr>
          <p:cNvPr id="4" name="Picture 3" descr="A white letter x on a black background&#10;&#10;Description automatically generated">
            <a:extLst>
              <a:ext uri="{FF2B5EF4-FFF2-40B4-BE49-F238E27FC236}">
                <a16:creationId xmlns:a16="http://schemas.microsoft.com/office/drawing/2014/main" id="{FA41D402-7FCD-6B44-AF7B-9500104BAA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181" y="6083075"/>
            <a:ext cx="492785" cy="532208"/>
          </a:xfrm>
          <a:prstGeom prst="rect">
            <a:avLst/>
          </a:prstGeom>
        </p:spPr>
      </p:pic>
      <p:sp>
        <p:nvSpPr>
          <p:cNvPr id="6" name="TextBox 5">
            <a:extLst>
              <a:ext uri="{FF2B5EF4-FFF2-40B4-BE49-F238E27FC236}">
                <a16:creationId xmlns:a16="http://schemas.microsoft.com/office/drawing/2014/main" id="{C5FB82B6-AF55-F584-429B-BFB6AE8FA81D}"/>
              </a:ext>
            </a:extLst>
          </p:cNvPr>
          <p:cNvSpPr txBox="1"/>
          <p:nvPr/>
        </p:nvSpPr>
        <p:spPr>
          <a:xfrm>
            <a:off x="205484" y="242716"/>
            <a:ext cx="8082174"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Following sad events that took place over the weekend, the Safeguarding in Education Team wrote to all schools offering advice, support and resources around the following:</a:t>
            </a:r>
          </a:p>
          <a:p>
            <a:pPr marL="342900" lvl="0" indent="-342900">
              <a:buFont typeface="Symbol" panose="05050102010706020507" pitchFamily="18" charset="2"/>
              <a:buChar char=""/>
            </a:pPr>
            <a:r>
              <a:rPr lang="en-GB" sz="2000" u="sng">
                <a:solidFill>
                  <a:srgbClr val="0563C1"/>
                </a:solidFill>
                <a:effectLst/>
                <a:latin typeface="Calibri" panose="020F0502020204030204" pitchFamily="34" charset="0"/>
                <a:ea typeface="Times New Roman" panose="02020603050405020304" pitchFamily="18" charset="0"/>
                <a:hlinkClick r:id="rId7"/>
              </a:rPr>
              <a:t>Identifying vulnerability</a:t>
            </a:r>
            <a:endParaRPr lang="en-GB" sz="20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000" u="sng">
                <a:solidFill>
                  <a:srgbClr val="0563C1"/>
                </a:solidFill>
                <a:effectLst/>
                <a:latin typeface="Calibri" panose="020F0502020204030204" pitchFamily="34" charset="0"/>
                <a:ea typeface="Times New Roman" panose="02020603050405020304" pitchFamily="18" charset="0"/>
                <a:hlinkClick r:id="rId8"/>
              </a:rPr>
              <a:t>Managing speculation</a:t>
            </a:r>
            <a:endParaRPr lang="en-GB" sz="20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000" u="sng">
                <a:solidFill>
                  <a:srgbClr val="0563C1"/>
                </a:solidFill>
                <a:effectLst/>
                <a:latin typeface="Calibri" panose="020F0502020204030204" pitchFamily="34" charset="0"/>
                <a:ea typeface="Times New Roman" panose="02020603050405020304" pitchFamily="18" charset="0"/>
                <a:hlinkClick r:id="rId9"/>
              </a:rPr>
              <a:t>Sourcing support</a:t>
            </a:r>
            <a:endParaRPr lang="en-GB" sz="20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2000" u="sng">
                <a:solidFill>
                  <a:srgbClr val="0563C1"/>
                </a:solidFill>
                <a:effectLst/>
                <a:latin typeface="Calibri" panose="020F0502020204030204" pitchFamily="34" charset="0"/>
                <a:ea typeface="Times New Roman" panose="02020603050405020304" pitchFamily="18" charset="0"/>
                <a:hlinkClick r:id="rId10"/>
              </a:rPr>
              <a:t>Updating contacts</a:t>
            </a:r>
            <a:r>
              <a:rPr lang="en-GB" sz="2000">
                <a:effectLst/>
                <a:latin typeface="Calibri" panose="020F0502020204030204" pitchFamily="34" charset="0"/>
                <a:ea typeface="Times New Roman" panose="02020603050405020304" pitchFamily="18" charset="0"/>
              </a:rPr>
              <a:t> </a:t>
            </a:r>
            <a:endParaRPr lang="en-GB" sz="2000">
              <a:effectLst/>
              <a:latin typeface="Calibri" panose="020F0502020204030204" pitchFamily="34" charset="0"/>
              <a:ea typeface="Calibri" panose="020F0502020204030204" pitchFamily="34" charset="0"/>
            </a:endParaRPr>
          </a:p>
          <a:p>
            <a:endParaRPr lang="en-GB" sz="2000"/>
          </a:p>
          <a:p>
            <a:r>
              <a:rPr lang="en-GB" sz="2000"/>
              <a:t>If you do not think your setting received this, please email us at </a:t>
            </a:r>
            <a:r>
              <a:rPr lang="en-GB" sz="2000">
                <a:hlinkClick r:id="rId11"/>
              </a:rPr>
              <a:t>safeguardingineducationteam@bristol.gov.uk</a:t>
            </a:r>
            <a:r>
              <a:rPr lang="en-GB" sz="2000"/>
              <a:t>  so we can send to you. </a:t>
            </a:r>
          </a:p>
          <a:p>
            <a:endParaRPr lang="en-GB" sz="2000"/>
          </a:p>
          <a:p>
            <a:endParaRPr lang="en-GB" sz="2000"/>
          </a:p>
          <a:p>
            <a:endParaRPr lang="en-GB" sz="2000"/>
          </a:p>
          <a:p>
            <a:r>
              <a:rPr lang="en-GB" sz="2000"/>
              <a:t>In addition, if you have any intelligence or information relating to the incident this needs to be shared via this link: </a:t>
            </a:r>
            <a:r>
              <a:rPr lang="en-GB" sz="2000">
                <a:hlinkClick r:id="rId12"/>
              </a:rPr>
              <a:t>https://mipp.police.uk/operation/5219P99-PO1</a:t>
            </a:r>
            <a:endParaRPr lang="en-GB" sz="2000"/>
          </a:p>
          <a:p>
            <a:endParaRPr lang="en-GB">
              <a:ea typeface="+mn-lt"/>
              <a:cs typeface="+mn-lt"/>
            </a:endParaRPr>
          </a:p>
          <a:p>
            <a:endParaRPr lang="en-GB">
              <a:ea typeface="+mn-lt"/>
              <a:cs typeface="+mn-lt"/>
            </a:endParaRPr>
          </a:p>
        </p:txBody>
      </p:sp>
      <p:pic>
        <p:nvPicPr>
          <p:cNvPr id="7" name="Picture 6">
            <a:extLst>
              <a:ext uri="{FF2B5EF4-FFF2-40B4-BE49-F238E27FC236}">
                <a16:creationId xmlns:a16="http://schemas.microsoft.com/office/drawing/2014/main" id="{501AA6DC-5666-513D-60FA-9C738C74E8DB}"/>
              </a:ext>
            </a:extLst>
          </p:cNvPr>
          <p:cNvPicPr>
            <a:picLocks noChangeAspect="1"/>
          </p:cNvPicPr>
          <p:nvPr/>
        </p:nvPicPr>
        <p:blipFill>
          <a:blip r:embed="rId13"/>
          <a:stretch>
            <a:fillRect/>
          </a:stretch>
        </p:blipFill>
        <p:spPr>
          <a:xfrm>
            <a:off x="9805020" y="3976914"/>
            <a:ext cx="2271745" cy="1807977"/>
          </a:xfrm>
          <a:prstGeom prst="rect">
            <a:avLst/>
          </a:prstGeom>
        </p:spPr>
      </p:pic>
    </p:spTree>
    <p:extLst>
      <p:ext uri="{BB962C8B-B14F-4D97-AF65-F5344CB8AC3E}">
        <p14:creationId xmlns:p14="http://schemas.microsoft.com/office/powerpoint/2010/main" val="2633196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D319511D-8951-4C0E-A98B-0B070288FE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8" name="Oval 57">
              <a:extLst>
                <a:ext uri="{FF2B5EF4-FFF2-40B4-BE49-F238E27FC236}">
                  <a16:creationId xmlns:a16="http://schemas.microsoft.com/office/drawing/2014/main" id="{E94F28A5-172A-481A-818A-BEBB655C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6C84E780-BE3B-4240-9EA0-F435AE760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59A592-D2CE-40BE-B3E1-1B8D16F67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99B7A38-17B0-4FB6-8DC2-568C4655A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F4C7269-B196-486D-A47F-77BB23AAE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D89A2E8-95F8-4827-9432-1AA7E8257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ectangle 97">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68" name="Straight Connector 67">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18639AD1-4D74-4424-B02C-50AAADBE06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74" name="Straight Connector 73">
              <a:extLst>
                <a:ext uri="{FF2B5EF4-FFF2-40B4-BE49-F238E27FC236}">
                  <a16:creationId xmlns:a16="http://schemas.microsoft.com/office/drawing/2014/main" id="{741F3A5D-026C-48FF-BE29-DFBA51A917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E9F231-9EEC-48FA-BD74-DF5FBF7354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A3E55D-272D-4836-BF1B-B46C0248A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887AC4-55DC-42D7-B003-76ED4B52D0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01" name="Rectangle 100">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6" y="5940561"/>
            <a:ext cx="1285875" cy="549007"/>
            <a:chOff x="7029447" y="3514725"/>
            <a:chExt cx="1285875" cy="549007"/>
          </a:xfrm>
        </p:grpSpPr>
        <p:cxnSp>
          <p:nvCxnSpPr>
            <p:cNvPr id="82" name="Straight Connector 81">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57B3FD1-66F5-27D9-1099-2A05F0F46254}"/>
              </a:ext>
            </a:extLst>
          </p:cNvPr>
          <p:cNvSpPr>
            <a:spLocks noGrp="1"/>
          </p:cNvSpPr>
          <p:nvPr>
            <p:ph type="ctrTitle"/>
          </p:nvPr>
        </p:nvSpPr>
        <p:spPr>
          <a:xfrm>
            <a:off x="630936" y="630935"/>
            <a:ext cx="5107366" cy="5481275"/>
          </a:xfrm>
          <a:noFill/>
        </p:spPr>
        <p:txBody>
          <a:bodyPr anchor="t">
            <a:normAutofit/>
          </a:bodyPr>
          <a:lstStyle/>
          <a:p>
            <a:pPr algn="l"/>
            <a:r>
              <a:rPr lang="en-GB" sz="4800">
                <a:solidFill>
                  <a:schemeClr val="bg1"/>
                </a:solidFill>
                <a:cs typeface="Calibri Light"/>
              </a:rPr>
              <a:t>How can we best support you?</a:t>
            </a:r>
            <a:br>
              <a:rPr lang="en-GB" sz="4800">
                <a:solidFill>
                  <a:schemeClr val="bg1"/>
                </a:solidFill>
                <a:cs typeface="Calibri Light"/>
              </a:rPr>
            </a:br>
            <a:br>
              <a:rPr lang="en-GB" sz="4800">
                <a:solidFill>
                  <a:schemeClr val="bg1"/>
                </a:solidFill>
                <a:cs typeface="Calibri Light"/>
              </a:rPr>
            </a:br>
            <a:r>
              <a:rPr lang="en-GB" sz="1400">
                <a:solidFill>
                  <a:schemeClr val="bg1"/>
                </a:solidFill>
                <a:latin typeface="Calibri"/>
                <a:cs typeface="Calibri"/>
              </a:rPr>
              <a:t>Following the completion of the risk assessment, what areas for development did you identify?</a:t>
            </a:r>
            <a:endParaRPr lang="en-GB" sz="1400">
              <a:solidFill>
                <a:schemeClr val="bg1"/>
              </a:solidFill>
              <a:cs typeface="Calibri Light"/>
            </a:endParaRPr>
          </a:p>
        </p:txBody>
      </p:sp>
      <p:sp>
        <p:nvSpPr>
          <p:cNvPr id="3" name="Subtitle 2">
            <a:extLst>
              <a:ext uri="{FF2B5EF4-FFF2-40B4-BE49-F238E27FC236}">
                <a16:creationId xmlns:a16="http://schemas.microsoft.com/office/drawing/2014/main" id="{BE8C5A3F-1F27-F3E1-F7B1-D69CF5DE439B}"/>
              </a:ext>
            </a:extLst>
          </p:cNvPr>
          <p:cNvSpPr>
            <a:spLocks noGrp="1"/>
          </p:cNvSpPr>
          <p:nvPr>
            <p:ph type="subTitle" idx="1"/>
          </p:nvPr>
        </p:nvSpPr>
        <p:spPr>
          <a:xfrm>
            <a:off x="6143158" y="630935"/>
            <a:ext cx="5266365" cy="3109565"/>
          </a:xfrm>
          <a:noFill/>
        </p:spPr>
        <p:txBody>
          <a:bodyPr vert="horz" lIns="91440" tIns="45720" rIns="91440" bIns="45720" rtlCol="0" anchor="t">
            <a:normAutofit/>
          </a:bodyPr>
          <a:lstStyle/>
          <a:p>
            <a:pPr algn="l"/>
            <a:endParaRPr lang="en-GB" sz="1100">
              <a:solidFill>
                <a:schemeClr val="bg1"/>
              </a:solidFill>
              <a:cs typeface="Calibri" panose="020F0502020204030204"/>
            </a:endParaRPr>
          </a:p>
          <a:p>
            <a:pPr marL="171450" indent="-171450" algn="l">
              <a:buFont typeface="Arial" panose="020B0604020202020204" pitchFamily="34" charset="0"/>
              <a:buChar char="•"/>
            </a:pPr>
            <a:r>
              <a:rPr lang="en-GB" sz="1800">
                <a:solidFill>
                  <a:schemeClr val="bg1"/>
                </a:solidFill>
                <a:cs typeface="Calibri" panose="020F0502020204030204"/>
              </a:rPr>
              <a:t>Access to relevant, up to date, local data</a:t>
            </a:r>
          </a:p>
          <a:p>
            <a:pPr marL="171450" indent="-171450" algn="l">
              <a:buFont typeface="Arial" panose="020B0604020202020204" pitchFamily="34" charset="0"/>
              <a:buChar char="•"/>
            </a:pPr>
            <a:r>
              <a:rPr lang="en-GB" sz="1800">
                <a:solidFill>
                  <a:schemeClr val="bg1"/>
                </a:solidFill>
                <a:cs typeface="Calibri" panose="020F0502020204030204"/>
              </a:rPr>
              <a:t> Cascading information</a:t>
            </a:r>
          </a:p>
          <a:p>
            <a:pPr marL="171450" indent="-171450" algn="l">
              <a:buFont typeface="Arial" panose="020B0604020202020204" pitchFamily="34" charset="0"/>
              <a:buChar char="•"/>
            </a:pPr>
            <a:r>
              <a:rPr lang="en-GB" sz="1800">
                <a:solidFill>
                  <a:schemeClr val="bg1"/>
                </a:solidFill>
                <a:cs typeface="Calibri" panose="020F0502020204030204"/>
              </a:rPr>
              <a:t> Enhanced training for Prevent leads</a:t>
            </a:r>
          </a:p>
          <a:p>
            <a:pPr marL="171450" indent="-171450" algn="l">
              <a:buFont typeface="Arial" panose="020B0604020202020204" pitchFamily="34" charset="0"/>
              <a:buChar char="•"/>
            </a:pPr>
            <a:r>
              <a:rPr lang="en-GB" sz="1800">
                <a:solidFill>
                  <a:schemeClr val="bg1"/>
                </a:solidFill>
                <a:cs typeface="Calibri" panose="020F0502020204030204"/>
              </a:rPr>
              <a:t> Effective awareness training for wider staff</a:t>
            </a:r>
          </a:p>
          <a:p>
            <a:pPr marL="171450" indent="-171450" algn="l">
              <a:buFont typeface="Arial" panose="020B0604020202020204" pitchFamily="34" charset="0"/>
              <a:buChar char="•"/>
            </a:pPr>
            <a:r>
              <a:rPr lang="en-GB" sz="1800">
                <a:solidFill>
                  <a:schemeClr val="bg1"/>
                </a:solidFill>
                <a:cs typeface="Calibri" panose="020F0502020204030204"/>
              </a:rPr>
              <a:t> Comprehensive understanding of Prevent process</a:t>
            </a:r>
          </a:p>
          <a:p>
            <a:pPr marL="171450" indent="-171450" algn="l">
              <a:buFont typeface="Arial" panose="020B0604020202020204" pitchFamily="34" charset="0"/>
              <a:buChar char="•"/>
            </a:pPr>
            <a:r>
              <a:rPr lang="en-GB" sz="1800">
                <a:solidFill>
                  <a:schemeClr val="bg1"/>
                </a:solidFill>
                <a:cs typeface="Calibri" panose="020F0502020204030204"/>
              </a:rPr>
              <a:t> Enhancing knowledge of where to access support</a:t>
            </a:r>
          </a:p>
          <a:p>
            <a:pPr marL="171450" indent="-171450" algn="l">
              <a:buFont typeface="Arial" panose="020B0604020202020204" pitchFamily="34" charset="0"/>
              <a:buChar char="•"/>
            </a:pPr>
            <a:r>
              <a:rPr lang="en-GB" sz="1800">
                <a:solidFill>
                  <a:schemeClr val="bg1"/>
                </a:solidFill>
                <a:cs typeface="Calibri" panose="020F0502020204030204"/>
              </a:rPr>
              <a:t> Curriculum resources relevant to your cohort</a:t>
            </a:r>
          </a:p>
          <a:p>
            <a:pPr marL="342900" indent="-342900" algn="l">
              <a:buChar char="•"/>
            </a:pPr>
            <a:endParaRPr lang="en-GB" sz="1100">
              <a:solidFill>
                <a:schemeClr val="bg1"/>
              </a:solidFill>
              <a:cs typeface="Calibri" panose="020F0502020204030204"/>
            </a:endParaRPr>
          </a:p>
        </p:txBody>
      </p:sp>
      <p:pic>
        <p:nvPicPr>
          <p:cNvPr id="5" name="Picture 4" descr="Prevent – Ferndale Primary">
            <a:extLst>
              <a:ext uri="{FF2B5EF4-FFF2-40B4-BE49-F238E27FC236}">
                <a16:creationId xmlns:a16="http://schemas.microsoft.com/office/drawing/2014/main" id="{C5E30751-D806-9396-DAA0-0FF78C3BFDA4}"/>
              </a:ext>
            </a:extLst>
          </p:cNvPr>
          <p:cNvPicPr>
            <a:picLocks noChangeAspect="1"/>
          </p:cNvPicPr>
          <p:nvPr/>
        </p:nvPicPr>
        <p:blipFill rotWithShape="1">
          <a:blip r:embed="rId3"/>
          <a:srcRect l="3693" r="1230" b="1"/>
          <a:stretch/>
        </p:blipFill>
        <p:spPr>
          <a:xfrm>
            <a:off x="6327453" y="4029160"/>
            <a:ext cx="5333454" cy="2486904"/>
          </a:xfrm>
          <a:prstGeom prst="rect">
            <a:avLst/>
          </a:prstGeom>
        </p:spPr>
      </p:pic>
      <p:grpSp>
        <p:nvGrpSpPr>
          <p:cNvPr id="103" name="Group 102">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53797"/>
            <a:ext cx="304800" cy="429768"/>
            <a:chOff x="215328" y="-46937"/>
            <a:chExt cx="304800" cy="2773841"/>
          </a:xfrm>
        </p:grpSpPr>
        <p:cxnSp>
          <p:nvCxnSpPr>
            <p:cNvPr id="88" name="Straight Connector 87">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026" name="Picture 2">
            <a:extLst>
              <a:ext uri="{FF2B5EF4-FFF2-40B4-BE49-F238E27FC236}">
                <a16:creationId xmlns:a16="http://schemas.microsoft.com/office/drawing/2014/main" id="{4C80412E-5B01-A7D7-CD13-FFBFF20F4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830" y="3270179"/>
            <a:ext cx="3088825" cy="308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37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B564-1668-23FD-745D-FA6F60F7DB59}"/>
              </a:ext>
            </a:extLst>
          </p:cNvPr>
          <p:cNvSpPr>
            <a:spLocks noGrp="1"/>
          </p:cNvSpPr>
          <p:nvPr>
            <p:ph type="ctrTitle"/>
          </p:nvPr>
        </p:nvSpPr>
        <p:spPr/>
        <p:txBody>
          <a:bodyPr>
            <a:normAutofit/>
          </a:bodyPr>
          <a:lstStyle/>
          <a:p>
            <a:r>
              <a:rPr lang="en-GB"/>
              <a:t>Education Inclusion Managers</a:t>
            </a:r>
            <a:br>
              <a:rPr lang="en-GB"/>
            </a:br>
            <a:r>
              <a:rPr lang="en-GB" sz="2700" b="1"/>
              <a:t>Audit: Academic Year 2023/24 (Term 1&amp;2)</a:t>
            </a:r>
            <a:endParaRPr lang="en-GB"/>
          </a:p>
        </p:txBody>
      </p:sp>
      <p:sp>
        <p:nvSpPr>
          <p:cNvPr id="3" name="Subtitle 2">
            <a:extLst>
              <a:ext uri="{FF2B5EF4-FFF2-40B4-BE49-F238E27FC236}">
                <a16:creationId xmlns:a16="http://schemas.microsoft.com/office/drawing/2014/main" id="{EC6F3B4E-D5C8-0AAB-C22B-B05E831A8380}"/>
              </a:ext>
            </a:extLst>
          </p:cNvPr>
          <p:cNvSpPr>
            <a:spLocks noGrp="1"/>
          </p:cNvSpPr>
          <p:nvPr>
            <p:ph type="subTitle" idx="1"/>
          </p:nvPr>
        </p:nvSpPr>
        <p:spPr>
          <a:xfrm>
            <a:off x="1524000" y="3867852"/>
            <a:ext cx="9144000" cy="1655762"/>
          </a:xfrm>
        </p:spPr>
        <p:txBody>
          <a:bodyPr>
            <a:normAutofit/>
          </a:bodyPr>
          <a:lstStyle/>
          <a:p>
            <a:endParaRPr lang="en-GB"/>
          </a:p>
          <a:p>
            <a:r>
              <a:rPr lang="en-GB"/>
              <a:t>Weapons and Drugs in School data</a:t>
            </a:r>
          </a:p>
          <a:p>
            <a:r>
              <a:rPr lang="en-GB"/>
              <a:t>Update on Education Inclusion Manager offer </a:t>
            </a:r>
          </a:p>
        </p:txBody>
      </p:sp>
      <p:pic>
        <p:nvPicPr>
          <p:cNvPr id="4" name="Picture 3">
            <a:extLst>
              <a:ext uri="{FF2B5EF4-FFF2-40B4-BE49-F238E27FC236}">
                <a16:creationId xmlns:a16="http://schemas.microsoft.com/office/drawing/2014/main" id="{2535E4E3-F4F8-6D5A-E0EC-65720040FB70}"/>
              </a:ext>
            </a:extLst>
          </p:cNvPr>
          <p:cNvPicPr>
            <a:picLocks noChangeAspect="1"/>
          </p:cNvPicPr>
          <p:nvPr/>
        </p:nvPicPr>
        <p:blipFill>
          <a:blip r:embed="rId2"/>
          <a:stretch>
            <a:fillRect/>
          </a:stretch>
        </p:blipFill>
        <p:spPr>
          <a:xfrm>
            <a:off x="266539" y="191122"/>
            <a:ext cx="1476788" cy="1490721"/>
          </a:xfrm>
          <a:prstGeom prst="rect">
            <a:avLst/>
          </a:prstGeom>
        </p:spPr>
      </p:pic>
    </p:spTree>
    <p:extLst>
      <p:ext uri="{BB962C8B-B14F-4D97-AF65-F5344CB8AC3E}">
        <p14:creationId xmlns:p14="http://schemas.microsoft.com/office/powerpoint/2010/main" val="4146677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A8DD41-18A9-2BA9-8BEA-95C863B4CBDF}"/>
              </a:ext>
            </a:extLst>
          </p:cNvPr>
          <p:cNvSpPr>
            <a:spLocks noGrp="1"/>
          </p:cNvSpPr>
          <p:nvPr>
            <p:ph type="title"/>
          </p:nvPr>
        </p:nvSpPr>
        <p:spPr>
          <a:xfrm>
            <a:off x="461434" y="88900"/>
            <a:ext cx="8596668" cy="677662"/>
          </a:xfrm>
        </p:spPr>
        <p:txBody>
          <a:bodyPr>
            <a:normAutofit/>
          </a:bodyPr>
          <a:lstStyle/>
          <a:p>
            <a:r>
              <a:rPr lang="en-GB" sz="2800"/>
              <a:t>Changes to the Weapons in Schools Guidance</a:t>
            </a:r>
          </a:p>
        </p:txBody>
      </p:sp>
      <p:sp>
        <p:nvSpPr>
          <p:cNvPr id="5" name="Content Placeholder 4">
            <a:extLst>
              <a:ext uri="{FF2B5EF4-FFF2-40B4-BE49-F238E27FC236}">
                <a16:creationId xmlns:a16="http://schemas.microsoft.com/office/drawing/2014/main" id="{176487CF-1EEF-47BA-04A7-991C8A1B970B}"/>
              </a:ext>
            </a:extLst>
          </p:cNvPr>
          <p:cNvSpPr>
            <a:spLocks noGrp="1"/>
          </p:cNvSpPr>
          <p:nvPr>
            <p:ph idx="1"/>
          </p:nvPr>
        </p:nvSpPr>
        <p:spPr>
          <a:xfrm>
            <a:off x="461434" y="956056"/>
            <a:ext cx="11317816" cy="4672583"/>
          </a:xfrm>
        </p:spPr>
        <p:txBody>
          <a:bodyPr>
            <a:normAutofit/>
          </a:bodyPr>
          <a:lstStyle/>
          <a:p>
            <a:pPr marL="0" indent="0">
              <a:buNone/>
            </a:pPr>
            <a:r>
              <a:rPr lang="en-GB"/>
              <a:t>The new National ‘Youth Gravity Matrix’ from the Police specifies that t</a:t>
            </a:r>
            <a:r>
              <a:rPr lang="en-GB" sz="1800">
                <a:effectLst/>
                <a:latin typeface="Calibri" panose="020F0502020204030204" pitchFamily="34" charset="0"/>
                <a:ea typeface="Calibri" panose="020F0502020204030204" pitchFamily="34" charset="0"/>
                <a:cs typeface="Times New Roman" panose="02020603050405020304" pitchFamily="18" charset="0"/>
              </a:rPr>
              <a:t>he possession an offensive weapon on the premises of an education setting is a </a:t>
            </a:r>
            <a:r>
              <a:rPr lang="en-GB">
                <a:latin typeface="Calibri" panose="020F0502020204030204" pitchFamily="34" charset="0"/>
                <a:ea typeface="Calibri" panose="020F0502020204030204" pitchFamily="34" charset="0"/>
                <a:cs typeface="Times New Roman" panose="02020603050405020304" pitchFamily="18" charset="0"/>
              </a:rPr>
              <a:t>crime.</a:t>
            </a:r>
          </a:p>
          <a:p>
            <a:pPr marL="0" indent="0">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a:effectLst/>
                <a:latin typeface="Calibri" panose="020F0502020204030204" pitchFamily="34" charset="0"/>
                <a:ea typeface="Calibri" panose="020F0502020204030204" pitchFamily="34" charset="0"/>
                <a:cs typeface="Times New Roman" panose="02020603050405020304" pitchFamily="18" charset="0"/>
              </a:rPr>
              <a:t>Local Partnership arrangements have allowed for the continuation of Bristol’s diversionary, educational intervention for </a:t>
            </a:r>
            <a:r>
              <a:rPr lang="en-GB" sz="1800" err="1">
                <a:effectLst/>
                <a:latin typeface="Calibri" panose="020F0502020204030204" pitchFamily="34" charset="0"/>
                <a:ea typeface="Calibri" panose="020F0502020204030204" pitchFamily="34" charset="0"/>
                <a:cs typeface="Times New Roman" panose="02020603050405020304" pitchFamily="18" charset="0"/>
              </a:rPr>
              <a:t>WiS</a:t>
            </a:r>
            <a:r>
              <a:rPr lang="en-GB" sz="1800">
                <a:effectLst/>
                <a:latin typeface="Calibri" panose="020F0502020204030204" pitchFamily="34" charset="0"/>
                <a:ea typeface="Calibri" panose="020F0502020204030204" pitchFamily="34" charset="0"/>
                <a:cs typeface="Times New Roman" panose="02020603050405020304" pitchFamily="18" charset="0"/>
              </a:rPr>
              <a:t> incidents, as opposed to criminalising young people with a Youth Conditional Caution/Caution.</a:t>
            </a:r>
          </a:p>
          <a:p>
            <a:pPr marL="0" indent="0">
              <a:buNone/>
            </a:pPr>
            <a:endParaRPr lang="en-GB">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a:latin typeface="Calibri" panose="020F0502020204030204" pitchFamily="34" charset="0"/>
                <a:ea typeface="Calibri" panose="020F0502020204030204" pitchFamily="34" charset="0"/>
                <a:cs typeface="Times New Roman" panose="02020603050405020304" pitchFamily="18" charset="0"/>
              </a:rPr>
              <a:t>The following conditions must be met for a young person under 16 (and in exceptional circumstances between 16-17):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There is a </a:t>
            </a:r>
            <a:r>
              <a:rPr lang="en-GB" sz="1800" b="1">
                <a:effectLst/>
                <a:latin typeface="Calibri" panose="020F0502020204030204" pitchFamily="34" charset="0"/>
                <a:ea typeface="Calibri" panose="020F0502020204030204" pitchFamily="34" charset="0"/>
                <a:cs typeface="Times New Roman" panose="02020603050405020304" pitchFamily="18" charset="0"/>
              </a:rPr>
              <a:t>low</a:t>
            </a:r>
            <a:r>
              <a:rPr lang="en-GB" sz="1800">
                <a:effectLst/>
                <a:latin typeface="Calibri" panose="020F0502020204030204" pitchFamily="34" charset="0"/>
                <a:ea typeface="Calibri" panose="020F0502020204030204" pitchFamily="34" charset="0"/>
                <a:cs typeface="Times New Roman" panose="02020603050405020304" pitchFamily="18" charset="0"/>
              </a:rPr>
              <a:t> degree of risk or concern of serious harm to others</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weapon has </a:t>
            </a:r>
            <a:r>
              <a:rPr lang="en-GB" sz="1800" b="1">
                <a:effectLst/>
                <a:latin typeface="Calibri" panose="020F0502020204030204" pitchFamily="34" charset="0"/>
                <a:ea typeface="Calibri" panose="020F0502020204030204" pitchFamily="34" charset="0"/>
                <a:cs typeface="Times New Roman" panose="02020603050405020304" pitchFamily="18" charset="0"/>
              </a:rPr>
              <a:t>not </a:t>
            </a:r>
            <a:r>
              <a:rPr lang="en-GB" sz="1800">
                <a:effectLst/>
                <a:latin typeface="Calibri" panose="020F0502020204030204" pitchFamily="34" charset="0"/>
                <a:ea typeface="Calibri" panose="020F0502020204030204" pitchFamily="34" charset="0"/>
                <a:cs typeface="Times New Roman" panose="02020603050405020304" pitchFamily="18" charset="0"/>
              </a:rPr>
              <a:t>been used or violence been threatened</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There is </a:t>
            </a:r>
            <a:r>
              <a:rPr lang="en-GB" sz="1800" b="1">
                <a:effectLst/>
                <a:latin typeface="Calibri" panose="020F0502020204030204" pitchFamily="34" charset="0"/>
                <a:ea typeface="Calibri" panose="020F0502020204030204" pitchFamily="34" charset="0"/>
                <a:cs typeface="Times New Roman" panose="02020603050405020304" pitchFamily="18" charset="0"/>
              </a:rPr>
              <a:t>no </a:t>
            </a:r>
            <a:r>
              <a:rPr lang="en-GB" sz="1800">
                <a:effectLst/>
                <a:latin typeface="Calibri" panose="020F0502020204030204" pitchFamily="34" charset="0"/>
                <a:ea typeface="Calibri" panose="020F0502020204030204" pitchFamily="34" charset="0"/>
                <a:cs typeface="Times New Roman" panose="02020603050405020304" pitchFamily="18" charset="0"/>
              </a:rPr>
              <a:t>evidence of pre-meditation to cause harm</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offence is </a:t>
            </a:r>
            <a:r>
              <a:rPr lang="en-GB" sz="1800" b="1">
                <a:effectLst/>
                <a:latin typeface="Calibri" panose="020F0502020204030204" pitchFamily="34" charset="0"/>
                <a:ea typeface="Calibri" panose="020F0502020204030204" pitchFamily="34" charset="0"/>
                <a:cs typeface="Times New Roman" panose="02020603050405020304" pitchFamily="18" charset="0"/>
              </a:rPr>
              <a:t>not</a:t>
            </a:r>
            <a:r>
              <a:rPr lang="en-GB" sz="1800">
                <a:effectLst/>
                <a:latin typeface="Calibri" panose="020F0502020204030204" pitchFamily="34" charset="0"/>
                <a:ea typeface="Calibri" panose="020F0502020204030204" pitchFamily="34" charset="0"/>
                <a:cs typeface="Times New Roman" panose="02020603050405020304" pitchFamily="18" charset="0"/>
              </a:rPr>
              <a:t> motivated by hostility towards those with protected characteristics</a:t>
            </a:r>
          </a:p>
          <a:p>
            <a:pPr marL="0" indent="0">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5687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51DD029-761C-81BD-D672-0B5AFDEE8CB6}"/>
              </a:ext>
            </a:extLst>
          </p:cNvPr>
          <p:cNvSpPr>
            <a:spLocks noGrp="1"/>
          </p:cNvSpPr>
          <p:nvPr>
            <p:ph idx="1"/>
          </p:nvPr>
        </p:nvSpPr>
        <p:spPr>
          <a:xfrm>
            <a:off x="677690" y="1445047"/>
            <a:ext cx="8596668" cy="5111869"/>
          </a:xfrm>
        </p:spPr>
        <p:txBody>
          <a:bodyPr/>
          <a:lstStyle/>
          <a:p>
            <a:endParaRPr lang="en-GB"/>
          </a:p>
          <a:p>
            <a:r>
              <a:rPr lang="en-GB"/>
              <a:t>Each incident must be recorded as a Crime on the police system. This will require a named member of school staff to give a brief statement. </a:t>
            </a:r>
          </a:p>
          <a:p>
            <a:pPr lvl="1"/>
            <a:r>
              <a:rPr lang="en-GB">
                <a:effectLst/>
                <a:ea typeface="Calibri" panose="020F0502020204030204" pitchFamily="34" charset="0"/>
                <a:cs typeface="Times New Roman" panose="02020603050405020304" pitchFamily="18" charset="0"/>
              </a:rPr>
              <a:t>An</a:t>
            </a:r>
            <a:r>
              <a:rPr lang="en-GB">
                <a:ea typeface="Calibri" panose="020F0502020204030204" pitchFamily="34" charset="0"/>
                <a:cs typeface="Times New Roman" panose="02020603050405020304" pitchFamily="18" charset="0"/>
              </a:rPr>
              <a:t> EIM would send a statement document to be</a:t>
            </a:r>
            <a:r>
              <a:rPr lang="en-GB">
                <a:effectLst/>
                <a:ea typeface="Calibri" panose="020F0502020204030204" pitchFamily="34" charset="0"/>
                <a:cs typeface="Times New Roman" panose="02020603050405020304" pitchFamily="18" charset="0"/>
              </a:rPr>
              <a:t> completed by the member of staff who found or was given the knife by the student involved in the incident. </a:t>
            </a:r>
          </a:p>
          <a:p>
            <a:pPr lvl="1"/>
            <a:r>
              <a:rPr lang="en-GB">
                <a:effectLst/>
                <a:ea typeface="Calibri" panose="020F0502020204030204" pitchFamily="34" charset="0"/>
                <a:cs typeface="Times New Roman" panose="02020603050405020304" pitchFamily="18" charset="0"/>
              </a:rPr>
              <a:t>This member of staff will email the statement directly to a designated police officer who will make record of the incident on the police system.</a:t>
            </a:r>
            <a:endParaRPr lang="en-GB"/>
          </a:p>
          <a:p>
            <a:endParaRPr lang="en-GB"/>
          </a:p>
          <a:p>
            <a:r>
              <a:rPr lang="en-GB"/>
              <a:t>More direct oversight of the Youth Justice Outcome</a:t>
            </a:r>
          </a:p>
          <a:p>
            <a:pPr lvl="1"/>
            <a:r>
              <a:rPr lang="en-GB"/>
              <a:t>The child will be given a Deferred Caution. The child will be given a Caution if they do not engage with the educational intervention. </a:t>
            </a:r>
          </a:p>
          <a:p>
            <a:pPr lvl="1"/>
            <a:r>
              <a:rPr lang="en-GB"/>
              <a:t>Once a child has engaged in up to six sessions of intervention, the incident will be reviewed, and the Deferred Caution is removed and an </a:t>
            </a:r>
            <a:r>
              <a:rPr lang="en-GB">
                <a:sym typeface="Wingdings" panose="05000000000000000000" pitchFamily="2" charset="2"/>
              </a:rPr>
              <a:t>Outcome 22 (NFA decision) is given, which is non-disclosable.</a:t>
            </a:r>
            <a:endParaRPr lang="en-GB"/>
          </a:p>
          <a:p>
            <a:endParaRPr lang="en-GB"/>
          </a:p>
        </p:txBody>
      </p:sp>
      <p:sp>
        <p:nvSpPr>
          <p:cNvPr id="6" name="Title 3">
            <a:extLst>
              <a:ext uri="{FF2B5EF4-FFF2-40B4-BE49-F238E27FC236}">
                <a16:creationId xmlns:a16="http://schemas.microsoft.com/office/drawing/2014/main" id="{F720B739-9187-7BBA-D024-87E36A1D5545}"/>
              </a:ext>
            </a:extLst>
          </p:cNvPr>
          <p:cNvSpPr>
            <a:spLocks noGrp="1"/>
          </p:cNvSpPr>
          <p:nvPr>
            <p:ph type="title"/>
          </p:nvPr>
        </p:nvSpPr>
        <p:spPr>
          <a:xfrm>
            <a:off x="677690" y="457201"/>
            <a:ext cx="8596312" cy="987846"/>
          </a:xfrm>
        </p:spPr>
        <p:txBody>
          <a:bodyPr>
            <a:normAutofit/>
          </a:bodyPr>
          <a:lstStyle/>
          <a:p>
            <a:r>
              <a:rPr lang="en-GB" sz="2800"/>
              <a:t>Impact of these changes to the Weapons in Schools Guidance</a:t>
            </a:r>
          </a:p>
        </p:txBody>
      </p:sp>
    </p:spTree>
    <p:extLst>
      <p:ext uri="{BB962C8B-B14F-4D97-AF65-F5344CB8AC3E}">
        <p14:creationId xmlns:p14="http://schemas.microsoft.com/office/powerpoint/2010/main" val="3813229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C5B5D1B9-E4EC-9577-BE9D-87D66DA0B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23202" y="919247"/>
            <a:ext cx="8009131" cy="5546323"/>
          </a:xfrm>
          <a:prstGeom prst="rect">
            <a:avLst/>
          </a:prstGeom>
          <a:noFill/>
        </p:spPr>
      </p:pic>
      <p:sp>
        <p:nvSpPr>
          <p:cNvPr id="5" name="Title 3">
            <a:extLst>
              <a:ext uri="{FF2B5EF4-FFF2-40B4-BE49-F238E27FC236}">
                <a16:creationId xmlns:a16="http://schemas.microsoft.com/office/drawing/2014/main" id="{BBBDF5F3-B5DA-7BB2-F955-E13BED781DBB}"/>
              </a:ext>
            </a:extLst>
          </p:cNvPr>
          <p:cNvSpPr txBox="1">
            <a:spLocks/>
          </p:cNvSpPr>
          <p:nvPr/>
        </p:nvSpPr>
        <p:spPr>
          <a:xfrm>
            <a:off x="357797" y="-160145"/>
            <a:ext cx="8596312" cy="987846"/>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a:t>New Guidance for Schools 2024</a:t>
            </a:r>
          </a:p>
        </p:txBody>
      </p:sp>
    </p:spTree>
    <p:extLst>
      <p:ext uri="{BB962C8B-B14F-4D97-AF65-F5344CB8AC3E}">
        <p14:creationId xmlns:p14="http://schemas.microsoft.com/office/powerpoint/2010/main" val="2520368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CD1659-3C3F-40EF-A067-B34CBB0A4AD4}"/>
              </a:ext>
            </a:extLst>
          </p:cNvPr>
          <p:cNvSpPr/>
          <p:nvPr/>
        </p:nvSpPr>
        <p:spPr>
          <a:xfrm>
            <a:off x="429313" y="2031822"/>
            <a:ext cx="2074744" cy="1136342"/>
          </a:xfrm>
          <a:prstGeom prst="roundRect">
            <a:avLst/>
          </a:prstGeom>
          <a:solidFill>
            <a:srgbClr val="FF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14 </a:t>
            </a:r>
            <a:r>
              <a:rPr lang="en-GB" err="1"/>
              <a:t>WiS</a:t>
            </a:r>
            <a:r>
              <a:rPr lang="en-GB"/>
              <a:t> Assessments</a:t>
            </a:r>
          </a:p>
        </p:txBody>
      </p:sp>
      <p:sp>
        <p:nvSpPr>
          <p:cNvPr id="5" name="Rectangle: Rounded Corners 4">
            <a:extLst>
              <a:ext uri="{FF2B5EF4-FFF2-40B4-BE49-F238E27FC236}">
                <a16:creationId xmlns:a16="http://schemas.microsoft.com/office/drawing/2014/main" id="{A60891D8-D31C-4471-82B3-A7155FEB5389}"/>
              </a:ext>
            </a:extLst>
          </p:cNvPr>
          <p:cNvSpPr/>
          <p:nvPr/>
        </p:nvSpPr>
        <p:spPr>
          <a:xfrm>
            <a:off x="5098311" y="2031822"/>
            <a:ext cx="2074744" cy="1136342"/>
          </a:xfrm>
          <a:prstGeom prst="round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solidFill>
                  <a:schemeClr val="bg1"/>
                </a:solidFill>
              </a:rPr>
              <a:t>100% allocated support and intervention</a:t>
            </a:r>
          </a:p>
        </p:txBody>
      </p:sp>
      <p:sp>
        <p:nvSpPr>
          <p:cNvPr id="6" name="Rectangle: Rounded Corners 5">
            <a:extLst>
              <a:ext uri="{FF2B5EF4-FFF2-40B4-BE49-F238E27FC236}">
                <a16:creationId xmlns:a16="http://schemas.microsoft.com/office/drawing/2014/main" id="{91C42BBB-6548-41C8-896C-1C3F9F0BCC46}"/>
              </a:ext>
            </a:extLst>
          </p:cNvPr>
          <p:cNvSpPr/>
          <p:nvPr/>
        </p:nvSpPr>
        <p:spPr>
          <a:xfrm>
            <a:off x="7432810" y="2028863"/>
            <a:ext cx="2074744" cy="1136342"/>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solidFill>
                  <a:schemeClr val="bg1"/>
                </a:solidFill>
              </a:rPr>
              <a:t>No repeat offences</a:t>
            </a:r>
          </a:p>
        </p:txBody>
      </p:sp>
      <p:sp>
        <p:nvSpPr>
          <p:cNvPr id="7" name="Rectangle: Rounded Corners 6">
            <a:extLst>
              <a:ext uri="{FF2B5EF4-FFF2-40B4-BE49-F238E27FC236}">
                <a16:creationId xmlns:a16="http://schemas.microsoft.com/office/drawing/2014/main" id="{41D1C29C-009E-446E-AC24-9553DB013DBB}"/>
              </a:ext>
            </a:extLst>
          </p:cNvPr>
          <p:cNvSpPr/>
          <p:nvPr/>
        </p:nvSpPr>
        <p:spPr>
          <a:xfrm>
            <a:off x="9767309" y="2058885"/>
            <a:ext cx="2074744" cy="1136342"/>
          </a:xfrm>
          <a:prstGeom prst="roundRect">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chemeClr val="bg1"/>
                </a:solidFill>
              </a:rPr>
              <a:t>No PEXs</a:t>
            </a:r>
          </a:p>
        </p:txBody>
      </p:sp>
      <p:sp>
        <p:nvSpPr>
          <p:cNvPr id="8" name="Rectangle: Rounded Corners 7">
            <a:extLst>
              <a:ext uri="{FF2B5EF4-FFF2-40B4-BE49-F238E27FC236}">
                <a16:creationId xmlns:a16="http://schemas.microsoft.com/office/drawing/2014/main" id="{7E65A488-E0D1-45CF-ACB1-1EA0AC6EA35B}"/>
              </a:ext>
            </a:extLst>
          </p:cNvPr>
          <p:cNvSpPr/>
          <p:nvPr/>
        </p:nvSpPr>
        <p:spPr>
          <a:xfrm>
            <a:off x="2763812" y="2051550"/>
            <a:ext cx="2074744" cy="113634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100% non-criminal outcome</a:t>
            </a:r>
          </a:p>
        </p:txBody>
      </p:sp>
      <p:sp>
        <p:nvSpPr>
          <p:cNvPr id="9" name="Rectangle: Rounded Corners 8">
            <a:extLst>
              <a:ext uri="{FF2B5EF4-FFF2-40B4-BE49-F238E27FC236}">
                <a16:creationId xmlns:a16="http://schemas.microsoft.com/office/drawing/2014/main" id="{EF64AACA-DA3A-49AE-B0EA-75BD36CC4FBC}"/>
              </a:ext>
            </a:extLst>
          </p:cNvPr>
          <p:cNvSpPr/>
          <p:nvPr/>
        </p:nvSpPr>
        <p:spPr>
          <a:xfrm>
            <a:off x="429313" y="4531151"/>
            <a:ext cx="2074744" cy="1136342"/>
          </a:xfrm>
          <a:prstGeom prst="roundRect">
            <a:avLst/>
          </a:prstGeom>
          <a:solidFill>
            <a:srgbClr val="FF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 </a:t>
            </a:r>
            <a:r>
              <a:rPr lang="en-GB" err="1"/>
              <a:t>DiS</a:t>
            </a:r>
            <a:endParaRPr lang="en-GB"/>
          </a:p>
          <a:p>
            <a:pPr algn="ctr"/>
            <a:r>
              <a:rPr lang="en-GB"/>
              <a:t>Assessments</a:t>
            </a:r>
          </a:p>
        </p:txBody>
      </p:sp>
      <p:sp>
        <p:nvSpPr>
          <p:cNvPr id="10" name="Rectangle: Rounded Corners 9">
            <a:extLst>
              <a:ext uri="{FF2B5EF4-FFF2-40B4-BE49-F238E27FC236}">
                <a16:creationId xmlns:a16="http://schemas.microsoft.com/office/drawing/2014/main" id="{D3C1D7A3-24EF-47BE-91B5-A521B9A4F404}"/>
              </a:ext>
            </a:extLst>
          </p:cNvPr>
          <p:cNvSpPr/>
          <p:nvPr/>
        </p:nvSpPr>
        <p:spPr>
          <a:xfrm>
            <a:off x="5098311" y="4531151"/>
            <a:ext cx="2074744" cy="1136342"/>
          </a:xfrm>
          <a:prstGeom prst="round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solidFill>
                  <a:schemeClr val="bg1"/>
                </a:solidFill>
              </a:rPr>
              <a:t>100% allocated support and intervention</a:t>
            </a:r>
          </a:p>
        </p:txBody>
      </p:sp>
      <p:sp>
        <p:nvSpPr>
          <p:cNvPr id="11" name="Rectangle: Rounded Corners 10">
            <a:extLst>
              <a:ext uri="{FF2B5EF4-FFF2-40B4-BE49-F238E27FC236}">
                <a16:creationId xmlns:a16="http://schemas.microsoft.com/office/drawing/2014/main" id="{EF6009F2-3CB2-47C1-B716-04AED3AB0912}"/>
              </a:ext>
            </a:extLst>
          </p:cNvPr>
          <p:cNvSpPr/>
          <p:nvPr/>
        </p:nvSpPr>
        <p:spPr>
          <a:xfrm>
            <a:off x="7432810" y="4528192"/>
            <a:ext cx="2074744" cy="1136342"/>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a:solidFill>
                  <a:schemeClr val="bg1"/>
                </a:solidFill>
              </a:rPr>
              <a:t>No repeat offences</a:t>
            </a:r>
          </a:p>
        </p:txBody>
      </p:sp>
      <p:sp>
        <p:nvSpPr>
          <p:cNvPr id="12" name="Rectangle: Rounded Corners 11">
            <a:extLst>
              <a:ext uri="{FF2B5EF4-FFF2-40B4-BE49-F238E27FC236}">
                <a16:creationId xmlns:a16="http://schemas.microsoft.com/office/drawing/2014/main" id="{70B6975E-A159-48C3-A400-C610A5A5781C}"/>
              </a:ext>
            </a:extLst>
          </p:cNvPr>
          <p:cNvSpPr/>
          <p:nvPr/>
        </p:nvSpPr>
        <p:spPr>
          <a:xfrm>
            <a:off x="9767309" y="4550879"/>
            <a:ext cx="2074744" cy="1136342"/>
          </a:xfrm>
          <a:prstGeom prst="roundRect">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a:solidFill>
                  <a:schemeClr val="bg1"/>
                </a:solidFill>
              </a:rPr>
              <a:t>No PEXs</a:t>
            </a:r>
            <a:endParaRPr lang="en-GB">
              <a:solidFill>
                <a:schemeClr val="bg1"/>
              </a:solidFill>
            </a:endParaRPr>
          </a:p>
        </p:txBody>
      </p:sp>
      <p:sp>
        <p:nvSpPr>
          <p:cNvPr id="13" name="Rectangle: Rounded Corners 12">
            <a:extLst>
              <a:ext uri="{FF2B5EF4-FFF2-40B4-BE49-F238E27FC236}">
                <a16:creationId xmlns:a16="http://schemas.microsoft.com/office/drawing/2014/main" id="{84C987AD-FA18-488A-9255-49648C1F6D91}"/>
              </a:ext>
            </a:extLst>
          </p:cNvPr>
          <p:cNvSpPr/>
          <p:nvPr/>
        </p:nvSpPr>
        <p:spPr>
          <a:xfrm>
            <a:off x="2763812" y="4550879"/>
            <a:ext cx="2074744" cy="113634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 police involvement*</a:t>
            </a:r>
          </a:p>
        </p:txBody>
      </p:sp>
      <p:sp>
        <p:nvSpPr>
          <p:cNvPr id="15" name="Title 1">
            <a:extLst>
              <a:ext uri="{FF2B5EF4-FFF2-40B4-BE49-F238E27FC236}">
                <a16:creationId xmlns:a16="http://schemas.microsoft.com/office/drawing/2014/main" id="{C0191187-6F69-4B1E-B221-7B3DFC21EA49}"/>
              </a:ext>
            </a:extLst>
          </p:cNvPr>
          <p:cNvSpPr>
            <a:spLocks noGrp="1"/>
          </p:cNvSpPr>
          <p:nvPr>
            <p:ph type="title"/>
          </p:nvPr>
        </p:nvSpPr>
        <p:spPr>
          <a:xfrm>
            <a:off x="607128" y="228176"/>
            <a:ext cx="8900425" cy="1320800"/>
          </a:xfrm>
        </p:spPr>
        <p:txBody>
          <a:bodyPr>
            <a:normAutofit fontScale="90000"/>
          </a:bodyPr>
          <a:lstStyle/>
          <a:p>
            <a:r>
              <a:rPr lang="en-GB"/>
              <a:t>Weapons and Drugs in Schools data Term 1 &amp; 2</a:t>
            </a:r>
            <a:br>
              <a:rPr lang="en-GB"/>
            </a:br>
            <a:endParaRPr lang="en-GB"/>
          </a:p>
        </p:txBody>
      </p:sp>
      <p:sp>
        <p:nvSpPr>
          <p:cNvPr id="16" name="TextBox 15">
            <a:extLst>
              <a:ext uri="{FF2B5EF4-FFF2-40B4-BE49-F238E27FC236}">
                <a16:creationId xmlns:a16="http://schemas.microsoft.com/office/drawing/2014/main" id="{38183EB3-49F4-4A3F-ABAD-C13E64D3B1B0}"/>
              </a:ext>
            </a:extLst>
          </p:cNvPr>
          <p:cNvSpPr txBox="1"/>
          <p:nvPr/>
        </p:nvSpPr>
        <p:spPr>
          <a:xfrm>
            <a:off x="429313" y="1362804"/>
            <a:ext cx="6104020" cy="646331"/>
          </a:xfrm>
          <a:prstGeom prst="rect">
            <a:avLst/>
          </a:prstGeom>
          <a:noFill/>
        </p:spPr>
        <p:txBody>
          <a:bodyPr wrap="square">
            <a:spAutoFit/>
          </a:bodyPr>
          <a:lstStyle/>
          <a:p>
            <a:r>
              <a:rPr lang="en-GB" sz="1800"/>
              <a:t>Weapons in Schools Data</a:t>
            </a:r>
            <a:br>
              <a:rPr lang="en-GB"/>
            </a:br>
            <a:r>
              <a:rPr lang="en-GB"/>
              <a:t> </a:t>
            </a:r>
          </a:p>
        </p:txBody>
      </p:sp>
      <p:sp>
        <p:nvSpPr>
          <p:cNvPr id="17" name="TextBox 16">
            <a:extLst>
              <a:ext uri="{FF2B5EF4-FFF2-40B4-BE49-F238E27FC236}">
                <a16:creationId xmlns:a16="http://schemas.microsoft.com/office/drawing/2014/main" id="{71D7E36F-EC4C-4E32-A581-82E2C3CC71F4}"/>
              </a:ext>
            </a:extLst>
          </p:cNvPr>
          <p:cNvSpPr txBox="1"/>
          <p:nvPr/>
        </p:nvSpPr>
        <p:spPr>
          <a:xfrm>
            <a:off x="375408" y="3938178"/>
            <a:ext cx="6104020" cy="369332"/>
          </a:xfrm>
          <a:prstGeom prst="rect">
            <a:avLst/>
          </a:prstGeom>
          <a:noFill/>
        </p:spPr>
        <p:txBody>
          <a:bodyPr wrap="square">
            <a:spAutoFit/>
          </a:bodyPr>
          <a:lstStyle/>
          <a:p>
            <a:r>
              <a:rPr lang="en-GB" sz="1800"/>
              <a:t>Drugs in Schools Data</a:t>
            </a:r>
            <a:endParaRPr lang="en-GB"/>
          </a:p>
        </p:txBody>
      </p:sp>
    </p:spTree>
    <p:extLst>
      <p:ext uri="{BB962C8B-B14F-4D97-AF65-F5344CB8AC3E}">
        <p14:creationId xmlns:p14="http://schemas.microsoft.com/office/powerpoint/2010/main" val="1057632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0E1F3-EB31-C69E-C85B-B481654E1456}"/>
              </a:ext>
            </a:extLst>
          </p:cNvPr>
          <p:cNvSpPr>
            <a:spLocks noGrp="1"/>
          </p:cNvSpPr>
          <p:nvPr>
            <p:ph type="title"/>
          </p:nvPr>
        </p:nvSpPr>
        <p:spPr>
          <a:xfrm>
            <a:off x="230767" y="226828"/>
            <a:ext cx="6492553" cy="1320800"/>
          </a:xfrm>
        </p:spPr>
        <p:txBody>
          <a:bodyPr/>
          <a:lstStyle/>
          <a:p>
            <a:r>
              <a:rPr lang="en-GB"/>
              <a:t>New Intelligence Reporting Form</a:t>
            </a:r>
          </a:p>
        </p:txBody>
      </p:sp>
      <p:sp>
        <p:nvSpPr>
          <p:cNvPr id="5" name="Content Placeholder 4">
            <a:extLst>
              <a:ext uri="{FF2B5EF4-FFF2-40B4-BE49-F238E27FC236}">
                <a16:creationId xmlns:a16="http://schemas.microsoft.com/office/drawing/2014/main" id="{B48B6E78-1131-F786-6746-DA1F013D56AD}"/>
              </a:ext>
            </a:extLst>
          </p:cNvPr>
          <p:cNvSpPr>
            <a:spLocks noGrp="1"/>
          </p:cNvSpPr>
          <p:nvPr>
            <p:ph idx="1"/>
          </p:nvPr>
        </p:nvSpPr>
        <p:spPr>
          <a:xfrm>
            <a:off x="512726" y="1642615"/>
            <a:ext cx="5936117" cy="4919329"/>
          </a:xfrm>
        </p:spPr>
        <p:txBody>
          <a:bodyPr/>
          <a:lstStyle/>
          <a:p>
            <a:r>
              <a:rPr lang="en-GB"/>
              <a:t>We have developed an online form for sharing intelligence relating to Serious Youth Violence, Exploitation and Anti-Social Behaviour. </a:t>
            </a:r>
          </a:p>
          <a:p>
            <a:endParaRPr lang="en-GB"/>
          </a:p>
          <a:p>
            <a:r>
              <a:rPr lang="en-GB"/>
              <a:t>This form will enable intelligence to be sent directly to Safer Options and Youth intervention partnerships, such as the Community Intervention Group who respond to youth anti-social behaviour.</a:t>
            </a:r>
          </a:p>
          <a:p>
            <a:endParaRPr lang="en-GB"/>
          </a:p>
          <a:p>
            <a:r>
              <a:rPr lang="en-GB"/>
              <a:t>You can access the form here or using the QR code.</a:t>
            </a:r>
          </a:p>
          <a:p>
            <a:pPr marL="0" indent="0">
              <a:buNone/>
            </a:pPr>
            <a:r>
              <a:rPr lang="en-GB">
                <a:hlinkClick r:id="rId3"/>
              </a:rPr>
              <a:t>https://forms.office.com/e/5EpYMtY9dN</a:t>
            </a:r>
            <a:r>
              <a:rPr lang="en-GB"/>
              <a:t> </a:t>
            </a:r>
          </a:p>
        </p:txBody>
      </p:sp>
      <p:pic>
        <p:nvPicPr>
          <p:cNvPr id="7" name="Picture 6">
            <a:extLst>
              <a:ext uri="{FF2B5EF4-FFF2-40B4-BE49-F238E27FC236}">
                <a16:creationId xmlns:a16="http://schemas.microsoft.com/office/drawing/2014/main" id="{044D5732-CE63-2542-08B4-4089B023D003}"/>
              </a:ext>
            </a:extLst>
          </p:cNvPr>
          <p:cNvPicPr>
            <a:picLocks noChangeAspect="1"/>
          </p:cNvPicPr>
          <p:nvPr/>
        </p:nvPicPr>
        <p:blipFill>
          <a:blip r:embed="rId4"/>
          <a:stretch>
            <a:fillRect/>
          </a:stretch>
        </p:blipFill>
        <p:spPr>
          <a:xfrm>
            <a:off x="6723320" y="131841"/>
            <a:ext cx="5387163" cy="3023049"/>
          </a:xfrm>
          <a:prstGeom prst="rect">
            <a:avLst/>
          </a:prstGeom>
        </p:spPr>
      </p:pic>
      <p:pic>
        <p:nvPicPr>
          <p:cNvPr id="8" name="Picture 7">
            <a:extLst>
              <a:ext uri="{FF2B5EF4-FFF2-40B4-BE49-F238E27FC236}">
                <a16:creationId xmlns:a16="http://schemas.microsoft.com/office/drawing/2014/main" id="{C349420E-2531-1386-9D57-B6121E0030FF}"/>
              </a:ext>
            </a:extLst>
          </p:cNvPr>
          <p:cNvPicPr>
            <a:picLocks noChangeAspect="1"/>
          </p:cNvPicPr>
          <p:nvPr/>
        </p:nvPicPr>
        <p:blipFill>
          <a:blip r:embed="rId5"/>
          <a:stretch>
            <a:fillRect/>
          </a:stretch>
        </p:blipFill>
        <p:spPr>
          <a:xfrm>
            <a:off x="8739963" y="3355639"/>
            <a:ext cx="3370520" cy="3370520"/>
          </a:xfrm>
          <a:prstGeom prst="rect">
            <a:avLst/>
          </a:prstGeom>
        </p:spPr>
      </p:pic>
    </p:spTree>
    <p:extLst>
      <p:ext uri="{BB962C8B-B14F-4D97-AF65-F5344CB8AC3E}">
        <p14:creationId xmlns:p14="http://schemas.microsoft.com/office/powerpoint/2010/main" val="1630121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lourful carved figures of humans">
            <a:extLst>
              <a:ext uri="{FF2B5EF4-FFF2-40B4-BE49-F238E27FC236}">
                <a16:creationId xmlns:a16="http://schemas.microsoft.com/office/drawing/2014/main" id="{AF22C220-612F-9764-6AF0-4F3BFB721E95}"/>
              </a:ext>
            </a:extLst>
          </p:cNvPr>
          <p:cNvPicPr>
            <a:picLocks noChangeAspect="1"/>
          </p:cNvPicPr>
          <p:nvPr/>
        </p:nvPicPr>
        <p:blipFill rotWithShape="1">
          <a:blip r:embed="rId3"/>
          <a:srcRect l="23700" r="20249"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1CA343CF-E815-CEAB-C6B3-FA7209AC9230}"/>
              </a:ext>
            </a:extLst>
          </p:cNvPr>
          <p:cNvSpPr>
            <a:spLocks noGrp="1"/>
          </p:cNvSpPr>
          <p:nvPr>
            <p:ph type="ctrTitle"/>
          </p:nvPr>
        </p:nvSpPr>
        <p:spPr>
          <a:xfrm>
            <a:off x="5380563" y="1678665"/>
            <a:ext cx="3887839" cy="2372168"/>
          </a:xfrm>
        </p:spPr>
        <p:txBody>
          <a:bodyPr>
            <a:normAutofit/>
          </a:bodyPr>
          <a:lstStyle/>
          <a:p>
            <a:pPr>
              <a:lnSpc>
                <a:spcPct val="90000"/>
              </a:lnSpc>
            </a:pPr>
            <a:r>
              <a:rPr lang="en-GB" sz="5100"/>
              <a:t>Families in Focus updates</a:t>
            </a:r>
          </a:p>
        </p:txBody>
      </p:sp>
    </p:spTree>
    <p:extLst>
      <p:ext uri="{BB962C8B-B14F-4D97-AF65-F5344CB8AC3E}">
        <p14:creationId xmlns:p14="http://schemas.microsoft.com/office/powerpoint/2010/main" val="127746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53E8-4A25-E09E-16BF-9E42D82A1D98}"/>
              </a:ext>
            </a:extLst>
          </p:cNvPr>
          <p:cNvSpPr>
            <a:spLocks noGrp="1"/>
          </p:cNvSpPr>
          <p:nvPr>
            <p:ph type="title"/>
          </p:nvPr>
        </p:nvSpPr>
        <p:spPr>
          <a:xfrm>
            <a:off x="838200" y="365125"/>
            <a:ext cx="10515600" cy="793207"/>
          </a:xfrm>
        </p:spPr>
        <p:txBody>
          <a:bodyPr>
            <a:normAutofit/>
          </a:bodyPr>
          <a:lstStyle/>
          <a:p>
            <a:pPr algn="ctr"/>
            <a:r>
              <a:rPr lang="en-GB"/>
              <a:t>Multi Agency Network (MAN)s Dates</a:t>
            </a:r>
            <a:endParaRPr lang="en-US"/>
          </a:p>
        </p:txBody>
      </p:sp>
      <p:sp>
        <p:nvSpPr>
          <p:cNvPr id="3" name="Content Placeholder 2">
            <a:extLst>
              <a:ext uri="{FF2B5EF4-FFF2-40B4-BE49-F238E27FC236}">
                <a16:creationId xmlns:a16="http://schemas.microsoft.com/office/drawing/2014/main" id="{1E123E1D-FE5E-A217-AA57-C5D87A5DD213}"/>
              </a:ext>
            </a:extLst>
          </p:cNvPr>
          <p:cNvSpPr>
            <a:spLocks noGrp="1"/>
          </p:cNvSpPr>
          <p:nvPr>
            <p:ph idx="1"/>
          </p:nvPr>
        </p:nvSpPr>
        <p:spPr>
          <a:xfrm>
            <a:off x="838200" y="1115818"/>
            <a:ext cx="10515600" cy="5061145"/>
          </a:xfrm>
        </p:spPr>
        <p:txBody>
          <a:bodyPr vert="horz" lIns="91440" tIns="45720" rIns="91440" bIns="45720" rtlCol="0" anchor="t">
            <a:normAutofit/>
          </a:bodyPr>
          <a:lstStyle/>
          <a:p>
            <a:r>
              <a:rPr lang="en-GB">
                <a:ea typeface="Calibri" panose="020F0502020204030204"/>
                <a:cs typeface="Calibri" panose="020F0502020204030204"/>
              </a:rPr>
              <a:t>A forum for practitioners working with children, young people and families to come together to:</a:t>
            </a:r>
          </a:p>
          <a:p>
            <a:pPr>
              <a:buFont typeface="Calibri" panose="020B0604020202020204" pitchFamily="34" charset="0"/>
              <a:buChar char="-"/>
            </a:pPr>
            <a:r>
              <a:rPr lang="en-GB">
                <a:ea typeface="Calibri" panose="020F0502020204030204"/>
                <a:cs typeface="Calibri" panose="020F0502020204030204"/>
              </a:rPr>
              <a:t>Find out about local services and developments</a:t>
            </a:r>
          </a:p>
          <a:p>
            <a:pPr>
              <a:buFont typeface="Calibri" panose="020B0604020202020204" pitchFamily="34" charset="0"/>
              <a:buChar char="-"/>
            </a:pPr>
            <a:r>
              <a:rPr lang="en-GB">
                <a:ea typeface="Calibri" panose="020F0502020204030204"/>
                <a:cs typeface="Calibri" panose="020F0502020204030204"/>
              </a:rPr>
              <a:t>Network</a:t>
            </a:r>
          </a:p>
          <a:p>
            <a:pPr>
              <a:buFont typeface="Calibri" panose="020B0604020202020204" pitchFamily="34" charset="0"/>
              <a:buChar char="-"/>
            </a:pPr>
            <a:r>
              <a:rPr lang="en-GB"/>
              <a:t>Share Good Practice</a:t>
            </a:r>
            <a:endParaRPr lang="en-GB">
              <a:ea typeface="Calibri"/>
              <a:cs typeface="Calibri"/>
            </a:endParaRPr>
          </a:p>
          <a:p>
            <a:pPr>
              <a:buFont typeface="Calibri" panose="020B0604020202020204" pitchFamily="34" charset="0"/>
              <a:buChar char="-"/>
            </a:pPr>
            <a:r>
              <a:rPr lang="en-GB">
                <a:ea typeface="Calibri"/>
                <a:cs typeface="Calibri"/>
              </a:rPr>
              <a:t>Attend free training/workshops</a:t>
            </a:r>
          </a:p>
          <a:p>
            <a:pPr marL="0" indent="0">
              <a:buNone/>
            </a:pPr>
            <a:endParaRPr lang="en-GB"/>
          </a:p>
          <a:p>
            <a:r>
              <a:rPr lang="en-GB"/>
              <a:t>Online- Wednesday 6</a:t>
            </a:r>
            <a:r>
              <a:rPr lang="en-GB" baseline="30000"/>
              <a:t>th</a:t>
            </a:r>
            <a:r>
              <a:rPr lang="en-GB"/>
              <a:t> March</a:t>
            </a:r>
          </a:p>
          <a:p>
            <a:pPr>
              <a:buFontTx/>
              <a:buChar char="-"/>
            </a:pPr>
            <a:r>
              <a:rPr lang="en-GB">
                <a:ea typeface="Calibri"/>
                <a:cs typeface="Calibri"/>
              </a:rPr>
              <a:t>Send theme</a:t>
            </a:r>
          </a:p>
          <a:p>
            <a:pPr>
              <a:buFontTx/>
              <a:buChar char="-"/>
            </a:pPr>
            <a:r>
              <a:rPr lang="en-GB">
                <a:ea typeface="Calibri"/>
                <a:cs typeface="Calibri"/>
              </a:rPr>
              <a:t>Agenda will be sent out to all area mailing lists WB 5</a:t>
            </a:r>
            <a:r>
              <a:rPr lang="en-GB" baseline="30000">
                <a:ea typeface="Calibri"/>
                <a:cs typeface="Calibri"/>
              </a:rPr>
              <a:t>th</a:t>
            </a:r>
            <a:r>
              <a:rPr lang="en-GB">
                <a:ea typeface="Calibri"/>
                <a:cs typeface="Calibri"/>
              </a:rPr>
              <a:t> February. </a:t>
            </a:r>
          </a:p>
        </p:txBody>
      </p:sp>
    </p:spTree>
    <p:extLst>
      <p:ext uri="{BB962C8B-B14F-4D97-AF65-F5344CB8AC3E}">
        <p14:creationId xmlns:p14="http://schemas.microsoft.com/office/powerpoint/2010/main" val="3941482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9379-4114-0D01-5BE1-188843FC867E}"/>
              </a:ext>
            </a:extLst>
          </p:cNvPr>
          <p:cNvSpPr>
            <a:spLocks noGrp="1"/>
          </p:cNvSpPr>
          <p:nvPr>
            <p:ph type="title"/>
          </p:nvPr>
        </p:nvSpPr>
        <p:spPr>
          <a:xfrm>
            <a:off x="641074" y="1314450"/>
            <a:ext cx="2844002" cy="3680244"/>
          </a:xfrm>
        </p:spPr>
        <p:txBody>
          <a:bodyPr>
            <a:normAutofit/>
          </a:bodyPr>
          <a:lstStyle/>
          <a:p>
            <a:pPr algn="l"/>
            <a:r>
              <a:rPr lang="en-GB" sz="4400"/>
              <a:t>Area Bulletins</a:t>
            </a:r>
          </a:p>
        </p:txBody>
      </p:sp>
      <p:graphicFrame>
        <p:nvGraphicFramePr>
          <p:cNvPr id="5" name="Content Placeholder 2">
            <a:extLst>
              <a:ext uri="{FF2B5EF4-FFF2-40B4-BE49-F238E27FC236}">
                <a16:creationId xmlns:a16="http://schemas.microsoft.com/office/drawing/2014/main" id="{F1F99017-33F9-E972-2369-2208EADA28C4}"/>
              </a:ext>
            </a:extLst>
          </p:cNvPr>
          <p:cNvGraphicFramePr>
            <a:graphicFrameLocks noGrp="1"/>
          </p:cNvGraphicFramePr>
          <p:nvPr>
            <p:ph idx="1"/>
            <p:extLst>
              <p:ext uri="{D42A27DB-BD31-4B8C-83A1-F6EECF244321}">
                <p14:modId xmlns:p14="http://schemas.microsoft.com/office/powerpoint/2010/main" val="465935964"/>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813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EBAF-2F06-7CD1-9B26-D9AAE2002450}"/>
              </a:ext>
            </a:extLst>
          </p:cNvPr>
          <p:cNvSpPr>
            <a:spLocks noGrp="1"/>
          </p:cNvSpPr>
          <p:nvPr>
            <p:ph type="title"/>
          </p:nvPr>
        </p:nvSpPr>
        <p:spPr>
          <a:xfrm>
            <a:off x="495759" y="0"/>
            <a:ext cx="10571603" cy="1172895"/>
          </a:xfrm>
        </p:spPr>
        <p:txBody>
          <a:bodyPr>
            <a:normAutofit/>
          </a:bodyPr>
          <a:lstStyle/>
          <a:p>
            <a:r>
              <a:rPr lang="en-GB" sz="4000" b="1"/>
              <a:t>FREE – Critical Incident Training for Senior Leaders</a:t>
            </a:r>
          </a:p>
        </p:txBody>
      </p:sp>
      <p:sp>
        <p:nvSpPr>
          <p:cNvPr id="3" name="Content Placeholder 2">
            <a:extLst>
              <a:ext uri="{FF2B5EF4-FFF2-40B4-BE49-F238E27FC236}">
                <a16:creationId xmlns:a16="http://schemas.microsoft.com/office/drawing/2014/main" id="{944093DB-ACAA-898F-343F-31D4E8ACD64F}"/>
              </a:ext>
            </a:extLst>
          </p:cNvPr>
          <p:cNvSpPr>
            <a:spLocks noGrp="1"/>
          </p:cNvSpPr>
          <p:nvPr>
            <p:ph idx="1"/>
          </p:nvPr>
        </p:nvSpPr>
        <p:spPr>
          <a:xfrm>
            <a:off x="386509" y="914401"/>
            <a:ext cx="11665944" cy="5772838"/>
          </a:xfrm>
        </p:spPr>
        <p:txBody>
          <a:bodyPr>
            <a:normAutofit fontScale="25000" lnSpcReduction="20000"/>
          </a:bodyPr>
          <a:lstStyle/>
          <a:p>
            <a:pPr marL="0" indent="0">
              <a:buNone/>
            </a:pPr>
            <a:endParaRPr lang="en-GB" sz="7200"/>
          </a:p>
          <a:p>
            <a:pPr marL="0" indent="0">
              <a:buNone/>
            </a:pPr>
            <a:r>
              <a:rPr lang="en-GB" sz="9600" b="1"/>
              <a:t>Places are still available for this training on 21 February, 26 March and 19 June.</a:t>
            </a:r>
          </a:p>
          <a:p>
            <a:pPr marL="0" indent="0">
              <a:buNone/>
            </a:pPr>
            <a:r>
              <a:rPr lang="en-GB" sz="7200">
                <a:hlinkClick r:id="rId3"/>
              </a:rPr>
              <a:t>BOOK ON HERE</a:t>
            </a:r>
            <a:endParaRPr lang="en-GB" sz="7200"/>
          </a:p>
          <a:p>
            <a:pPr marL="0" indent="0">
              <a:buNone/>
            </a:pPr>
            <a:endParaRPr lang="en-GB" sz="7200"/>
          </a:p>
          <a:p>
            <a:pPr marL="0" indent="0">
              <a:buNone/>
            </a:pPr>
            <a:r>
              <a:rPr lang="en-GB" sz="7200" b="1"/>
              <a:t>The course will include the following:</a:t>
            </a:r>
            <a:endParaRPr lang="en-GB" sz="7200"/>
          </a:p>
          <a:p>
            <a:r>
              <a:rPr lang="en-GB" sz="7200"/>
              <a:t>What is a critical incident?</a:t>
            </a:r>
          </a:p>
          <a:p>
            <a:r>
              <a:rPr lang="en-GB" sz="7200"/>
              <a:t>The impact of trauma, bereavement and loss on the school/setting community</a:t>
            </a:r>
          </a:p>
          <a:p>
            <a:r>
              <a:rPr lang="en-GB" sz="7200"/>
              <a:t>Recent, local experiences of critical incidents in Bristol schools and reflections from school leaders around these</a:t>
            </a:r>
          </a:p>
          <a:p>
            <a:r>
              <a:rPr lang="en-GB" sz="7200"/>
              <a:t>How to provide support in the initial days, weeks and subsequent months following a critical incident</a:t>
            </a:r>
          </a:p>
          <a:p>
            <a:r>
              <a:rPr lang="en-GB" sz="7200"/>
              <a:t>Developing your setting’s contingency plan</a:t>
            </a:r>
          </a:p>
          <a:p>
            <a:r>
              <a:rPr lang="en-GB" sz="7200"/>
              <a:t>Communicating difficult news within your school community and externally</a:t>
            </a:r>
          </a:p>
          <a:p>
            <a:r>
              <a:rPr lang="en-GB" sz="7200"/>
              <a:t>Identifying those at-risk following an incident</a:t>
            </a:r>
          </a:p>
          <a:p>
            <a:r>
              <a:rPr lang="en-GB" sz="7200"/>
              <a:t>Specific considerations relating to suicide</a:t>
            </a:r>
          </a:p>
          <a:p>
            <a:r>
              <a:rPr lang="en-GB" sz="7200"/>
              <a:t>Wider legislative documents and procedures to be aware of</a:t>
            </a:r>
          </a:p>
          <a:p>
            <a:r>
              <a:rPr lang="en-GB" sz="7200"/>
              <a:t>Processes and support available from the Local Authority</a:t>
            </a:r>
          </a:p>
          <a:p>
            <a:r>
              <a:rPr lang="en-GB" sz="7200"/>
              <a:t>Local and national support available</a:t>
            </a:r>
          </a:p>
          <a:p>
            <a:r>
              <a:rPr lang="en-GB" sz="7200"/>
              <a:t>Considerations for how to look after yourself and your team</a:t>
            </a:r>
          </a:p>
          <a:p>
            <a:endParaRPr lang="en-GB"/>
          </a:p>
        </p:txBody>
      </p:sp>
      <p:pic>
        <p:nvPicPr>
          <p:cNvPr id="7" name="Picture 6" descr="A person holding a cup of coffee and a computer&#10;&#10;Description automatically generated">
            <a:extLst>
              <a:ext uri="{FF2B5EF4-FFF2-40B4-BE49-F238E27FC236}">
                <a16:creationId xmlns:a16="http://schemas.microsoft.com/office/drawing/2014/main" id="{75CB122F-AA31-E56E-9C6B-1EA908177BC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6816" y="4043190"/>
            <a:ext cx="3680540" cy="2456761"/>
          </a:xfrm>
          <a:prstGeom prst="rect">
            <a:avLst/>
          </a:prstGeom>
        </p:spPr>
      </p:pic>
    </p:spTree>
    <p:extLst>
      <p:ext uri="{BB962C8B-B14F-4D97-AF65-F5344CB8AC3E}">
        <p14:creationId xmlns:p14="http://schemas.microsoft.com/office/powerpoint/2010/main" val="1488953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33624-8CA2-558E-920B-B7E24628E862}"/>
              </a:ext>
            </a:extLst>
          </p:cNvPr>
          <p:cNvSpPr>
            <a:spLocks noGrp="1"/>
          </p:cNvSpPr>
          <p:nvPr>
            <p:ph type="title"/>
          </p:nvPr>
        </p:nvSpPr>
        <p:spPr>
          <a:xfrm>
            <a:off x="641074" y="1314450"/>
            <a:ext cx="2844002" cy="3680244"/>
          </a:xfrm>
        </p:spPr>
        <p:txBody>
          <a:bodyPr>
            <a:normAutofit/>
          </a:bodyPr>
          <a:lstStyle/>
          <a:p>
            <a:pPr algn="l"/>
            <a:r>
              <a:rPr lang="en-GB" sz="4400"/>
              <a:t>TAS Surgeries</a:t>
            </a:r>
          </a:p>
        </p:txBody>
      </p:sp>
      <p:graphicFrame>
        <p:nvGraphicFramePr>
          <p:cNvPr id="27" name="Content Placeholder 2">
            <a:extLst>
              <a:ext uri="{FF2B5EF4-FFF2-40B4-BE49-F238E27FC236}">
                <a16:creationId xmlns:a16="http://schemas.microsoft.com/office/drawing/2014/main" id="{93E58AAE-937B-3BFF-F2B5-453BE707F42F}"/>
              </a:ext>
            </a:extLst>
          </p:cNvPr>
          <p:cNvGraphicFramePr>
            <a:graphicFrameLocks noGrp="1"/>
          </p:cNvGraphicFramePr>
          <p:nvPr>
            <p:ph idx="1"/>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5746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0335EC8F-8BEE-623B-F4C2-C2496754D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D2A4D-9F2C-01F6-3B79-A93229A33702}"/>
              </a:ext>
            </a:extLst>
          </p:cNvPr>
          <p:cNvSpPr>
            <a:spLocks noGrp="1"/>
          </p:cNvSpPr>
          <p:nvPr>
            <p:ph type="title"/>
          </p:nvPr>
        </p:nvSpPr>
        <p:spPr>
          <a:xfrm>
            <a:off x="230188" y="365800"/>
            <a:ext cx="2844002" cy="4018201"/>
          </a:xfrm>
        </p:spPr>
        <p:txBody>
          <a:bodyPr>
            <a:normAutofit/>
          </a:bodyPr>
          <a:lstStyle/>
          <a:p>
            <a:r>
              <a:rPr lang="en-GB" sz="3700"/>
              <a:t>FIF Advice Line Information</a:t>
            </a:r>
            <a:endParaRPr lang="en-US"/>
          </a:p>
        </p:txBody>
      </p:sp>
      <p:sp>
        <p:nvSpPr>
          <p:cNvPr id="3" name="Content Placeholder 2">
            <a:extLst>
              <a:ext uri="{FF2B5EF4-FFF2-40B4-BE49-F238E27FC236}">
                <a16:creationId xmlns:a16="http://schemas.microsoft.com/office/drawing/2014/main" id="{66645433-05F8-3536-399E-EFE74202DDB7}"/>
              </a:ext>
            </a:extLst>
          </p:cNvPr>
          <p:cNvSpPr>
            <a:spLocks noGrp="1"/>
          </p:cNvSpPr>
          <p:nvPr>
            <p:ph idx="1"/>
          </p:nvPr>
        </p:nvSpPr>
        <p:spPr>
          <a:xfrm>
            <a:off x="3492500" y="241300"/>
            <a:ext cx="7552459" cy="3663950"/>
          </a:xfrm>
        </p:spPr>
        <p:txBody>
          <a:bodyPr anchor="ctr">
            <a:normAutofit fontScale="40000" lnSpcReduction="20000"/>
          </a:bodyPr>
          <a:lstStyle/>
          <a:p>
            <a:pPr>
              <a:buFont typeface="Wingdings 3" panose="020B0604020202020204" pitchFamily="34" charset="0"/>
              <a:buChar char=""/>
            </a:pPr>
            <a:r>
              <a:rPr lang="en-GB" sz="2400">
                <a:ea typeface="+mn-lt"/>
                <a:cs typeface="+mn-lt"/>
              </a:rPr>
              <a:t>•          </a:t>
            </a:r>
            <a:r>
              <a:rPr lang="en-GB" sz="4400">
                <a:ea typeface="+mn-lt"/>
                <a:cs typeface="+mn-lt"/>
              </a:rPr>
              <a:t>   North: 0117 35 21499 or email </a:t>
            </a:r>
            <a:r>
              <a:rPr lang="en-GB" sz="4400">
                <a:ea typeface="+mn-lt"/>
                <a:cs typeface="+mn-lt"/>
                <a:hlinkClick r:id="rId2"/>
              </a:rPr>
              <a:t>familiesinfocusnorth@bristol.gov.uk</a:t>
            </a:r>
            <a:r>
              <a:rPr lang="en-GB" sz="4400">
                <a:ea typeface="+mn-lt"/>
                <a:cs typeface="+mn-lt"/>
              </a:rPr>
              <a:t> (via secure email only)</a:t>
            </a:r>
            <a:endParaRPr lang="en-GB" sz="4400"/>
          </a:p>
          <a:p>
            <a:pPr>
              <a:buFont typeface="Wingdings 3" panose="020B0604020202020204" pitchFamily="34" charset="0"/>
              <a:buChar char=""/>
            </a:pPr>
            <a:endParaRPr lang="en-GB" sz="4400">
              <a:ea typeface="+mn-lt"/>
              <a:cs typeface="+mn-lt"/>
            </a:endParaRPr>
          </a:p>
          <a:p>
            <a:pPr>
              <a:buFont typeface="Wingdings 3" panose="020B0604020202020204" pitchFamily="34" charset="0"/>
              <a:buChar char=""/>
            </a:pPr>
            <a:endParaRPr lang="en-GB" sz="4400">
              <a:ea typeface="+mn-lt"/>
              <a:cs typeface="+mn-lt"/>
            </a:endParaRPr>
          </a:p>
          <a:p>
            <a:pPr>
              <a:buFont typeface="Wingdings 3" panose="020B0604020202020204" pitchFamily="34" charset="0"/>
              <a:buChar char=""/>
            </a:pPr>
            <a:r>
              <a:rPr lang="en-GB" sz="4400">
                <a:ea typeface="+mn-lt"/>
                <a:cs typeface="+mn-lt"/>
              </a:rPr>
              <a:t>•             East Central: 0117 35 76460 or email </a:t>
            </a:r>
            <a:r>
              <a:rPr lang="en-GB" sz="4400">
                <a:ea typeface="+mn-lt"/>
                <a:cs typeface="+mn-lt"/>
                <a:hlinkClick r:id="rId3"/>
              </a:rPr>
              <a:t>familiesinfocuseastcentral@bristol.gov.uk</a:t>
            </a:r>
            <a:r>
              <a:rPr lang="en-GB" sz="4400">
                <a:ea typeface="+mn-lt"/>
                <a:cs typeface="+mn-lt"/>
              </a:rPr>
              <a:t> (via secure email only)</a:t>
            </a:r>
            <a:endParaRPr lang="en-GB" sz="4400"/>
          </a:p>
          <a:p>
            <a:pPr>
              <a:buFont typeface="Wingdings 3" panose="020B0604020202020204" pitchFamily="34" charset="0"/>
              <a:buChar char=""/>
            </a:pPr>
            <a:endParaRPr lang="en-GB" sz="4400">
              <a:ea typeface="+mn-lt"/>
              <a:cs typeface="+mn-lt"/>
            </a:endParaRPr>
          </a:p>
          <a:p>
            <a:pPr>
              <a:buFont typeface="Wingdings 3" panose="020B0604020202020204" pitchFamily="34" charset="0"/>
              <a:buChar char=""/>
            </a:pPr>
            <a:endParaRPr lang="en-GB" sz="4400">
              <a:ea typeface="+mn-lt"/>
              <a:cs typeface="+mn-lt"/>
            </a:endParaRPr>
          </a:p>
          <a:p>
            <a:pPr>
              <a:buFont typeface="Wingdings 3" panose="020B0604020202020204" pitchFamily="34" charset="0"/>
              <a:buChar char=""/>
            </a:pPr>
            <a:r>
              <a:rPr lang="en-GB" sz="4400">
                <a:ea typeface="+mn-lt"/>
                <a:cs typeface="+mn-lt"/>
              </a:rPr>
              <a:t>•             South: 0117 90 37770 or email </a:t>
            </a:r>
            <a:r>
              <a:rPr lang="en-GB" sz="4400">
                <a:ea typeface="+mn-lt"/>
                <a:cs typeface="+mn-lt"/>
                <a:hlinkClick r:id="rId4"/>
              </a:rPr>
              <a:t>familiesinfocussouth@bristol.gov.uk</a:t>
            </a:r>
            <a:r>
              <a:rPr lang="en-GB" sz="4400">
                <a:ea typeface="+mn-lt"/>
                <a:cs typeface="+mn-lt"/>
              </a:rPr>
              <a:t> (via secure email only)</a:t>
            </a:r>
            <a:endParaRPr lang="en-GB"/>
          </a:p>
          <a:p>
            <a:pPr marL="0" indent="0">
              <a:buNone/>
            </a:pPr>
            <a:endParaRPr lang="en-GB"/>
          </a:p>
        </p:txBody>
      </p:sp>
      <p:sp>
        <p:nvSpPr>
          <p:cNvPr id="5" name="TextBox 4">
            <a:extLst>
              <a:ext uri="{FF2B5EF4-FFF2-40B4-BE49-F238E27FC236}">
                <a16:creationId xmlns:a16="http://schemas.microsoft.com/office/drawing/2014/main" id="{2BC772DD-0E29-F633-1432-4E8F8E3D4883}"/>
              </a:ext>
            </a:extLst>
          </p:cNvPr>
          <p:cNvSpPr txBox="1"/>
          <p:nvPr/>
        </p:nvSpPr>
        <p:spPr>
          <a:xfrm>
            <a:off x="90488" y="3905250"/>
            <a:ext cx="6099174" cy="400110"/>
          </a:xfrm>
          <a:prstGeom prst="rect">
            <a:avLst/>
          </a:prstGeom>
          <a:noFill/>
        </p:spPr>
        <p:txBody>
          <a:bodyPr wrap="square">
            <a:spAutoFit/>
          </a:bodyPr>
          <a:lstStyle/>
          <a:p>
            <a:r>
              <a:rPr lang="en-GB" sz="2000">
                <a:solidFill>
                  <a:schemeClr val="accent1"/>
                </a:solidFill>
              </a:rPr>
              <a:t>Contact details- Partnership managers</a:t>
            </a:r>
          </a:p>
        </p:txBody>
      </p:sp>
      <p:sp>
        <p:nvSpPr>
          <p:cNvPr id="11" name="TextBox 10">
            <a:extLst>
              <a:ext uri="{FF2B5EF4-FFF2-40B4-BE49-F238E27FC236}">
                <a16:creationId xmlns:a16="http://schemas.microsoft.com/office/drawing/2014/main" id="{BD33A459-4B56-F5AF-02FC-3B0097DA78DC}"/>
              </a:ext>
            </a:extLst>
          </p:cNvPr>
          <p:cNvSpPr txBox="1"/>
          <p:nvPr/>
        </p:nvSpPr>
        <p:spPr>
          <a:xfrm>
            <a:off x="1557338" y="4568309"/>
            <a:ext cx="3198812" cy="369332"/>
          </a:xfrm>
          <a:prstGeom prst="rect">
            <a:avLst/>
          </a:prstGeom>
          <a:noFill/>
        </p:spPr>
        <p:txBody>
          <a:bodyPr wrap="square">
            <a:spAutoFit/>
          </a:bodyPr>
          <a:lstStyle/>
          <a:p>
            <a:r>
              <a:rPr kumimoji="0" lang="en-GB" sz="1800" b="0" i="0" u="none" strike="noStrike" kern="1200" cap="none" spc="0" normalizeH="0" baseline="0" noProof="0">
                <a:ln>
                  <a:noFill/>
                </a:ln>
                <a:solidFill>
                  <a:prstClr val="white">
                    <a:lumMod val="75000"/>
                    <a:lumOff val="25000"/>
                  </a:prstClr>
                </a:solidFill>
                <a:effectLst/>
                <a:uLnTx/>
                <a:uFillTx/>
                <a:latin typeface="Trebuchet MS" panose="020B0603020202020204"/>
                <a:ea typeface="+mn-ea"/>
                <a:cs typeface="+mn-cs"/>
                <a:hlinkClick r:id="rId5"/>
              </a:rPr>
              <a:t>Laura.Deakin@bristol.gov.uk</a:t>
            </a:r>
            <a:r>
              <a:rPr kumimoji="0" lang="en-GB" sz="1800" b="0" i="0" u="none" strike="noStrike" kern="1200" cap="none" spc="0" normalizeH="0" baseline="0" noProof="0">
                <a:ln>
                  <a:noFill/>
                </a:ln>
                <a:solidFill>
                  <a:prstClr val="white">
                    <a:lumMod val="75000"/>
                    <a:lumOff val="25000"/>
                  </a:prstClr>
                </a:solidFill>
                <a:effectLst/>
                <a:uLnTx/>
                <a:uFillTx/>
                <a:latin typeface="Trebuchet MS" panose="020B0603020202020204"/>
                <a:ea typeface="+mn-ea"/>
                <a:cs typeface="+mn-cs"/>
              </a:rPr>
              <a:t>    </a:t>
            </a:r>
            <a:endParaRPr lang="en-GB"/>
          </a:p>
        </p:txBody>
      </p:sp>
      <p:sp>
        <p:nvSpPr>
          <p:cNvPr id="15" name="TextBox 14">
            <a:extLst>
              <a:ext uri="{FF2B5EF4-FFF2-40B4-BE49-F238E27FC236}">
                <a16:creationId xmlns:a16="http://schemas.microsoft.com/office/drawing/2014/main" id="{DE48BFDE-2161-174F-768A-D058512C0A33}"/>
              </a:ext>
            </a:extLst>
          </p:cNvPr>
          <p:cNvSpPr txBox="1"/>
          <p:nvPr/>
        </p:nvSpPr>
        <p:spPr>
          <a:xfrm>
            <a:off x="1539078" y="5088911"/>
            <a:ext cx="6074572" cy="369332"/>
          </a:xfrm>
          <a:prstGeom prst="rect">
            <a:avLst/>
          </a:prstGeom>
          <a:noFill/>
        </p:spPr>
        <p:txBody>
          <a:bodyPr wrap="square">
            <a:spAutoFit/>
          </a:bodyPr>
          <a:lstStyle/>
          <a:p>
            <a:r>
              <a:rPr kumimoji="0" lang="en-GB" sz="1800" b="0" i="0" u="none" strike="noStrike" kern="1200" cap="none" spc="0" normalizeH="0" baseline="0" noProof="0">
                <a:ln>
                  <a:noFill/>
                </a:ln>
                <a:solidFill>
                  <a:prstClr val="white">
                    <a:lumMod val="75000"/>
                    <a:lumOff val="25000"/>
                  </a:prstClr>
                </a:solidFill>
                <a:effectLst/>
                <a:uLnTx/>
                <a:uFillTx/>
                <a:latin typeface="Trebuchet MS" panose="020B0603020202020204"/>
                <a:ea typeface="+mn-ea"/>
                <a:cs typeface="+mn-cs"/>
                <a:hlinkClick r:id="rId6"/>
              </a:rPr>
              <a:t>Caroline.Donald@bristol.gov.uk</a:t>
            </a:r>
            <a:r>
              <a:rPr kumimoji="0" lang="en-GB" sz="1800" b="0" i="0" u="none" strike="noStrike" kern="1200" cap="none" spc="0" normalizeH="0" baseline="0" noProof="0">
                <a:ln>
                  <a:noFill/>
                </a:ln>
                <a:solidFill>
                  <a:prstClr val="white">
                    <a:lumMod val="75000"/>
                    <a:lumOff val="25000"/>
                  </a:prstClr>
                </a:solidFill>
                <a:effectLst/>
                <a:uLnTx/>
                <a:uFillTx/>
                <a:latin typeface="Trebuchet MS" panose="020B0603020202020204"/>
                <a:ea typeface="+mn-ea"/>
                <a:cs typeface="+mn-cs"/>
              </a:rPr>
              <a:t> </a:t>
            </a:r>
            <a:endParaRPr lang="en-GB"/>
          </a:p>
        </p:txBody>
      </p:sp>
      <p:sp>
        <p:nvSpPr>
          <p:cNvPr id="17" name="TextBox 16">
            <a:extLst>
              <a:ext uri="{FF2B5EF4-FFF2-40B4-BE49-F238E27FC236}">
                <a16:creationId xmlns:a16="http://schemas.microsoft.com/office/drawing/2014/main" id="{1ED99397-0C1C-B982-BA47-DD005C458F68}"/>
              </a:ext>
            </a:extLst>
          </p:cNvPr>
          <p:cNvSpPr txBox="1"/>
          <p:nvPr/>
        </p:nvSpPr>
        <p:spPr>
          <a:xfrm>
            <a:off x="5126038" y="4568309"/>
            <a:ext cx="6099174" cy="369332"/>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Arial" panose="020B0604020202020204" pitchFamily="34" charset="0"/>
              <a:buChar char="•"/>
              <a:tabLst/>
              <a:defRPr/>
            </a:pPr>
            <a:r>
              <a:rPr kumimoji="0" lang="en-GB" sz="1800" b="0" i="0" u="none" strike="noStrike" kern="1200" cap="none" spc="0" normalizeH="0" baseline="0" noProof="0">
                <a:ln>
                  <a:noFill/>
                </a:ln>
                <a:solidFill>
                  <a:prstClr val="white">
                    <a:lumMod val="75000"/>
                    <a:lumOff val="25000"/>
                  </a:prstClr>
                </a:solidFill>
                <a:effectLst/>
                <a:uLnTx/>
                <a:uFillTx/>
                <a:latin typeface="Trebuchet MS" panose="020B0603020202020204"/>
                <a:ea typeface="+mn-ea"/>
                <a:cs typeface="+mn-cs"/>
              </a:rPr>
              <a:t>Laura Deakin- City wide </a:t>
            </a:r>
            <a:r>
              <a:rPr kumimoji="0" lang="en-GB" sz="1800" b="1" i="0" u="none" strike="noStrike" kern="1200" cap="none" spc="0" normalizeH="0" baseline="0" noProof="0">
                <a:ln>
                  <a:noFill/>
                </a:ln>
                <a:solidFill>
                  <a:prstClr val="white">
                    <a:lumMod val="75000"/>
                    <a:lumOff val="25000"/>
                  </a:prstClr>
                </a:solidFill>
                <a:effectLst/>
                <a:uLnTx/>
                <a:uFillTx/>
                <a:latin typeface="Trebuchet MS" panose="020B0603020202020204"/>
                <a:ea typeface="+mn-ea"/>
                <a:cs typeface="+mn-cs"/>
              </a:rPr>
              <a:t>until April </a:t>
            </a:r>
          </a:p>
        </p:txBody>
      </p:sp>
    </p:spTree>
    <p:extLst>
      <p:ext uri="{BB962C8B-B14F-4D97-AF65-F5344CB8AC3E}">
        <p14:creationId xmlns:p14="http://schemas.microsoft.com/office/powerpoint/2010/main" val="3668459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4819-3591-4237-918B-9066C06B0E8F}"/>
              </a:ext>
            </a:extLst>
          </p:cNvPr>
          <p:cNvSpPr>
            <a:spLocks noGrp="1"/>
          </p:cNvSpPr>
          <p:nvPr>
            <p:ph type="ctrTitle"/>
          </p:nvPr>
        </p:nvSpPr>
        <p:spPr>
          <a:xfrm>
            <a:off x="174172" y="514166"/>
            <a:ext cx="8610600" cy="2107746"/>
          </a:xfrm>
        </p:spPr>
        <p:txBody>
          <a:bodyPr>
            <a:normAutofit fontScale="90000"/>
          </a:bodyPr>
          <a:lstStyle/>
          <a:p>
            <a:br>
              <a:rPr lang="en-US" sz="4000"/>
            </a:br>
            <a:r>
              <a:rPr lang="en-US" sz="4000"/>
              <a:t>Funded drug education and training </a:t>
            </a:r>
            <a:br>
              <a:rPr lang="en-US" sz="4000"/>
            </a:br>
            <a:r>
              <a:rPr lang="en-US" sz="4000"/>
              <a:t>Jo Mallinson </a:t>
            </a:r>
            <a:br>
              <a:rPr lang="en-US" sz="4000"/>
            </a:br>
            <a:r>
              <a:rPr lang="en-US" sz="4000">
                <a:hlinkClick r:id="rId2"/>
              </a:rPr>
              <a:t>jgmallinson@gmail.com</a:t>
            </a:r>
            <a:r>
              <a:rPr lang="en-US" sz="4000"/>
              <a:t> </a:t>
            </a:r>
            <a:br>
              <a:rPr lang="en-US" sz="4000"/>
            </a:br>
            <a:r>
              <a:rPr lang="en-US" sz="4000"/>
              <a:t>beproject.co.uk</a:t>
            </a:r>
            <a:endParaRPr lang="en-GB" sz="4000"/>
          </a:p>
        </p:txBody>
      </p:sp>
      <p:sp>
        <p:nvSpPr>
          <p:cNvPr id="3" name="Subtitle 2">
            <a:extLst>
              <a:ext uri="{FF2B5EF4-FFF2-40B4-BE49-F238E27FC236}">
                <a16:creationId xmlns:a16="http://schemas.microsoft.com/office/drawing/2014/main" id="{DACA3FB0-5FAC-1F2D-BC22-8B4B4BD39814}"/>
              </a:ext>
            </a:extLst>
          </p:cNvPr>
          <p:cNvSpPr>
            <a:spLocks noGrp="1"/>
          </p:cNvSpPr>
          <p:nvPr>
            <p:ph type="subTitle" idx="1"/>
          </p:nvPr>
        </p:nvSpPr>
        <p:spPr>
          <a:xfrm>
            <a:off x="970383" y="3152774"/>
            <a:ext cx="10506075" cy="3191060"/>
          </a:xfrm>
        </p:spPr>
        <p:txBody>
          <a:bodyPr>
            <a:normAutofit fontScale="85000" lnSpcReduction="10000"/>
          </a:bodyPr>
          <a:lstStyle/>
          <a:p>
            <a:r>
              <a:rPr lang="en-US" sz="7100" b="1">
                <a:solidFill>
                  <a:srgbClr val="FF0000"/>
                </a:solidFill>
              </a:rPr>
              <a:t>BOOK NOW! </a:t>
            </a:r>
          </a:p>
          <a:p>
            <a:r>
              <a:rPr lang="en-US" sz="4000" b="1" u="sng"/>
              <a:t>Year 11 assemblies (ahead of GCSE revision) </a:t>
            </a:r>
            <a:r>
              <a:rPr lang="en-US" sz="4000"/>
              <a:t>Cannabis myths including how cannabis affects study </a:t>
            </a:r>
          </a:p>
          <a:p>
            <a:endParaRPr lang="en-GB" sz="4000"/>
          </a:p>
          <a:p>
            <a:r>
              <a:rPr lang="en-GB"/>
              <a:t>Get in touch with Jo about other services including year 6 education, secondary school guest speaker work, and staff training (funding only for non-fee paying schools and ALPs) </a:t>
            </a:r>
          </a:p>
        </p:txBody>
      </p:sp>
      <p:pic>
        <p:nvPicPr>
          <p:cNvPr id="4" name="Picture 3">
            <a:extLst>
              <a:ext uri="{FF2B5EF4-FFF2-40B4-BE49-F238E27FC236}">
                <a16:creationId xmlns:a16="http://schemas.microsoft.com/office/drawing/2014/main" id="{84FE3171-8955-5CC1-71BB-0D4EF947FA61}"/>
              </a:ext>
            </a:extLst>
          </p:cNvPr>
          <p:cNvPicPr>
            <a:picLocks noChangeAspect="1"/>
          </p:cNvPicPr>
          <p:nvPr/>
        </p:nvPicPr>
        <p:blipFill>
          <a:blip r:embed="rId3"/>
          <a:stretch>
            <a:fillRect/>
          </a:stretch>
        </p:blipFill>
        <p:spPr>
          <a:xfrm>
            <a:off x="8696140" y="237940"/>
            <a:ext cx="3191060" cy="3191060"/>
          </a:xfrm>
          <a:prstGeom prst="rect">
            <a:avLst/>
          </a:prstGeom>
        </p:spPr>
      </p:pic>
    </p:spTree>
    <p:extLst>
      <p:ext uri="{BB962C8B-B14F-4D97-AF65-F5344CB8AC3E}">
        <p14:creationId xmlns:p14="http://schemas.microsoft.com/office/powerpoint/2010/main" val="2736908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DCBA-2742-21A5-FA0A-770B69E3ACFA}"/>
              </a:ext>
            </a:extLst>
          </p:cNvPr>
          <p:cNvSpPr>
            <a:spLocks noGrp="1"/>
          </p:cNvSpPr>
          <p:nvPr>
            <p:ph type="title"/>
          </p:nvPr>
        </p:nvSpPr>
        <p:spPr>
          <a:xfrm>
            <a:off x="838200" y="174661"/>
            <a:ext cx="10515600" cy="996593"/>
          </a:xfrm>
        </p:spPr>
        <p:txBody>
          <a:bodyPr>
            <a:normAutofit fontScale="90000"/>
          </a:bodyPr>
          <a:lstStyle/>
          <a:p>
            <a:pPr algn="ctr"/>
            <a:br>
              <a:rPr lang="en-GB" b="1" kern="1400">
                <a:solidFill>
                  <a:srgbClr val="00B0F0"/>
                </a:solidFill>
                <a:effectLst/>
                <a:latin typeface="Arial" panose="020B0604020202020204" pitchFamily="34" charset="0"/>
                <a:ea typeface="Times New Roman" panose="02020603050405020304" pitchFamily="18" charset="0"/>
                <a:cs typeface="Arial" panose="020B0604020202020204" pitchFamily="34" charset="0"/>
              </a:rPr>
            </a:br>
            <a:r>
              <a:rPr lang="en-GB" b="1" kern="1400">
                <a:solidFill>
                  <a:srgbClr val="00B0F0"/>
                </a:solidFill>
                <a:effectLst/>
                <a:latin typeface="Arial" panose="020B0604020202020204" pitchFamily="34" charset="0"/>
                <a:ea typeface="Times New Roman" panose="02020603050405020304" pitchFamily="18" charset="0"/>
                <a:cs typeface="Arial" panose="020B0604020202020204" pitchFamily="34" charset="0"/>
              </a:rPr>
              <a:t>Inspiring dementia action </a:t>
            </a:r>
            <a:br>
              <a:rPr lang="en-GB"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b="1" kern="1400">
                <a:solidFill>
                  <a:srgbClr val="00B0F0"/>
                </a:solidFill>
                <a:effectLst/>
                <a:latin typeface="Arial" panose="020B0604020202020204" pitchFamily="34" charset="0"/>
                <a:ea typeface="Times New Roman" panose="02020603050405020304" pitchFamily="18" charset="0"/>
                <a:cs typeface="Arial" panose="020B0604020202020204" pitchFamily="34" charset="0"/>
              </a:rPr>
              <a:t> in Bristol schools</a:t>
            </a:r>
            <a:br>
              <a:rPr lang="en-GB" sz="1800" kern="1400">
                <a:solidFill>
                  <a:srgbClr val="000000"/>
                </a:solidFill>
                <a:effectLst/>
                <a:latin typeface="Times New Roman" panose="02020603050405020304" pitchFamily="18" charset="0"/>
                <a:ea typeface="Times New Roman" panose="02020603050405020304" pitchFamily="18" charset="0"/>
              </a:rPr>
            </a:br>
            <a:endParaRPr lang="en-GB"/>
          </a:p>
        </p:txBody>
      </p:sp>
      <p:pic>
        <p:nvPicPr>
          <p:cNvPr id="4" name="Content Placeholder 3">
            <a:extLst>
              <a:ext uri="{FF2B5EF4-FFF2-40B4-BE49-F238E27FC236}">
                <a16:creationId xmlns:a16="http://schemas.microsoft.com/office/drawing/2014/main" id="{5DF7516E-C6BC-815B-638E-C21FFEA63FC9}"/>
              </a:ext>
            </a:extLst>
          </p:cNvPr>
          <p:cNvPicPr>
            <a:picLocks noGrp="1" noChangeAspect="1"/>
          </p:cNvPicPr>
          <p:nvPr>
            <p:ph idx="1"/>
          </p:nvPr>
        </p:nvPicPr>
        <p:blipFill>
          <a:blip r:embed="rId2"/>
          <a:stretch>
            <a:fillRect/>
          </a:stretch>
        </p:blipFill>
        <p:spPr>
          <a:xfrm>
            <a:off x="2323699" y="1354587"/>
            <a:ext cx="7277474" cy="1238314"/>
          </a:xfrm>
          <a:prstGeom prst="rect">
            <a:avLst/>
          </a:prstGeom>
        </p:spPr>
      </p:pic>
      <p:pic>
        <p:nvPicPr>
          <p:cNvPr id="5" name="Picture 4">
            <a:extLst>
              <a:ext uri="{FF2B5EF4-FFF2-40B4-BE49-F238E27FC236}">
                <a16:creationId xmlns:a16="http://schemas.microsoft.com/office/drawing/2014/main" id="{57D8420D-471D-3538-868D-0639F1F20F7B}"/>
              </a:ext>
            </a:extLst>
          </p:cNvPr>
          <p:cNvPicPr>
            <a:picLocks noChangeAspect="1"/>
          </p:cNvPicPr>
          <p:nvPr/>
        </p:nvPicPr>
        <p:blipFill>
          <a:blip r:embed="rId3"/>
          <a:stretch>
            <a:fillRect/>
          </a:stretch>
        </p:blipFill>
        <p:spPr>
          <a:xfrm>
            <a:off x="838200" y="2798100"/>
            <a:ext cx="3753043" cy="2762392"/>
          </a:xfrm>
          <a:prstGeom prst="rect">
            <a:avLst/>
          </a:prstGeom>
        </p:spPr>
      </p:pic>
      <p:sp>
        <p:nvSpPr>
          <p:cNvPr id="6" name="AutoShape 8">
            <a:extLst>
              <a:ext uri="{FF2B5EF4-FFF2-40B4-BE49-F238E27FC236}">
                <a16:creationId xmlns:a16="http://schemas.microsoft.com/office/drawing/2014/main" id="{0CB45558-BDCE-FAE0-D490-2654440BC146}"/>
              </a:ext>
            </a:extLst>
          </p:cNvPr>
          <p:cNvSpPr>
            <a:spLocks noChangeArrowheads="1"/>
          </p:cNvSpPr>
          <p:nvPr/>
        </p:nvSpPr>
        <p:spPr bwMode="auto">
          <a:xfrm>
            <a:off x="7840894" y="2760213"/>
            <a:ext cx="3352800" cy="2743200"/>
          </a:xfrm>
          <a:prstGeom prst="roundRect">
            <a:avLst>
              <a:gd name="adj" fmla="val 11338"/>
            </a:avLst>
          </a:prstGeom>
          <a:solidFill>
            <a:srgbClr val="FFFFFF"/>
          </a:solidFill>
          <a:ln w="9525" algn="in">
            <a:solidFill>
              <a:sysClr val="windowText" lastClr="000000">
                <a:lumMod val="0"/>
                <a:lumOff val="0"/>
              </a:sysClr>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36576" tIns="36576" rIns="36576" bIns="36576" anchor="t" anchorCtr="0" upright="1">
            <a:noAutofit/>
          </a:bodyPr>
          <a:lstStyle/>
          <a:p>
            <a:pPr algn="ctr">
              <a:lnSpc>
                <a:spcPct val="118000"/>
              </a:lnSpc>
              <a:spcAft>
                <a:spcPts val="600"/>
              </a:spcAft>
            </a:pPr>
            <a:r>
              <a:rPr lang="en-GB" sz="1200" b="1" kern="1400">
                <a:solidFill>
                  <a:srgbClr val="00B050"/>
                </a:solidFill>
                <a:effectLst/>
                <a:latin typeface="Arial" panose="020B0604020202020204" pitchFamily="34" charset="0"/>
                <a:ea typeface="Times New Roman" panose="02020603050405020304" pitchFamily="18" charset="0"/>
              </a:rPr>
              <a:t>How is this relevant to your school and wider community?</a:t>
            </a:r>
            <a:endParaRPr lang="en-GB" sz="1000" b="1"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200" kern="1400">
                <a:solidFill>
                  <a:srgbClr val="0000FF"/>
                </a:solidFill>
                <a:effectLst/>
                <a:latin typeface="Arial" panose="020B0604020202020204" pitchFamily="34" charset="0"/>
                <a:ea typeface="Times New Roman" panose="02020603050405020304" pitchFamily="18" charset="0"/>
              </a:rPr>
              <a:t>Links to the curriculum and OFSTED framework. </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200" kern="1400">
                <a:solidFill>
                  <a:srgbClr val="0000FF"/>
                </a:solidFill>
                <a:effectLst/>
                <a:latin typeface="Arial" panose="020B0604020202020204" pitchFamily="34" charset="0"/>
                <a:ea typeface="Times New Roman" panose="02020603050405020304" pitchFamily="18" charset="0"/>
              </a:rPr>
              <a:t>Improved health and wellbeing for pupils and families. </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200" kern="1400">
                <a:solidFill>
                  <a:srgbClr val="0000FF"/>
                </a:solidFill>
                <a:effectLst/>
                <a:latin typeface="Arial" panose="020B0604020202020204" pitchFamily="34" charset="0"/>
                <a:ea typeface="Times New Roman" panose="02020603050405020304" pitchFamily="18" charset="0"/>
              </a:rPr>
              <a:t>Creation of a dementia friendly workforce, now and for the future.</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200" kern="1400">
                <a:solidFill>
                  <a:srgbClr val="0000FF"/>
                </a:solidFill>
                <a:effectLst/>
                <a:latin typeface="Arial" panose="020B0604020202020204" pitchFamily="34" charset="0"/>
                <a:ea typeface="Times New Roman" panose="02020603050405020304" pitchFamily="18" charset="0"/>
              </a:rPr>
              <a:t>Reduced fear, stigma and isolation for people living with and affected by dementia.</a:t>
            </a:r>
            <a:endParaRPr lang="en-GB" sz="1000" kern="1400">
              <a:solidFill>
                <a:srgbClr val="000000"/>
              </a:solidFill>
              <a:effectLst/>
              <a:latin typeface="Calibri" panose="020F0502020204030204" pitchFamily="34" charset="0"/>
              <a:ea typeface="Times New Roman" panose="02020603050405020304" pitchFamily="18" charset="0"/>
            </a:endParaRPr>
          </a:p>
        </p:txBody>
      </p:sp>
      <p:sp>
        <p:nvSpPr>
          <p:cNvPr id="7" name="AutoShape 9">
            <a:extLst>
              <a:ext uri="{FF2B5EF4-FFF2-40B4-BE49-F238E27FC236}">
                <a16:creationId xmlns:a16="http://schemas.microsoft.com/office/drawing/2014/main" id="{EC438221-75DA-7B41-2CFE-AB3A34E17823}"/>
              </a:ext>
            </a:extLst>
          </p:cNvPr>
          <p:cNvSpPr>
            <a:spLocks noChangeArrowheads="1"/>
          </p:cNvSpPr>
          <p:nvPr/>
        </p:nvSpPr>
        <p:spPr bwMode="auto">
          <a:xfrm>
            <a:off x="4764575" y="2938408"/>
            <a:ext cx="2848189" cy="2281291"/>
          </a:xfrm>
          <a:prstGeom prst="roundRect">
            <a:avLst>
              <a:gd name="adj" fmla="val 16667"/>
            </a:avLst>
          </a:prstGeom>
          <a:solidFill>
            <a:srgbClr val="00B0F0"/>
          </a:solidFill>
          <a:ln>
            <a:noFill/>
          </a:ln>
          <a:effectLst/>
          <a:extLst>
            <a:ext uri="{91240B29-F687-4F45-9708-019B960494DF}">
              <a14:hiddenLine xmlns:a14="http://schemas.microsoft.com/office/drawing/2010/main" w="9525" algn="in">
                <a:solidFill>
                  <a:schemeClr val="dk1">
                    <a:lumMod val="0"/>
                    <a:lumOff val="0"/>
                  </a:schemeClr>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36576" tIns="36576" rIns="36576" bIns="36576" anchor="t" anchorCtr="0" upright="1">
            <a:noAutofit/>
          </a:bodyPr>
          <a:lstStyle/>
          <a:p>
            <a:pPr>
              <a:lnSpc>
                <a:spcPct val="118000"/>
              </a:lnSpc>
              <a:spcAft>
                <a:spcPts val="600"/>
              </a:spcAft>
            </a:pPr>
            <a:r>
              <a:rPr lang="en-GB" b="1" kern="1400">
                <a:solidFill>
                  <a:srgbClr val="FFFFFF"/>
                </a:solidFill>
                <a:effectLst/>
                <a:latin typeface="Arial" panose="020B0604020202020204" pitchFamily="34" charset="0"/>
                <a:ea typeface="Times New Roman" panose="02020603050405020304" pitchFamily="18" charset="0"/>
              </a:rPr>
              <a:t>Free opportunities for your school:</a:t>
            </a:r>
            <a:endParaRPr lang="en-GB" b="1"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x-none" sz="1200" kern="1400">
                <a:solidFill>
                  <a:srgbClr val="000000"/>
                </a:solidFill>
                <a:effectLst/>
                <a:latin typeface="Arial" panose="020B0604020202020204" pitchFamily="34" charset="0"/>
                <a:ea typeface="Times New Roman" panose="02020603050405020304" pitchFamily="18" charset="0"/>
              </a:rPr>
              <a:t>*</a:t>
            </a:r>
            <a:r>
              <a:rPr lang="en-GB" sz="1200" kern="1400">
                <a:solidFill>
                  <a:srgbClr val="000000"/>
                </a:solidFill>
                <a:effectLst/>
                <a:latin typeface="Arial" panose="020B0604020202020204" pitchFamily="34" charset="0"/>
                <a:ea typeface="Times New Roman" panose="02020603050405020304" pitchFamily="18" charset="0"/>
              </a:rPr>
              <a:t> </a:t>
            </a:r>
            <a:r>
              <a:rPr lang="en-GB" sz="1200" kern="1400">
                <a:solidFill>
                  <a:srgbClr val="FFFFFF"/>
                </a:solidFill>
                <a:effectLst/>
                <a:latin typeface="Arial" panose="020B0604020202020204" pitchFamily="34" charset="0"/>
                <a:ea typeface="Times New Roman" panose="02020603050405020304" pitchFamily="18" charset="0"/>
              </a:rPr>
              <a:t>Assemblies </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x-none" sz="1200" kern="1400">
                <a:solidFill>
                  <a:srgbClr val="000000"/>
                </a:solidFill>
                <a:effectLst/>
                <a:latin typeface="Arial" panose="020B0604020202020204" pitchFamily="34" charset="0"/>
                <a:ea typeface="Times New Roman" panose="02020603050405020304" pitchFamily="18" charset="0"/>
              </a:rPr>
              <a:t>*</a:t>
            </a:r>
            <a:r>
              <a:rPr lang="x-none" sz="1200" kern="1400">
                <a:solidFill>
                  <a:srgbClr val="FFFFFF"/>
                </a:solidFill>
                <a:effectLst/>
                <a:latin typeface="Arial" panose="020B0604020202020204" pitchFamily="34" charset="0"/>
                <a:ea typeface="Times New Roman" panose="02020603050405020304" pitchFamily="18" charset="0"/>
              </a:rPr>
              <a:t> </a:t>
            </a:r>
            <a:r>
              <a:rPr lang="en-GB" sz="1200" kern="1400">
                <a:solidFill>
                  <a:srgbClr val="FFFFFF"/>
                </a:solidFill>
                <a:effectLst/>
                <a:latin typeface="Arial" panose="020B0604020202020204" pitchFamily="34" charset="0"/>
                <a:ea typeface="Times New Roman" panose="02020603050405020304" pitchFamily="18" charset="0"/>
              </a:rPr>
              <a:t>Class based sessions for pupils </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200" kern="1400">
                <a:solidFill>
                  <a:srgbClr val="000000"/>
                </a:solidFill>
                <a:effectLst/>
                <a:latin typeface="Arial" panose="020B0604020202020204" pitchFamily="34" charset="0"/>
                <a:ea typeface="Times New Roman" panose="02020603050405020304" pitchFamily="18" charset="0"/>
              </a:rPr>
              <a:t>* </a:t>
            </a:r>
            <a:r>
              <a:rPr lang="en-GB" sz="1200" kern="1400">
                <a:solidFill>
                  <a:srgbClr val="FFFFFF"/>
                </a:solidFill>
                <a:effectLst/>
                <a:latin typeface="Arial" panose="020B0604020202020204" pitchFamily="34" charset="0"/>
                <a:ea typeface="Times New Roman" panose="02020603050405020304" pitchFamily="18" charset="0"/>
              </a:rPr>
              <a:t>Visits by guest speakers living with dementia</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x-none" sz="1200" kern="1400">
                <a:solidFill>
                  <a:srgbClr val="000000"/>
                </a:solidFill>
                <a:effectLst/>
                <a:latin typeface="Arial" panose="020B0604020202020204" pitchFamily="34" charset="0"/>
                <a:ea typeface="Times New Roman" panose="02020603050405020304" pitchFamily="18" charset="0"/>
              </a:rPr>
              <a:t>*</a:t>
            </a:r>
            <a:r>
              <a:rPr lang="en-GB" sz="1200" kern="1400">
                <a:solidFill>
                  <a:srgbClr val="000000"/>
                </a:solidFill>
                <a:effectLst/>
                <a:latin typeface="Arial" panose="020B0604020202020204" pitchFamily="34" charset="0"/>
                <a:ea typeface="Times New Roman" panose="02020603050405020304" pitchFamily="18" charset="0"/>
              </a:rPr>
              <a:t> </a:t>
            </a:r>
            <a:r>
              <a:rPr lang="en-GB" sz="1200" kern="1400">
                <a:solidFill>
                  <a:srgbClr val="FFFFFF"/>
                </a:solidFill>
                <a:effectLst/>
                <a:latin typeface="Arial" panose="020B0604020202020204" pitchFamily="34" charset="0"/>
                <a:ea typeface="Times New Roman" panose="02020603050405020304" pitchFamily="18" charset="0"/>
              </a:rPr>
              <a:t>Sessions for parents </a:t>
            </a:r>
            <a:endParaRPr lang="en-GB" sz="1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150" kern="1400">
                <a:solidFill>
                  <a:srgbClr val="FFFFFF"/>
                </a:solidFill>
                <a:effectLst/>
                <a:latin typeface="Arial" panose="020B0604020202020204" pitchFamily="34" charset="0"/>
                <a:ea typeface="Times New Roman" panose="02020603050405020304" pitchFamily="18" charset="0"/>
              </a:rPr>
              <a:t> </a:t>
            </a:r>
            <a:endParaRPr lang="en-GB" sz="1000" kern="1400">
              <a:solidFill>
                <a:srgbClr val="000000"/>
              </a:solidFill>
              <a:effectLst/>
              <a:latin typeface="Calibri" panose="020F0502020204030204" pitchFamily="34" charset="0"/>
              <a:ea typeface="Times New Roman" panose="02020603050405020304" pitchFamily="18" charset="0"/>
            </a:endParaRPr>
          </a:p>
        </p:txBody>
      </p:sp>
      <p:sp>
        <p:nvSpPr>
          <p:cNvPr id="8" name="AutoShape 10">
            <a:extLst>
              <a:ext uri="{FF2B5EF4-FFF2-40B4-BE49-F238E27FC236}">
                <a16:creationId xmlns:a16="http://schemas.microsoft.com/office/drawing/2014/main" id="{A5C380AA-FA9C-F32E-6362-D6E284176874}"/>
              </a:ext>
            </a:extLst>
          </p:cNvPr>
          <p:cNvSpPr>
            <a:spLocks noChangeArrowheads="1"/>
          </p:cNvSpPr>
          <p:nvPr/>
        </p:nvSpPr>
        <p:spPr bwMode="auto">
          <a:xfrm>
            <a:off x="297564" y="5765692"/>
            <a:ext cx="7315200" cy="965835"/>
          </a:xfrm>
          <a:prstGeom prst="roundRect">
            <a:avLst>
              <a:gd name="adj" fmla="val 11593"/>
            </a:avLst>
          </a:prstGeom>
          <a:noFill/>
          <a:ln w="9525" algn="in">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rot="0" vert="horz" wrap="square" lIns="36576" tIns="36576" rIns="36576" bIns="36576" anchor="t" anchorCtr="0" upright="1">
            <a:noAutofit/>
          </a:bodyPr>
          <a:lstStyle/>
          <a:p>
            <a:pPr>
              <a:lnSpc>
                <a:spcPct val="118000"/>
              </a:lnSpc>
              <a:spcAft>
                <a:spcPts val="600"/>
              </a:spcAft>
            </a:pPr>
            <a:r>
              <a:rPr lang="en-GB" sz="2000" kern="1400">
                <a:solidFill>
                  <a:srgbClr val="0000FF"/>
                </a:solidFill>
                <a:effectLst/>
                <a:latin typeface="Arial" panose="020B0604020202020204" pitchFamily="34" charset="0"/>
                <a:ea typeface="Times New Roman" panose="02020603050405020304" pitchFamily="18" charset="0"/>
              </a:rPr>
              <a:t>If you would like more information, please contact:               </a:t>
            </a:r>
            <a:endParaRPr lang="en-GB" sz="2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2000" b="1" kern="1400">
                <a:solidFill>
                  <a:srgbClr val="0000FF"/>
                </a:solidFill>
                <a:latin typeface="Arial" panose="020B0604020202020204" pitchFamily="34" charset="0"/>
                <a:ea typeface="Times New Roman" panose="02020603050405020304" pitchFamily="18" charset="0"/>
                <a:hlinkClick r:id="rId4"/>
              </a:rPr>
              <a:t>sally.townsend@alzheimers.org.uk        </a:t>
            </a:r>
            <a:r>
              <a:rPr lang="en-GB" sz="2000" kern="1400">
                <a:solidFill>
                  <a:srgbClr val="0000FF"/>
                </a:solidFill>
                <a:effectLst/>
                <a:latin typeface="Arial" panose="020B0604020202020204" pitchFamily="34" charset="0"/>
                <a:ea typeface="Times New Roman" panose="02020603050405020304" pitchFamily="18" charset="0"/>
              </a:rPr>
              <a:t>M: </a:t>
            </a:r>
            <a:r>
              <a:rPr lang="en-GB" sz="2000" b="1" kern="1400">
                <a:solidFill>
                  <a:srgbClr val="0000FF"/>
                </a:solidFill>
                <a:effectLst/>
                <a:latin typeface="Arial" panose="020B0604020202020204" pitchFamily="34" charset="0"/>
                <a:ea typeface="Times New Roman" panose="02020603050405020304" pitchFamily="18" charset="0"/>
              </a:rPr>
              <a:t>07590 884435</a:t>
            </a:r>
            <a:endParaRPr lang="en-GB" sz="2000" kern="1400">
              <a:solidFill>
                <a:srgbClr val="000000"/>
              </a:solidFill>
              <a:effectLst/>
              <a:latin typeface="Calibri" panose="020F0502020204030204" pitchFamily="34" charset="0"/>
              <a:ea typeface="Times New Roman" panose="02020603050405020304" pitchFamily="18" charset="0"/>
            </a:endParaRPr>
          </a:p>
          <a:p>
            <a:pPr>
              <a:lnSpc>
                <a:spcPct val="118000"/>
              </a:lnSpc>
              <a:spcAft>
                <a:spcPts val="600"/>
              </a:spcAft>
            </a:pPr>
            <a:r>
              <a:rPr lang="en-GB" sz="1200" kern="1400">
                <a:solidFill>
                  <a:srgbClr val="0000FF"/>
                </a:solidFill>
                <a:effectLst/>
                <a:latin typeface="Arial" panose="020B0604020202020204" pitchFamily="34" charset="0"/>
                <a:ea typeface="Times New Roman" panose="02020603050405020304" pitchFamily="18" charset="0"/>
              </a:rPr>
              <a:t> </a:t>
            </a:r>
            <a:endParaRPr lang="en-GB" sz="1000" kern="1400">
              <a:solidFill>
                <a:srgbClr val="000000"/>
              </a:solidFill>
              <a:effectLst/>
              <a:latin typeface="Calibri" panose="020F0502020204030204" pitchFamily="34" charset="0"/>
              <a:ea typeface="Times New Roman" panose="02020603050405020304" pitchFamily="18" charset="0"/>
            </a:endParaRPr>
          </a:p>
        </p:txBody>
      </p:sp>
      <p:pic>
        <p:nvPicPr>
          <p:cNvPr id="9" name="Picture 8">
            <a:extLst>
              <a:ext uri="{FF2B5EF4-FFF2-40B4-BE49-F238E27FC236}">
                <a16:creationId xmlns:a16="http://schemas.microsoft.com/office/drawing/2014/main" id="{DD02A24D-4BD4-4C45-FCB4-DCC1880249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63" y="672957"/>
            <a:ext cx="1157605" cy="895350"/>
          </a:xfrm>
          <a:prstGeom prst="rect">
            <a:avLst/>
          </a:prstGeom>
          <a:noFill/>
          <a:ln>
            <a:noFill/>
          </a:ln>
          <a:effectLst/>
        </p:spPr>
      </p:pic>
      <p:pic>
        <p:nvPicPr>
          <p:cNvPr id="10" name="Picture 9" descr="A blue flower with a yellow center&#10;&#10;Description automatically generated">
            <a:extLst>
              <a:ext uri="{FF2B5EF4-FFF2-40B4-BE49-F238E27FC236}">
                <a16:creationId xmlns:a16="http://schemas.microsoft.com/office/drawing/2014/main" id="{7ED8DD49-1676-5FA2-04E7-A0FD5DAB42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9925" y="672957"/>
            <a:ext cx="1047750" cy="814705"/>
          </a:xfrm>
          <a:prstGeom prst="rect">
            <a:avLst/>
          </a:prstGeom>
          <a:noFill/>
          <a:ln>
            <a:noFill/>
          </a:ln>
        </p:spPr>
      </p:pic>
    </p:spTree>
    <p:extLst>
      <p:ext uri="{BB962C8B-B14F-4D97-AF65-F5344CB8AC3E}">
        <p14:creationId xmlns:p14="http://schemas.microsoft.com/office/powerpoint/2010/main" val="1759074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D389-DD6B-4853-94EB-629C1B71DBA9}"/>
              </a:ext>
            </a:extLst>
          </p:cNvPr>
          <p:cNvSpPr>
            <a:spLocks noGrp="1"/>
          </p:cNvSpPr>
          <p:nvPr>
            <p:ph type="title"/>
          </p:nvPr>
        </p:nvSpPr>
        <p:spPr>
          <a:xfrm>
            <a:off x="645064" y="543105"/>
            <a:ext cx="3204197" cy="943508"/>
          </a:xfrm>
        </p:spPr>
        <p:txBody>
          <a:bodyPr anchor="b">
            <a:normAutofit fontScale="90000"/>
          </a:bodyPr>
          <a:lstStyle/>
          <a:p>
            <a:r>
              <a:rPr lang="en-GB" sz="3600" b="1"/>
              <a:t>Safeguarding in Education Team updates</a:t>
            </a:r>
          </a:p>
        </p:txBody>
      </p:sp>
      <p:pic>
        <p:nvPicPr>
          <p:cNvPr id="7" name="Picture 6" descr="Logo, company name&#10;&#10;Description automatically generated">
            <a:extLst>
              <a:ext uri="{FF2B5EF4-FFF2-40B4-BE49-F238E27FC236}">
                <a16:creationId xmlns:a16="http://schemas.microsoft.com/office/drawing/2014/main" id="{FC7D66BD-93B4-436E-9977-04B322FCEB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040"/>
          <a:stretch/>
        </p:blipFill>
        <p:spPr>
          <a:xfrm>
            <a:off x="310234" y="2894284"/>
            <a:ext cx="4065023" cy="2442198"/>
          </a:xfrm>
          <a:prstGeom prst="rect">
            <a:avLst/>
          </a:prstGeom>
        </p:spPr>
      </p:pic>
      <p:sp>
        <p:nvSpPr>
          <p:cNvPr id="13" name="TextBox 12">
            <a:extLst>
              <a:ext uri="{FF2B5EF4-FFF2-40B4-BE49-F238E27FC236}">
                <a16:creationId xmlns:a16="http://schemas.microsoft.com/office/drawing/2014/main" id="{21551439-1EA4-4203-B074-D394C3E9EBBD}"/>
              </a:ext>
            </a:extLst>
          </p:cNvPr>
          <p:cNvSpPr txBox="1"/>
          <p:nvPr/>
        </p:nvSpPr>
        <p:spPr>
          <a:xfrm>
            <a:off x="5962987" y="354959"/>
            <a:ext cx="5738847" cy="36933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FFF92D2E-BF8F-B8ED-049E-49DA3494BD38}"/>
              </a:ext>
            </a:extLst>
          </p:cNvPr>
          <p:cNvSpPr txBox="1"/>
          <p:nvPr/>
        </p:nvSpPr>
        <p:spPr>
          <a:xfrm>
            <a:off x="5651398" y="724291"/>
            <a:ext cx="6050436" cy="5170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solidFill>
                <a:effectLst/>
                <a:uLnTx/>
                <a:uFillTx/>
                <a:latin typeface="Calibri" panose="020F0502020204030204"/>
                <a:ea typeface="+mn-ea"/>
                <a:cs typeface="+mn-cs"/>
              </a:rPr>
              <a:t>Upcoming training</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NEW DSL: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12529"/>
                </a:solidFill>
                <a:effectLst/>
                <a:latin typeface="Calibri Light" panose="020F0302020204030204" pitchFamily="34" charset="0"/>
              </a:rPr>
              <a:t> online over 4 half day sessions. (9:00-12:30)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212529"/>
                </a:solidFill>
                <a:effectLst/>
                <a:latin typeface="Calibri Light" panose="020F0302020204030204" pitchFamily="34" charset="0"/>
              </a:rPr>
              <a:t>22-25 April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u="none" strike="noStrike" kern="1200" cap="none" spc="0" normalizeH="0" baseline="0" noProof="0">
              <a:ln>
                <a:noFill/>
              </a:ln>
              <a:solidFill>
                <a:srgbClr val="212529"/>
              </a:solidFill>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12529"/>
                </a:solidFill>
                <a:effectLst/>
                <a:latin typeface="Calibri Light" panose="020F0302020204030204" pitchFamily="34" charset="0"/>
              </a:rPr>
              <a:t>2 day (full day) which is delivered in person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indent="-285750" algn="l">
              <a:spcBef>
                <a:spcPts val="0"/>
              </a:spcBef>
              <a:spcAft>
                <a:spcPts val="0"/>
              </a:spcAft>
              <a:buFont typeface="Arial" panose="020B0604020202020204" pitchFamily="34" charset="0"/>
              <a:buChar char="•"/>
            </a:pPr>
            <a:r>
              <a:rPr lang="en-GB" sz="1800" b="1" i="0">
                <a:solidFill>
                  <a:srgbClr val="212529"/>
                </a:solidFill>
                <a:effectLst/>
                <a:latin typeface="Calibri Light" panose="020F0302020204030204" pitchFamily="34" charset="0"/>
              </a:rPr>
              <a:t>18-19 March 2024 (Barton Hill Settlement)</a:t>
            </a:r>
            <a:endParaRPr lang="en-GB" sz="1800" b="0" i="0">
              <a:solidFill>
                <a:srgbClr val="212529"/>
              </a:solidFill>
              <a:effectLst/>
              <a:latin typeface="Calibri Light" panose="020F0302020204030204" pitchFamily="34" charset="0"/>
            </a:endParaRPr>
          </a:p>
          <a:p>
            <a:pPr marL="285750" marR="0" indent="-285750" algn="l">
              <a:spcBef>
                <a:spcPts val="0"/>
              </a:spcBef>
              <a:spcAft>
                <a:spcPts val="0"/>
              </a:spcAft>
              <a:buFont typeface="Arial" panose="020B0604020202020204" pitchFamily="34" charset="0"/>
              <a:buChar char="•"/>
            </a:pPr>
            <a:r>
              <a:rPr lang="en-GB" sz="1800" b="1" i="0">
                <a:solidFill>
                  <a:srgbClr val="212529"/>
                </a:solidFill>
                <a:effectLst/>
                <a:latin typeface="Calibri Light" panose="020F0302020204030204" pitchFamily="34" charset="0"/>
              </a:rPr>
              <a:t>24-25 June 2024 (Greenway Centre)</a:t>
            </a:r>
            <a:endParaRPr lang="en-GB" sz="1800" b="0" i="0">
              <a:solidFill>
                <a:srgbClr val="212529"/>
              </a:solidFill>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FF0000"/>
                </a:solidFill>
                <a:latin typeface="Calibri" panose="020F0502020204030204"/>
              </a:rPr>
              <a:t>DSL Refresher: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529"/>
                </a:solidFill>
                <a:effectLst/>
                <a:latin typeface="Calibri" panose="020F0502020204030204" pitchFamily="34" charset="0"/>
              </a:rPr>
              <a:t>online over two half day sessions. (09:00-12:30)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212529"/>
                </a:solidFill>
                <a:effectLst/>
                <a:latin typeface="Calibri" panose="020F0502020204030204" pitchFamily="34" charset="0"/>
              </a:rPr>
              <a:t>1-2 May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a:ln>
                <a:noFill/>
              </a:ln>
              <a:solidFill>
                <a:srgbClr val="212529"/>
              </a:solidFill>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solidFill>
                  <a:srgbClr val="212529"/>
                </a:solidFill>
                <a:effectLst/>
                <a:latin typeface="Calibri" panose="020F0502020204030204" pitchFamily="34" charset="0"/>
              </a:rPr>
              <a:t>1 full day (09:00-17:00) which is delivered in person</a:t>
            </a:r>
          </a:p>
          <a:p>
            <a:pPr marL="285750" marR="0" indent="-285750" algn="l">
              <a:spcBef>
                <a:spcPts val="0"/>
              </a:spcBef>
              <a:spcAft>
                <a:spcPts val="0"/>
              </a:spcAft>
              <a:buFont typeface="Arial" panose="020B0604020202020204" pitchFamily="34" charset="0"/>
              <a:buChar char="•"/>
            </a:pPr>
            <a:r>
              <a:rPr lang="en-GB" sz="1800" b="0" i="0">
                <a:solidFill>
                  <a:srgbClr val="212529"/>
                </a:solidFill>
                <a:effectLst/>
                <a:latin typeface="Calibri" panose="020F0502020204030204" pitchFamily="34" charset="0"/>
              </a:rPr>
              <a:t>14 March 2024 (Barton Hill Settlement)</a:t>
            </a:r>
          </a:p>
          <a:p>
            <a:pPr marL="285750" marR="0" indent="-285750" algn="l">
              <a:spcBef>
                <a:spcPts val="0"/>
              </a:spcBef>
              <a:spcAft>
                <a:spcPts val="0"/>
              </a:spcAft>
              <a:buFont typeface="Arial" panose="020B0604020202020204" pitchFamily="34" charset="0"/>
              <a:buChar char="•"/>
            </a:pPr>
            <a:r>
              <a:rPr lang="en-GB" sz="1800" b="0" i="0">
                <a:solidFill>
                  <a:srgbClr val="212529"/>
                </a:solidFill>
                <a:effectLst/>
                <a:latin typeface="Calibri" panose="020F0502020204030204" pitchFamily="34" charset="0"/>
              </a:rPr>
              <a:t>12 June 2024 (Bridge Professional Development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5005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DAD389-DD6B-4853-94EB-629C1B71DBA9}"/>
              </a:ext>
            </a:extLst>
          </p:cNvPr>
          <p:cNvSpPr>
            <a:spLocks noGrp="1"/>
          </p:cNvSpPr>
          <p:nvPr>
            <p:ph type="title"/>
          </p:nvPr>
        </p:nvSpPr>
        <p:spPr>
          <a:xfrm>
            <a:off x="645064" y="543105"/>
            <a:ext cx="3204197" cy="943508"/>
          </a:xfrm>
        </p:spPr>
        <p:txBody>
          <a:bodyPr anchor="b">
            <a:normAutofit fontScale="90000"/>
          </a:bodyPr>
          <a:lstStyle/>
          <a:p>
            <a:r>
              <a:rPr lang="en-GB" sz="3600" b="1"/>
              <a:t>Safeguarding in Education Team updates</a:t>
            </a:r>
          </a:p>
        </p:txBody>
      </p:sp>
      <p:sp>
        <p:nvSpPr>
          <p:cNvPr id="49" name="Rectangle 4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FC7D66BD-93B4-436E-9977-04B322FCEB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040"/>
          <a:stretch/>
        </p:blipFill>
        <p:spPr>
          <a:xfrm>
            <a:off x="310234" y="2894284"/>
            <a:ext cx="4065023" cy="2442198"/>
          </a:xfrm>
          <a:prstGeom prst="rect">
            <a:avLst/>
          </a:prstGeom>
        </p:spPr>
      </p:pic>
      <p:sp>
        <p:nvSpPr>
          <p:cNvPr id="13" name="TextBox 12">
            <a:extLst>
              <a:ext uri="{FF2B5EF4-FFF2-40B4-BE49-F238E27FC236}">
                <a16:creationId xmlns:a16="http://schemas.microsoft.com/office/drawing/2014/main" id="{21551439-1EA4-4203-B074-D394C3E9EBBD}"/>
              </a:ext>
            </a:extLst>
          </p:cNvPr>
          <p:cNvSpPr txBox="1"/>
          <p:nvPr/>
        </p:nvSpPr>
        <p:spPr>
          <a:xfrm>
            <a:off x="5962987" y="354959"/>
            <a:ext cx="5738847" cy="36933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FFF92D2E-BF8F-B8ED-049E-49DA3494BD38}"/>
              </a:ext>
            </a:extLst>
          </p:cNvPr>
          <p:cNvSpPr txBox="1"/>
          <p:nvPr/>
        </p:nvSpPr>
        <p:spPr>
          <a:xfrm>
            <a:off x="5783055" y="587829"/>
            <a:ext cx="6050436" cy="4431983"/>
          </a:xfrm>
          <a:prstGeom prst="rect">
            <a:avLst/>
          </a:prstGeom>
          <a:noFill/>
        </p:spPr>
        <p:txBody>
          <a:bodyPr wrap="square" lIns="91440" tIns="45720" rIns="91440" bIns="45720" rtlCol="0" anchor="t">
            <a:spAutoFit/>
          </a:bodyPr>
          <a:lstStyle/>
          <a:p>
            <a:pPr marR="0" lvl="0" algn="l" defTabSz="914400">
              <a:lnSpc>
                <a:spcPct val="100000"/>
              </a:lnSpc>
              <a:spcBef>
                <a:spcPts val="0"/>
              </a:spcBef>
              <a:spcAft>
                <a:spcPts val="0"/>
              </a:spcAft>
              <a:buClrTx/>
              <a:buSzTx/>
              <a:tabLst/>
              <a:defRPr/>
            </a:pPr>
            <a:endParaRPr lang="en-GB" sz="2400" b="1" i="0" u="none" strike="noStrike" kern="1200" cap="none" spc="0" normalizeH="0" baseline="0" noProof="0">
              <a:ln>
                <a:noFill/>
              </a:ln>
              <a:effectLst/>
              <a:uLnTx/>
              <a:uFillTx/>
              <a:latin typeface="Calibri" panose="020F0502020204030204"/>
              <a:cs typeface="Calibri"/>
            </a:endParaRPr>
          </a:p>
          <a:p>
            <a:pPr>
              <a:defRPr/>
            </a:pPr>
            <a:endParaRPr lang="en-GB" sz="2400" b="1">
              <a:solidFill>
                <a:srgbClr val="000000"/>
              </a:solidFill>
              <a:latin typeface="Calibri" panose="020F0502020204030204"/>
              <a:cs typeface="Calibri"/>
            </a:endParaRPr>
          </a:p>
          <a:p>
            <a:pPr>
              <a:defRPr/>
            </a:pPr>
            <a:endParaRPr lang="en-GB">
              <a:solidFill>
                <a:srgbClr val="00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ACTION - Please do ensure contacts are up to date in line with Working Together to Safeguard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endParaRPr>
          </a:p>
          <a:p>
            <a:pPr marL="285750" indent="-285750">
              <a:buFont typeface="Arial" panose="020B0604020202020204" pitchFamily="34" charset="0"/>
              <a:buChar char="•"/>
              <a:defRPr/>
            </a:pPr>
            <a:r>
              <a:rPr kumimoji="0" lang="en-GB" sz="1800" b="0" i="0" u="none" strike="noStrike" kern="1200" cap="none" spc="0" normalizeH="0" baseline="0" noProof="0">
                <a:ln>
                  <a:noFill/>
                </a:ln>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Annual full survey.</a:t>
            </a:r>
            <a:r>
              <a:rPr kumimoji="0" lang="en-GB" sz="1800" b="0" i="0" u="none" strike="noStrike" kern="1200" cap="none" spc="0" normalizeH="0" baseline="0" noProof="0">
                <a:ln>
                  <a:noFill/>
                </a:ln>
                <a:effectLst/>
                <a:uLnTx/>
                <a:uFillTx/>
                <a:latin typeface="Calibri" panose="020F0502020204030204"/>
                <a:ea typeface="+mn-ea"/>
                <a:cs typeface="+mn-cs"/>
              </a:rPr>
              <a:t> – if you haven’t completed or had substantive changes.</a:t>
            </a:r>
            <a:r>
              <a:rPr lang="en-GB">
                <a:latin typeface="Calibri" panose="020F0502020204030204"/>
              </a:rPr>
              <a:t> </a:t>
            </a:r>
            <a:endParaRPr lang="en-GB">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Midyear contacts changes</a:t>
            </a:r>
            <a:r>
              <a:rPr kumimoji="0" lang="en-GB" sz="1800" b="0" i="0" u="none" strike="noStrike" kern="1200" cap="none" spc="0" normalizeH="0" baseline="0" noProof="0">
                <a:ln>
                  <a:noFill/>
                </a:ln>
                <a:effectLst/>
                <a:uLnTx/>
                <a:uFillTx/>
                <a:latin typeface="Calibri" panose="020F0502020204030204"/>
                <a:ea typeface="+mn-ea"/>
                <a:cs typeface="+mn-cs"/>
              </a:rPr>
              <a:t>- if you have only had one or two changed.</a:t>
            </a:r>
            <a:r>
              <a:rPr lang="en-GB">
                <a:latin typeface="Calibri" panose="020F0502020204030204"/>
              </a:rPr>
              <a:t> </a:t>
            </a:r>
            <a:endParaRPr lang="en-GB" sz="18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6"/>
              </a:rPr>
              <a:t>Early Years Contacts Update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hlinkClick r:id="rId7"/>
              </a:rPr>
              <a:t>out-of-school setting</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7"/>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hlinkClick r:id="rId8"/>
              </a:rPr>
              <a:t>The letter of assurance for BCC staff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i="0" u="none" strike="noStrike" kern="1200" cap="none" spc="0" normalizeH="0" baseline="0" noProof="0">
                <a:ln>
                  <a:noFill/>
                </a:ln>
                <a:solidFill>
                  <a:prstClr val="black"/>
                </a:solidFill>
                <a:effectLst/>
                <a:uLnTx/>
                <a:uFillTx/>
                <a:latin typeface="Calibri" panose="020F0502020204030204"/>
                <a:ea typeface="+mn-ea"/>
                <a:cs typeface="+mn-cs"/>
              </a:rPr>
              <a:t>this can also be downloaded from our </a:t>
            </a:r>
            <a:r>
              <a:rPr kumimoji="0" lang="en-GB" sz="1800" i="0" u="none" strike="noStrike" kern="1200" cap="none" spc="0" normalizeH="0" baseline="0" noProof="0">
                <a:ln>
                  <a:noFill/>
                </a:ln>
                <a:solidFill>
                  <a:prstClr val="black"/>
                </a:solidFill>
                <a:effectLst/>
                <a:uLnTx/>
                <a:uFillTx/>
                <a:latin typeface="Calibri" panose="020F0502020204030204"/>
                <a:ea typeface="+mn-ea"/>
                <a:cs typeface="+mn-cs"/>
                <a:hlinkClick r:id="rId9"/>
              </a:rPr>
              <a:t>webpages</a:t>
            </a:r>
            <a:r>
              <a:rPr kumimoji="0" lang="en-GB" sz="180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1282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23EEFC-C1BC-FB6F-0340-CCA6666235C8}"/>
              </a:ext>
            </a:extLst>
          </p:cNvPr>
          <p:cNvSpPr>
            <a:spLocks noGrp="1"/>
          </p:cNvSpPr>
          <p:nvPr>
            <p:ph type="ctrTitle"/>
          </p:nvPr>
        </p:nvSpPr>
        <p:spPr>
          <a:xfrm>
            <a:off x="1113810" y="3023754"/>
            <a:ext cx="4900144" cy="2736965"/>
          </a:xfrm>
        </p:spPr>
        <p:txBody>
          <a:bodyPr anchor="t">
            <a:normAutofit fontScale="90000"/>
          </a:bodyPr>
          <a:lstStyle/>
          <a:p>
            <a:pPr algn="l"/>
            <a:r>
              <a:rPr lang="en-GB" sz="1400">
                <a:latin typeface="Arial" panose="020B0604020202020204" pitchFamily="34" charset="0"/>
                <a:cs typeface="Arial" panose="020B0604020202020204" pitchFamily="34" charset="0"/>
              </a:rPr>
              <a:t>When referrals are made to </a:t>
            </a:r>
            <a:r>
              <a:rPr lang="en-GB" sz="1400" b="1">
                <a:latin typeface="Arial" panose="020B0604020202020204" pitchFamily="34" charset="0"/>
                <a:cs typeface="Arial" panose="020B0604020202020204" pitchFamily="34" charset="0"/>
              </a:rPr>
              <a:t>First Response </a:t>
            </a:r>
            <a:r>
              <a:rPr lang="en-GB" sz="1400">
                <a:latin typeface="Arial" panose="020B0604020202020204" pitchFamily="34" charset="0"/>
                <a:cs typeface="Arial" panose="020B0604020202020204" pitchFamily="34" charset="0"/>
              </a:rPr>
              <a:t>they may decide to carry out </a:t>
            </a:r>
            <a:r>
              <a:rPr lang="en-GB" sz="1400" b="1">
                <a:latin typeface="Arial" panose="020B0604020202020204" pitchFamily="34" charset="0"/>
                <a:cs typeface="Arial" panose="020B0604020202020204" pitchFamily="34" charset="0"/>
              </a:rPr>
              <a:t>Multi-Agency Safeguarding Hub </a:t>
            </a:r>
            <a:r>
              <a:rPr lang="en-GB" sz="1400">
                <a:latin typeface="Arial" panose="020B0604020202020204" pitchFamily="34" charset="0"/>
                <a:cs typeface="Arial" panose="020B0604020202020204" pitchFamily="34" charset="0"/>
              </a:rPr>
              <a:t>(MASH) checks to gather further information from partner agencies, including education settings, who have a duty to assist as set out in </a:t>
            </a:r>
            <a:r>
              <a:rPr lang="en-GB" sz="1400" i="1">
                <a:latin typeface="Arial" panose="020B0604020202020204" pitchFamily="34" charset="0"/>
                <a:cs typeface="Arial" panose="020B0604020202020204" pitchFamily="34" charset="0"/>
              </a:rPr>
              <a:t>‘</a:t>
            </a:r>
            <a:r>
              <a:rPr lang="en-GB" sz="1400" b="1" i="1">
                <a:latin typeface="Arial" panose="020B0604020202020204" pitchFamily="34" charset="0"/>
                <a:cs typeface="Arial" panose="020B0604020202020204" pitchFamily="34" charset="0"/>
              </a:rPr>
              <a:t>Working Together To Safeguard Children 2023’(paragraph 139)</a:t>
            </a:r>
            <a:r>
              <a:rPr lang="en-GB" sz="1400" i="1">
                <a:latin typeface="Arial" panose="020B0604020202020204" pitchFamily="34" charset="0"/>
                <a:cs typeface="Arial" panose="020B0604020202020204" pitchFamily="34" charset="0"/>
              </a:rPr>
              <a:t>. </a:t>
            </a:r>
            <a:br>
              <a:rPr lang="en-GB" sz="1400">
                <a:latin typeface="Arial" panose="020B0604020202020204" pitchFamily="34" charset="0"/>
                <a:cs typeface="Arial" panose="020B0604020202020204" pitchFamily="34" charset="0"/>
              </a:rPr>
            </a:br>
            <a:br>
              <a:rPr lang="en-GB" sz="1400">
                <a:latin typeface="Arial" panose="020B0604020202020204" pitchFamily="34" charset="0"/>
                <a:cs typeface="Arial" panose="020B0604020202020204" pitchFamily="34" charset="0"/>
              </a:rPr>
            </a:br>
            <a:r>
              <a:rPr lang="en-GB" sz="1400">
                <a:latin typeface="Arial" panose="020B0604020202020204" pitchFamily="34" charset="0"/>
                <a:cs typeface="Arial" panose="020B0604020202020204" pitchFamily="34" charset="0"/>
              </a:rPr>
              <a:t>It is very important that MASH enquiries are responded to </a:t>
            </a:r>
            <a:r>
              <a:rPr lang="en-GB" sz="1400" b="1">
                <a:latin typeface="Arial" panose="020B0604020202020204" pitchFamily="34" charset="0"/>
                <a:cs typeface="Arial" panose="020B0604020202020204" pitchFamily="34" charset="0"/>
              </a:rPr>
              <a:t>within 48 Hours.</a:t>
            </a:r>
            <a:br>
              <a:rPr lang="en-GB" sz="1400" b="1">
                <a:latin typeface="Arial" panose="020B0604020202020204" pitchFamily="34" charset="0"/>
                <a:cs typeface="Arial" panose="020B0604020202020204" pitchFamily="34" charset="0"/>
              </a:rPr>
            </a:br>
            <a:br>
              <a:rPr lang="en-GB" sz="1400" b="1">
                <a:latin typeface="Arial" panose="020B0604020202020204" pitchFamily="34" charset="0"/>
                <a:cs typeface="Arial" panose="020B0604020202020204" pitchFamily="34" charset="0"/>
              </a:rPr>
            </a:br>
            <a:r>
              <a:rPr lang="en-GB" sz="1400">
                <a:latin typeface="Arial" panose="020B0604020202020204" pitchFamily="34" charset="0"/>
                <a:cs typeface="Arial" panose="020B0604020202020204" pitchFamily="34" charset="0"/>
              </a:rPr>
              <a:t>The Safeguarding in Education Team now have a dedicated ‘</a:t>
            </a:r>
            <a:r>
              <a:rPr lang="en-GB" sz="1400" b="1">
                <a:latin typeface="Arial" panose="020B0604020202020204" pitchFamily="34" charset="0"/>
                <a:cs typeface="Arial" panose="020B0604020202020204" pitchFamily="34" charset="0"/>
              </a:rPr>
              <a:t>MASH SET Data Officer</a:t>
            </a:r>
            <a:r>
              <a:rPr lang="en-GB" sz="1400">
                <a:latin typeface="Arial" panose="020B0604020202020204" pitchFamily="34" charset="0"/>
                <a:cs typeface="Arial" panose="020B0604020202020204" pitchFamily="34" charset="0"/>
              </a:rPr>
              <a:t>’ who acts as the representative for the entire education workforce within the MASH process.  Please look out for emails or phone calls from the contact details shown above. </a:t>
            </a:r>
          </a:p>
        </p:txBody>
      </p:sp>
      <p:sp>
        <p:nvSpPr>
          <p:cNvPr id="3" name="Subtitle 2">
            <a:extLst>
              <a:ext uri="{FF2B5EF4-FFF2-40B4-BE49-F238E27FC236}">
                <a16:creationId xmlns:a16="http://schemas.microsoft.com/office/drawing/2014/main" id="{B5F5D1DD-E220-1828-418A-A5A6F7AE3B87}"/>
              </a:ext>
            </a:extLst>
          </p:cNvPr>
          <p:cNvSpPr>
            <a:spLocks noGrp="1"/>
          </p:cNvSpPr>
          <p:nvPr>
            <p:ph type="subTitle" idx="1"/>
          </p:nvPr>
        </p:nvSpPr>
        <p:spPr>
          <a:xfrm>
            <a:off x="1113809" y="1016076"/>
            <a:ext cx="4900143" cy="1709849"/>
          </a:xfrm>
        </p:spPr>
        <p:txBody>
          <a:bodyPr anchor="b">
            <a:normAutofit/>
          </a:bodyPr>
          <a:lstStyle/>
          <a:p>
            <a:pPr algn="l"/>
            <a:r>
              <a:rPr lang="en-GB" sz="2000" b="1">
                <a:latin typeface="+mj-lt"/>
              </a:rPr>
              <a:t>Joseph Meldau – MASH SET Data Officer</a:t>
            </a:r>
          </a:p>
          <a:p>
            <a:pPr algn="l"/>
            <a:r>
              <a:rPr lang="en-GB" sz="2000">
                <a:latin typeface="+mj-lt"/>
                <a:hlinkClick r:id="rId2"/>
              </a:rPr>
              <a:t>MASHSET@bristol.gov.uk</a:t>
            </a:r>
            <a:r>
              <a:rPr lang="en-GB" sz="2000">
                <a:latin typeface="+mj-lt"/>
              </a:rPr>
              <a:t> - </a:t>
            </a:r>
            <a:r>
              <a:rPr lang="en-GB" sz="2000">
                <a:effectLst/>
                <a:latin typeface="+mj-lt"/>
                <a:ea typeface="Times New Roman" panose="02020603050405020304" pitchFamily="18" charset="0"/>
                <a:cs typeface="Times New Roman" panose="02020603050405020304" pitchFamily="18" charset="0"/>
              </a:rPr>
              <a:t>07766309487</a:t>
            </a:r>
            <a:endParaRPr lang="en-GB" sz="2000">
              <a:effectLst/>
              <a:latin typeface="+mj-lt"/>
              <a:ea typeface="Calibri" panose="020F0502020204030204" pitchFamily="34" charset="0"/>
              <a:cs typeface="Times New Roman" panose="02020603050405020304" pitchFamily="18" charset="0"/>
            </a:endParaRPr>
          </a:p>
          <a:p>
            <a:pPr algn="l"/>
            <a:endParaRPr lang="en-GB" sz="2000">
              <a:latin typeface="+mj-lt"/>
            </a:endParaRP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a bridge and balloons&#10;&#10;Description automatically generated">
            <a:extLst>
              <a:ext uri="{FF2B5EF4-FFF2-40B4-BE49-F238E27FC236}">
                <a16:creationId xmlns:a16="http://schemas.microsoft.com/office/drawing/2014/main" id="{5B3E13F7-FA55-10AB-460B-D9DE8E997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131" y="471748"/>
            <a:ext cx="4292911" cy="2552007"/>
          </a:xfrm>
          <a:prstGeom prst="rect">
            <a:avLst/>
          </a:prstGeom>
        </p:spPr>
      </p:pic>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15832571-A26A-3943-7E36-4B231C842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040"/>
          <a:stretch/>
        </p:blipFill>
        <p:spPr>
          <a:xfrm>
            <a:off x="7151049" y="3676230"/>
            <a:ext cx="4251075" cy="2552007"/>
          </a:xfrm>
          <a:prstGeom prst="rect">
            <a:avLst/>
          </a:prstGeom>
        </p:spPr>
      </p:pic>
    </p:spTree>
    <p:extLst>
      <p:ext uri="{BB962C8B-B14F-4D97-AF65-F5344CB8AC3E}">
        <p14:creationId xmlns:p14="http://schemas.microsoft.com/office/powerpoint/2010/main" val="262184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575A09-66F9-2616-7F20-44F77AD13784}"/>
              </a:ext>
            </a:extLst>
          </p:cNvPr>
          <p:cNvPicPr>
            <a:picLocks noChangeAspect="1"/>
          </p:cNvPicPr>
          <p:nvPr/>
        </p:nvPicPr>
        <p:blipFill>
          <a:blip r:embed="rId2"/>
          <a:stretch>
            <a:fillRect/>
          </a:stretch>
        </p:blipFill>
        <p:spPr>
          <a:xfrm>
            <a:off x="1810884" y="832855"/>
            <a:ext cx="7251674" cy="1376964"/>
          </a:xfrm>
          <a:prstGeom prst="rect">
            <a:avLst/>
          </a:prstGeom>
        </p:spPr>
      </p:pic>
      <p:sp>
        <p:nvSpPr>
          <p:cNvPr id="7" name="TextBox 6">
            <a:extLst>
              <a:ext uri="{FF2B5EF4-FFF2-40B4-BE49-F238E27FC236}">
                <a16:creationId xmlns:a16="http://schemas.microsoft.com/office/drawing/2014/main" id="{7D47205E-57B1-3814-1EC4-88096B0FF516}"/>
              </a:ext>
            </a:extLst>
          </p:cNvPr>
          <p:cNvSpPr txBox="1"/>
          <p:nvPr/>
        </p:nvSpPr>
        <p:spPr>
          <a:xfrm>
            <a:off x="643467" y="2344070"/>
            <a:ext cx="10905066" cy="1050544"/>
          </a:xfrm>
          <a:prstGeom prst="rect">
            <a:avLst/>
          </a:prstGeom>
          <a:noFill/>
        </p:spPr>
        <p:txBody>
          <a:bodyPr wrap="square">
            <a:spAutoFit/>
          </a:bodyPr>
          <a:lstStyle/>
          <a:p>
            <a:pPr defTabSz="850392">
              <a:lnSpc>
                <a:spcPct val="107000"/>
              </a:lnSpc>
              <a:spcAft>
                <a:spcPts val="744"/>
              </a:spcAft>
            </a:pPr>
            <a:r>
              <a:rPr lang="en-GB" sz="1674" b="1" u="sng" kern="100">
                <a:solidFill>
                  <a:schemeClr val="accent6">
                    <a:lumMod val="50000"/>
                  </a:schemeClr>
                </a:solidFill>
                <a:latin typeface="Calibri" panose="020F0502020204030204" pitchFamily="34" charset="0"/>
                <a:ea typeface="+mn-ea"/>
                <a:cs typeface="Times New Roman" panose="02020603050405020304" pitchFamily="18" charset="0"/>
              </a:rPr>
              <a:t>Role &amp; Remit</a:t>
            </a:r>
            <a:endParaRPr lang="en-GB" sz="1488" kern="100">
              <a:solidFill>
                <a:schemeClr val="accent6">
                  <a:lumMod val="50000"/>
                </a:schemeClr>
              </a:solidFill>
              <a:latin typeface="Calibri" panose="020F0502020204030204" pitchFamily="34" charset="0"/>
              <a:ea typeface="+mn-ea"/>
              <a:cs typeface="Times New Roman" panose="02020603050405020304" pitchFamily="18" charset="0"/>
            </a:endParaRPr>
          </a:p>
          <a:p>
            <a:pPr defTabSz="850392">
              <a:lnSpc>
                <a:spcPct val="107000"/>
              </a:lnSpc>
              <a:spcAft>
                <a:spcPts val="744"/>
              </a:spcAft>
            </a:pPr>
            <a:r>
              <a:rPr lang="en-GB" sz="2000" kern="100">
                <a:solidFill>
                  <a:schemeClr val="tx1"/>
                </a:solidFill>
                <a:latin typeface="Calibri" panose="020F0502020204030204" pitchFamily="34" charset="0"/>
                <a:ea typeface="+mn-ea"/>
                <a:cs typeface="Times New Roman" panose="02020603050405020304" pitchFamily="18" charset="0"/>
              </a:rPr>
              <a:t>HEAL</a:t>
            </a:r>
            <a:r>
              <a:rPr lang="en-GB" sz="1674" kern="100">
                <a:solidFill>
                  <a:schemeClr val="tx1"/>
                </a:solidFill>
                <a:latin typeface="Calibri" panose="020F0502020204030204" pitchFamily="34" charset="0"/>
                <a:ea typeface="+mn-ea"/>
                <a:cs typeface="Times New Roman" panose="02020603050405020304" pitchFamily="18" charset="0"/>
              </a:rPr>
              <a:t>: Helping Empower Adolescents Lives.  We are a Mental Health and Wellbeing Service which works to educate and support those affected, indirectly, by serious violence in their community.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B027E94-234F-AE2E-6F1B-5376544D43CD}"/>
              </a:ext>
            </a:extLst>
          </p:cNvPr>
          <p:cNvSpPr txBox="1"/>
          <p:nvPr/>
        </p:nvSpPr>
        <p:spPr>
          <a:xfrm>
            <a:off x="868527" y="3874674"/>
            <a:ext cx="2414778" cy="1378302"/>
          </a:xfrm>
          <a:prstGeom prst="rect">
            <a:avLst/>
          </a:prstGeom>
          <a:solidFill>
            <a:schemeClr val="accent6">
              <a:lumMod val="20000"/>
              <a:lumOff val="80000"/>
            </a:schemeClr>
          </a:solidFill>
          <a:ln w="6350">
            <a:solidFill>
              <a:schemeClr val="tx1"/>
            </a:solidFill>
          </a:ln>
        </p:spPr>
        <p:txBody>
          <a:bodyPr wrap="square">
            <a:spAutoFit/>
          </a:bodyPr>
          <a:lstStyle/>
          <a:p>
            <a:pPr defTabSz="850392">
              <a:lnSpc>
                <a:spcPct val="107000"/>
              </a:lnSpc>
              <a:spcAft>
                <a:spcPts val="744"/>
              </a:spcAft>
            </a:pPr>
            <a:r>
              <a:rPr lang="en-GB" sz="1674" b="1" kern="100">
                <a:solidFill>
                  <a:srgbClr val="006500"/>
                </a:solidFill>
                <a:latin typeface="Calibri" panose="020F0502020204030204" pitchFamily="34" charset="0"/>
                <a:ea typeface="+mn-ea"/>
                <a:cs typeface="Times New Roman" panose="02020603050405020304" pitchFamily="18" charset="0"/>
              </a:rPr>
              <a:t>We can offer:</a:t>
            </a:r>
          </a:p>
          <a:p>
            <a:pPr defTabSz="850392">
              <a:lnSpc>
                <a:spcPct val="107000"/>
              </a:lnSpc>
              <a:spcAft>
                <a:spcPts val="744"/>
              </a:spcAft>
            </a:pPr>
            <a:r>
              <a:rPr lang="en-GB" sz="1488" kern="100">
                <a:solidFill>
                  <a:schemeClr val="tx1"/>
                </a:solidFill>
                <a:latin typeface="Calibri" panose="020F0502020204030204" pitchFamily="34" charset="0"/>
                <a:ea typeface="+mn-ea"/>
                <a:cs typeface="Times New Roman" panose="02020603050405020304" pitchFamily="18" charset="0"/>
              </a:rPr>
              <a:t>Workshops (tier 3)</a:t>
            </a:r>
          </a:p>
          <a:p>
            <a:pPr defTabSz="850392">
              <a:lnSpc>
                <a:spcPct val="107000"/>
              </a:lnSpc>
              <a:spcAft>
                <a:spcPts val="744"/>
              </a:spcAft>
            </a:pPr>
            <a:r>
              <a:rPr lang="en-GB" sz="1488" kern="100">
                <a:solidFill>
                  <a:schemeClr val="tx1"/>
                </a:solidFill>
                <a:latin typeface="Calibri" panose="020F0502020204030204" pitchFamily="34" charset="0"/>
                <a:ea typeface="+mn-ea"/>
                <a:cs typeface="Times New Roman" panose="02020603050405020304" pitchFamily="18" charset="0"/>
              </a:rPr>
              <a:t>Small group work (tier 2)</a:t>
            </a:r>
          </a:p>
          <a:p>
            <a:pPr defTabSz="850392">
              <a:lnSpc>
                <a:spcPct val="107000"/>
              </a:lnSpc>
              <a:spcAft>
                <a:spcPts val="744"/>
              </a:spcAft>
            </a:pPr>
            <a:r>
              <a:rPr lang="en-GB" sz="1488" kern="100">
                <a:solidFill>
                  <a:schemeClr val="tx1"/>
                </a:solidFill>
                <a:latin typeface="Calibri" panose="020F0502020204030204" pitchFamily="34" charset="0"/>
                <a:ea typeface="+mn-ea"/>
                <a:cs typeface="Times New Roman" panose="02020603050405020304" pitchFamily="18" charset="0"/>
              </a:rPr>
              <a:t>Tailored support (tier 1)</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345BE01-83CC-FFE3-D5B8-C88EA267CE71}"/>
              </a:ext>
            </a:extLst>
          </p:cNvPr>
          <p:cNvSpPr txBox="1"/>
          <p:nvPr/>
        </p:nvSpPr>
        <p:spPr>
          <a:xfrm>
            <a:off x="4413250" y="3475265"/>
            <a:ext cx="6979229" cy="2299907"/>
          </a:xfrm>
          <a:prstGeom prst="rect">
            <a:avLst/>
          </a:prstGeom>
          <a:solidFill>
            <a:schemeClr val="accent6">
              <a:lumMod val="20000"/>
              <a:lumOff val="80000"/>
            </a:schemeClr>
          </a:solidFill>
          <a:ln w="6350">
            <a:solidFill>
              <a:schemeClr val="tx1"/>
            </a:solidFill>
          </a:ln>
        </p:spPr>
        <p:txBody>
          <a:bodyPr wrap="square">
            <a:spAutoFit/>
          </a:bodyPr>
          <a:lstStyle/>
          <a:p>
            <a:pPr defTabSz="850392">
              <a:lnSpc>
                <a:spcPct val="107000"/>
              </a:lnSpc>
              <a:spcAft>
                <a:spcPts val="744"/>
              </a:spcAft>
            </a:pPr>
            <a:r>
              <a:rPr lang="en-GB" sz="1674" b="1" u="sng" kern="100">
                <a:solidFill>
                  <a:srgbClr val="006500"/>
                </a:solidFill>
                <a:latin typeface="Calibri" panose="020F0502020204030204" pitchFamily="34" charset="0"/>
                <a:ea typeface="+mn-ea"/>
                <a:cs typeface="Times New Roman" panose="02020603050405020304" pitchFamily="18" charset="0"/>
              </a:rPr>
              <a:t>How can you refer?</a:t>
            </a:r>
            <a:endParaRPr lang="en-GB" sz="1488" kern="100">
              <a:solidFill>
                <a:srgbClr val="006500"/>
              </a:solidFill>
              <a:latin typeface="Calibri" panose="020F0502020204030204" pitchFamily="34" charset="0"/>
              <a:ea typeface="+mn-ea"/>
              <a:cs typeface="Times New Roman" panose="02020603050405020304" pitchFamily="18" charset="0"/>
            </a:endParaRPr>
          </a:p>
          <a:p>
            <a:pPr defTabSz="850392">
              <a:lnSpc>
                <a:spcPct val="107000"/>
              </a:lnSpc>
              <a:spcAft>
                <a:spcPts val="744"/>
              </a:spcAft>
            </a:pPr>
            <a:r>
              <a:rPr lang="en-GB" sz="1674" kern="0">
                <a:solidFill>
                  <a:schemeClr val="tx1"/>
                </a:solidFill>
                <a:latin typeface="Calibri" panose="020F0502020204030204" pitchFamily="34" charset="0"/>
                <a:ea typeface="+mn-ea"/>
                <a:cs typeface="Times New Roman" panose="02020603050405020304" pitchFamily="18" charset="0"/>
              </a:rPr>
              <a:t>We are able to accept referrals from Safer Options, community organisations and education. Please get in touch!</a:t>
            </a:r>
            <a:endParaRPr lang="en-GB" sz="1488" kern="100">
              <a:solidFill>
                <a:schemeClr val="tx1"/>
              </a:solidFill>
              <a:latin typeface="Calibri" panose="020F0502020204030204" pitchFamily="34" charset="0"/>
              <a:ea typeface="+mn-ea"/>
              <a:cs typeface="Times New Roman" panose="02020603050405020304" pitchFamily="18" charset="0"/>
            </a:endParaRPr>
          </a:p>
          <a:p>
            <a:pPr defTabSz="850392">
              <a:lnSpc>
                <a:spcPct val="107000"/>
              </a:lnSpc>
              <a:spcAft>
                <a:spcPts val="744"/>
              </a:spcAft>
            </a:pPr>
            <a:r>
              <a:rPr lang="en-GB" sz="1674" kern="100">
                <a:solidFill>
                  <a:schemeClr val="tx1"/>
                </a:solidFill>
                <a:latin typeface="Calibri" panose="020F0502020204030204" pitchFamily="34" charset="0"/>
                <a:ea typeface="+mn-ea"/>
                <a:cs typeface="Times New Roman" panose="02020603050405020304" pitchFamily="18" charset="0"/>
              </a:rPr>
              <a:t>A referral form will be shared and that can be emailed to: </a:t>
            </a:r>
            <a:r>
              <a:rPr lang="en-US" sz="1674" u="sng" kern="100">
                <a:solidFill>
                  <a:srgbClr val="0053AF"/>
                </a:solidFill>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oldmarketservices@barnardos.org.uk</a:t>
            </a:r>
            <a:r>
              <a:rPr lang="en-US" sz="1674" u="sng" kern="100">
                <a:solidFill>
                  <a:srgbClr val="0053AF"/>
                </a:solidFill>
                <a:latin typeface="Calibri" panose="020F0502020204030204" pitchFamily="34" charset="0"/>
                <a:ea typeface="+mn-ea"/>
                <a:cs typeface="Times New Roman" panose="02020603050405020304" pitchFamily="18" charset="0"/>
              </a:rPr>
              <a:t> </a:t>
            </a:r>
            <a:endParaRPr lang="en-GB" sz="1488" kern="100">
              <a:solidFill>
                <a:schemeClr val="tx1"/>
              </a:solidFill>
              <a:latin typeface="Calibri" panose="020F0502020204030204" pitchFamily="34" charset="0"/>
              <a:ea typeface="+mn-ea"/>
              <a:cs typeface="Times New Roman" panose="02020603050405020304" pitchFamily="18" charset="0"/>
            </a:endParaRPr>
          </a:p>
          <a:p>
            <a:pPr defTabSz="850392">
              <a:lnSpc>
                <a:spcPct val="107000"/>
              </a:lnSpc>
              <a:spcAft>
                <a:spcPts val="744"/>
              </a:spcAft>
            </a:pPr>
            <a:r>
              <a:rPr lang="en-GB" sz="1674" kern="100">
                <a:solidFill>
                  <a:schemeClr val="tx1"/>
                </a:solidFill>
                <a:latin typeface="Calibri" panose="020F0502020204030204" pitchFamily="34" charset="0"/>
                <a:ea typeface="+mn-ea"/>
                <a:cs typeface="Times New Roman" panose="02020603050405020304" pitchFamily="18" charset="0"/>
              </a:rPr>
              <a:t>If you would like to discuss a potential referral, please do contact the team manager who will be happy to discuss this.</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2C38FAA-2C21-CAA1-231E-C163725A8F89}"/>
              </a:ext>
            </a:extLst>
          </p:cNvPr>
          <p:cNvSpPr txBox="1"/>
          <p:nvPr/>
        </p:nvSpPr>
        <p:spPr>
          <a:xfrm>
            <a:off x="477012" y="5753332"/>
            <a:ext cx="6096000" cy="645754"/>
          </a:xfrm>
          <a:prstGeom prst="rect">
            <a:avLst/>
          </a:prstGeom>
          <a:noFill/>
        </p:spPr>
        <p:txBody>
          <a:bodyPr wrap="square">
            <a:spAutoFit/>
          </a:bodyPr>
          <a:lstStyle/>
          <a:p>
            <a:pPr>
              <a:lnSpc>
                <a:spcPct val="107000"/>
              </a:lnSpc>
              <a:spcAft>
                <a:spcPts val="800"/>
              </a:spcAft>
            </a:pPr>
            <a:r>
              <a:rPr lang="en-GB" sz="1400" kern="0">
                <a:effectLst/>
                <a:latin typeface="Calibri" panose="020F0502020204030204" pitchFamily="34" charset="0"/>
                <a:ea typeface="Calibri" panose="020F0502020204030204" pitchFamily="34" charset="0"/>
                <a:cs typeface="Times New Roman" panose="02020603050405020304" pitchFamily="18" charset="0"/>
              </a:rPr>
              <a:t>Team Manager: 	Carly Johnson – </a:t>
            </a:r>
            <a:r>
              <a:rPr lang="en-GB" sz="1400" u="sng" ker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carly.johnson@barnardos.org.uk</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0">
                <a:effectLst/>
                <a:latin typeface="Calibri" panose="020F0502020204030204" pitchFamily="34" charset="0"/>
                <a:ea typeface="Calibri" panose="020F0502020204030204" pitchFamily="34" charset="0"/>
                <a:cs typeface="Times New Roman" panose="02020603050405020304" pitchFamily="18" charset="0"/>
              </a:rPr>
              <a:t>Project worker:	Megan Read – </a:t>
            </a:r>
            <a:r>
              <a:rPr lang="en-GB" sz="1400" u="sng" ker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megan.read@barnardos.org.uk</a:t>
            </a:r>
            <a:r>
              <a:rPr lang="en-GB" sz="1400" kern="0">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135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2908"/>
            <a:ext cx="4463819"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4294967295"/>
          </p:nvPr>
        </p:nvPicPr>
        <p:blipFill rotWithShape="1">
          <a:blip r:embed="rId4">
            <a:extLst>
              <a:ext uri="{28A0092B-C50C-407E-A947-70E740481C1C}">
                <a14:useLocalDpi xmlns:a14="http://schemas.microsoft.com/office/drawing/2010/main" val="0"/>
              </a:ext>
            </a:extLst>
          </a:blip>
          <a:srcRect l="40601"/>
          <a:stretch/>
        </p:blipFill>
        <p:spPr bwMode="auto">
          <a:xfrm>
            <a:off x="3983038" y="5803900"/>
            <a:ext cx="8208962"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5FFE5F3-3C94-4EFE-C26F-421B797BE242}"/>
              </a:ext>
            </a:extLst>
          </p:cNvPr>
          <p:cNvPicPr>
            <a:picLocks noChangeAspect="1"/>
          </p:cNvPicPr>
          <p:nvPr/>
        </p:nvPicPr>
        <p:blipFill>
          <a:blip r:embed="rId5"/>
          <a:stretch>
            <a:fillRect/>
          </a:stretch>
        </p:blipFill>
        <p:spPr>
          <a:xfrm>
            <a:off x="7362032" y="5950585"/>
            <a:ext cx="1450974" cy="865707"/>
          </a:xfrm>
          <a:prstGeom prst="rect">
            <a:avLst/>
          </a:prstGeom>
        </p:spPr>
      </p:pic>
      <p:sp>
        <p:nvSpPr>
          <p:cNvPr id="3" name="Horizontal Scroll 13">
            <a:extLst>
              <a:ext uri="{FF2B5EF4-FFF2-40B4-BE49-F238E27FC236}">
                <a16:creationId xmlns:a16="http://schemas.microsoft.com/office/drawing/2014/main" id="{0A987214-8EC4-EE27-7643-670675B7CDC4}"/>
              </a:ext>
            </a:extLst>
          </p:cNvPr>
          <p:cNvSpPr/>
          <p:nvPr/>
        </p:nvSpPr>
        <p:spPr>
          <a:xfrm>
            <a:off x="8837820" y="5822908"/>
            <a:ext cx="3362451" cy="1016083"/>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defTabSz="1219170"/>
            <a:r>
              <a:rPr lang="en-GB" sz="2000">
                <a:solidFill>
                  <a:prstClr val="black"/>
                </a:solidFill>
                <a:latin typeface="Calibri"/>
              </a:rPr>
              <a:t>Follow us @SETBristol </a:t>
            </a:r>
            <a:endParaRPr lang="en-US" sz="2400">
              <a:solidFill>
                <a:prstClr val="black"/>
              </a:solidFill>
              <a:latin typeface="Calibri"/>
            </a:endParaRPr>
          </a:p>
        </p:txBody>
      </p:sp>
      <p:pic>
        <p:nvPicPr>
          <p:cNvPr id="4" name="Picture 3" descr="A white letter x on a black background&#10;&#10;Description automatically generated">
            <a:extLst>
              <a:ext uri="{FF2B5EF4-FFF2-40B4-BE49-F238E27FC236}">
                <a16:creationId xmlns:a16="http://schemas.microsoft.com/office/drawing/2014/main" id="{FA41D402-7FCD-6B44-AF7B-9500104BAA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181" y="6083075"/>
            <a:ext cx="492785" cy="532208"/>
          </a:xfrm>
          <a:prstGeom prst="rect">
            <a:avLst/>
          </a:prstGeom>
        </p:spPr>
      </p:pic>
      <p:sp>
        <p:nvSpPr>
          <p:cNvPr id="6" name="TextBox 5">
            <a:extLst>
              <a:ext uri="{FF2B5EF4-FFF2-40B4-BE49-F238E27FC236}">
                <a16:creationId xmlns:a16="http://schemas.microsoft.com/office/drawing/2014/main" id="{C5FB82B6-AF55-F584-429B-BFB6AE8FA81D}"/>
              </a:ext>
            </a:extLst>
          </p:cNvPr>
          <p:cNvSpPr txBox="1"/>
          <p:nvPr/>
        </p:nvSpPr>
        <p:spPr>
          <a:xfrm>
            <a:off x="179797" y="154112"/>
            <a:ext cx="1178103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Calibri"/>
                <a:cs typeface="Calibri"/>
              </a:rPr>
              <a:t>Moments matter, attendance counts</a:t>
            </a:r>
            <a:r>
              <a:rPr lang="en-GB">
                <a:ea typeface="Calibri"/>
                <a:cs typeface="Calibri"/>
              </a:rPr>
              <a:t>-  </a:t>
            </a:r>
            <a:r>
              <a:rPr lang="en-GB">
                <a:ea typeface="+mn-lt"/>
                <a:cs typeface="+mn-lt"/>
              </a:rPr>
              <a:t>From 8 January, Government has launched a national campaign to remind parents and carers of the importance of school attendance. The purpose of this toolkit is to provide schools with off-the-shelf products they can use to support the campaign and create a national moment around attendance - access the </a:t>
            </a:r>
            <a:r>
              <a:rPr lang="en-GB">
                <a:ea typeface="+mn-lt"/>
                <a:cs typeface="+mn-lt"/>
                <a:hlinkClick r:id="rId7"/>
              </a:rPr>
              <a:t>toolkit here</a:t>
            </a:r>
          </a:p>
          <a:p>
            <a:endParaRPr lang="en-GB">
              <a:ea typeface="+mn-lt"/>
              <a:cs typeface="+mn-lt"/>
            </a:endParaRPr>
          </a:p>
          <a:p>
            <a:endParaRPr lang="en-GB">
              <a:ea typeface="+mn-lt"/>
              <a:cs typeface="+mn-lt"/>
            </a:endParaRPr>
          </a:p>
          <a:p>
            <a:r>
              <a:rPr lang="en-GB" b="1">
                <a:ea typeface="+mn-lt"/>
                <a:cs typeface="+mn-lt"/>
              </a:rPr>
              <a:t>Working Together to Safeguard Children- </a:t>
            </a:r>
            <a:r>
              <a:rPr lang="en-GB">
                <a:ea typeface="+mn-lt"/>
                <a:cs typeface="+mn-lt"/>
              </a:rPr>
              <a:t>The guidance has been updated and the new version is now in force. </a:t>
            </a:r>
          </a:p>
          <a:p>
            <a:endParaRPr lang="en-GB">
              <a:ea typeface="+mn-lt"/>
              <a:cs typeface="+mn-lt"/>
            </a:endParaRPr>
          </a:p>
          <a:p>
            <a:endParaRPr lang="en-GB">
              <a:ea typeface="+mn-lt"/>
              <a:cs typeface="+mn-lt"/>
            </a:endParaRPr>
          </a:p>
          <a:p>
            <a:r>
              <a:rPr lang="en-GB" b="1">
                <a:ea typeface="+mn-lt"/>
                <a:cs typeface="+mn-lt"/>
              </a:rPr>
              <a:t>Online Safety- </a:t>
            </a:r>
            <a:r>
              <a:rPr lang="en-GB">
                <a:ea typeface="+mn-lt"/>
                <a:cs typeface="+mn-lt"/>
              </a:rPr>
              <a:t>the NSPCC have launched a new </a:t>
            </a:r>
            <a:r>
              <a:rPr lang="en-GB">
                <a:ea typeface="+mn-lt"/>
                <a:cs typeface="+mn-lt"/>
                <a:hlinkClick r:id="rId8"/>
              </a:rPr>
              <a:t>web page </a:t>
            </a:r>
            <a:r>
              <a:rPr lang="en-GB">
                <a:ea typeface="+mn-lt"/>
                <a:cs typeface="+mn-lt"/>
              </a:rPr>
              <a:t>dedicated to supporting schools with everything to do with online safety including preventing and responding to online harm and abuse, support with policies and procedures and training opportunities for staff. </a:t>
            </a:r>
          </a:p>
          <a:p>
            <a:endParaRPr lang="en-GB">
              <a:ea typeface="+mn-lt"/>
              <a:cs typeface="+mn-lt"/>
            </a:endParaRPr>
          </a:p>
          <a:p>
            <a:endParaRPr lang="en-GB">
              <a:ea typeface="+mn-lt"/>
              <a:cs typeface="+mn-lt"/>
            </a:endParaRPr>
          </a:p>
          <a:p>
            <a:r>
              <a:rPr lang="en-GB" b="1">
                <a:ea typeface="+mn-lt"/>
                <a:cs typeface="+mn-lt"/>
              </a:rPr>
              <a:t>Kinship care strategy- </a:t>
            </a:r>
            <a:r>
              <a:rPr lang="en-GB" b="0" i="0">
                <a:solidFill>
                  <a:srgbClr val="0B0C0C"/>
                </a:solidFill>
                <a:effectLst/>
                <a:latin typeface="GDS Transport"/>
                <a:hlinkClick r:id="rId9"/>
              </a:rPr>
              <a:t>The strategy </a:t>
            </a:r>
            <a:r>
              <a:rPr lang="en-GB" b="0" i="0">
                <a:solidFill>
                  <a:srgbClr val="0B0C0C"/>
                </a:solidFill>
                <a:effectLst/>
                <a:latin typeface="GDS Transport"/>
              </a:rPr>
              <a:t>shines a spotlight on kinship carers - grandparents, aunts, uncles, siblings and wider family networks - that provide loving homes to children who cannot live with their parents, and who will now receive greater financial stability and support from local authorities and schools.</a:t>
            </a:r>
            <a:endParaRPr lang="en-GB">
              <a:ea typeface="+mn-lt"/>
              <a:cs typeface="+mn-lt"/>
            </a:endParaRPr>
          </a:p>
          <a:p>
            <a:endParaRPr lang="en-GB">
              <a:ea typeface="+mn-lt"/>
              <a:cs typeface="+mn-lt"/>
            </a:endParaRPr>
          </a:p>
          <a:p>
            <a:endParaRPr lang="en-GB">
              <a:ea typeface="+mn-lt"/>
              <a:cs typeface="+mn-lt"/>
            </a:endParaRPr>
          </a:p>
        </p:txBody>
      </p:sp>
    </p:spTree>
    <p:extLst>
      <p:ext uri="{BB962C8B-B14F-4D97-AF65-F5344CB8AC3E}">
        <p14:creationId xmlns:p14="http://schemas.microsoft.com/office/powerpoint/2010/main" val="403089768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BAB079-2C61-40A8-BF58-FFF85DE1B46D}"/>
              </a:ext>
            </a:extLst>
          </p:cNvPr>
          <p:cNvSpPr txBox="1"/>
          <p:nvPr/>
        </p:nvSpPr>
        <p:spPr>
          <a:xfrm>
            <a:off x="0" y="5934670"/>
            <a:ext cx="7851429" cy="923330"/>
          </a:xfrm>
          <a:prstGeom prst="rect">
            <a:avLst/>
          </a:prstGeom>
          <a:solidFill>
            <a:srgbClr val="A2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alibri"/>
                <a:ea typeface="+mn-ea"/>
                <a:cs typeface="+mn-cs"/>
              </a:rPr>
              <a:t>DATES FOR THE DIARY</a:t>
            </a:r>
          </a:p>
        </p:txBody>
      </p:sp>
      <p:sp>
        <p:nvSpPr>
          <p:cNvPr id="17" name="TextBox 16">
            <a:extLst>
              <a:ext uri="{FF2B5EF4-FFF2-40B4-BE49-F238E27FC236}">
                <a16:creationId xmlns:a16="http://schemas.microsoft.com/office/drawing/2014/main" id="{17C43210-46D1-4AB7-9B50-79D1AC90B6C4}"/>
              </a:ext>
            </a:extLst>
          </p:cNvPr>
          <p:cNvSpPr txBox="1"/>
          <p:nvPr/>
        </p:nvSpPr>
        <p:spPr>
          <a:xfrm>
            <a:off x="1989221" y="4134669"/>
            <a:ext cx="8518357" cy="12633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Horizontal Scroll 13">
            <a:extLst>
              <a:ext uri="{FF2B5EF4-FFF2-40B4-BE49-F238E27FC236}">
                <a16:creationId xmlns:a16="http://schemas.microsoft.com/office/drawing/2014/main" id="{09524F39-429D-D21D-6F15-B3DD4D87ACD8}"/>
              </a:ext>
            </a:extLst>
          </p:cNvPr>
          <p:cNvSpPr/>
          <p:nvPr/>
        </p:nvSpPr>
        <p:spPr>
          <a:xfrm>
            <a:off x="8501475" y="5822909"/>
            <a:ext cx="3362451" cy="1016083"/>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defTabSz="1219170"/>
            <a:r>
              <a:rPr lang="en-GB" sz="2000">
                <a:solidFill>
                  <a:prstClr val="black"/>
                </a:solidFill>
                <a:latin typeface="Calibri"/>
              </a:rPr>
              <a:t>Follow us @SETBristol </a:t>
            </a:r>
            <a:endParaRPr lang="en-US" sz="2400">
              <a:solidFill>
                <a:prstClr val="black"/>
              </a:solidFill>
              <a:latin typeface="Calibri"/>
            </a:endParaRPr>
          </a:p>
        </p:txBody>
      </p:sp>
      <p:pic>
        <p:nvPicPr>
          <p:cNvPr id="4" name="Picture 3">
            <a:extLst>
              <a:ext uri="{FF2B5EF4-FFF2-40B4-BE49-F238E27FC236}">
                <a16:creationId xmlns:a16="http://schemas.microsoft.com/office/drawing/2014/main" id="{78753004-ED3E-7D28-C324-FDEE4D5EED0F}"/>
              </a:ext>
            </a:extLst>
          </p:cNvPr>
          <p:cNvPicPr>
            <a:picLocks noChangeAspect="1"/>
          </p:cNvPicPr>
          <p:nvPr/>
        </p:nvPicPr>
        <p:blipFill>
          <a:blip r:embed="rId3"/>
          <a:stretch>
            <a:fillRect/>
          </a:stretch>
        </p:blipFill>
        <p:spPr>
          <a:xfrm>
            <a:off x="6957530" y="5934669"/>
            <a:ext cx="1450974" cy="865707"/>
          </a:xfrm>
          <a:prstGeom prst="rect">
            <a:avLst/>
          </a:prstGeom>
        </p:spPr>
      </p:pic>
      <p:pic>
        <p:nvPicPr>
          <p:cNvPr id="9" name="Picture 8" descr="A white letter x on a black background&#10;&#10;Description automatically generated">
            <a:extLst>
              <a:ext uri="{FF2B5EF4-FFF2-40B4-BE49-F238E27FC236}">
                <a16:creationId xmlns:a16="http://schemas.microsoft.com/office/drawing/2014/main" id="{286D6E47-90D2-9EF8-720F-57CAF753B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157" y="6050185"/>
            <a:ext cx="492785" cy="532208"/>
          </a:xfrm>
          <a:prstGeom prst="rect">
            <a:avLst/>
          </a:prstGeom>
        </p:spPr>
      </p:pic>
      <p:sp>
        <p:nvSpPr>
          <p:cNvPr id="5" name="Content Placeholder 4">
            <a:extLst>
              <a:ext uri="{FF2B5EF4-FFF2-40B4-BE49-F238E27FC236}">
                <a16:creationId xmlns:a16="http://schemas.microsoft.com/office/drawing/2014/main" id="{34B6875F-1FF3-7255-AD26-32619CB294DD}"/>
              </a:ext>
            </a:extLst>
          </p:cNvPr>
          <p:cNvSpPr>
            <a:spLocks noGrp="1"/>
          </p:cNvSpPr>
          <p:nvPr>
            <p:ph idx="1"/>
          </p:nvPr>
        </p:nvSpPr>
        <p:spPr>
          <a:xfrm>
            <a:off x="609600" y="275607"/>
            <a:ext cx="10972800" cy="5948923"/>
          </a:xfrm>
        </p:spPr>
        <p:txBody>
          <a:bodyPr/>
          <a:lstStyle/>
          <a:p>
            <a:pPr marL="0" indent="0">
              <a:buNone/>
            </a:pPr>
            <a:r>
              <a:rPr lang="en-GB" sz="1400" b="1"/>
              <a:t>February 1 -29 – LGBTQ+ History Month: </a:t>
            </a:r>
            <a:r>
              <a:rPr lang="en-GB" sz="1400"/>
              <a:t>LGBT History Month is an annual observance that celebrates the rich history and achievements of the LGBTQ+ community. It provides a platform to highlight key figures, events, and milestones in the ongoing fight for LGBTQ+ rights and acceptance.</a:t>
            </a:r>
          </a:p>
          <a:p>
            <a:pPr marL="0" indent="0">
              <a:buNone/>
            </a:pPr>
            <a:endParaRPr lang="en-GB" sz="1400"/>
          </a:p>
          <a:p>
            <a:pPr marL="0" indent="0">
              <a:buNone/>
            </a:pPr>
            <a:r>
              <a:rPr lang="en-GB" sz="1400" b="1"/>
              <a:t>February 5 - 11 - Sexual Abuse &amp; Sexual Violence Awareness Week : </a:t>
            </a:r>
            <a:r>
              <a:rPr lang="en-GB" sz="1400"/>
              <a:t>Sexual Abuse &amp; Sexual Violence Awareness Week is a dedicated week-long campaign that focuses on addressing sexual abuse and sexual violence. It aims to challenge societal norms, stereotypes, and misconceptions surrounding these issues while providing a platform for survivors to share their stories and find support. </a:t>
            </a:r>
            <a:r>
              <a:rPr lang="en-GB" sz="1400">
                <a:hlinkClick r:id="rId5"/>
              </a:rPr>
              <a:t>Sexual violence awareness week</a:t>
            </a:r>
            <a:endParaRPr lang="en-GB" sz="1400"/>
          </a:p>
          <a:p>
            <a:pPr marL="0" indent="0">
              <a:buNone/>
            </a:pPr>
            <a:endParaRPr lang="en-GB" sz="1400"/>
          </a:p>
          <a:p>
            <a:pPr marL="0" indent="0">
              <a:buNone/>
            </a:pPr>
            <a:r>
              <a:rPr lang="en-GB" sz="1400" b="1"/>
              <a:t>February 5 – 11 Children’s Mental Health Week: </a:t>
            </a:r>
            <a:r>
              <a:rPr lang="en-GB" sz="1400">
                <a:latin typeface="+mj-lt"/>
              </a:rPr>
              <a:t>Everyone can take part in Children’s Mental Health Week! Download </a:t>
            </a:r>
            <a:r>
              <a:rPr lang="en-GB" sz="1400">
                <a:latin typeface="+mj-lt"/>
                <a:hlinkClick r:id="rId6"/>
              </a:rPr>
              <a:t>free resources for schools </a:t>
            </a:r>
            <a:r>
              <a:rPr lang="en-GB" sz="1400">
                <a:latin typeface="+mj-lt"/>
              </a:rPr>
              <a:t>and families and find out how you can take part to raise vital funds and awareness for children’s mental health.</a:t>
            </a:r>
          </a:p>
          <a:p>
            <a:pPr marL="0" indent="0">
              <a:buNone/>
            </a:pPr>
            <a:endParaRPr lang="en-GB" sz="1400">
              <a:latin typeface="+mj-lt"/>
            </a:endParaRPr>
          </a:p>
          <a:p>
            <a:pPr marL="0" indent="0">
              <a:buNone/>
            </a:pPr>
            <a:r>
              <a:rPr lang="en-GB" sz="1400" b="1">
                <a:latin typeface="+mj-lt"/>
              </a:rPr>
              <a:t>February 6 – Safer Internet Day: </a:t>
            </a:r>
            <a:r>
              <a:rPr lang="en-GB" sz="1400">
                <a:latin typeface="+mj-lt"/>
              </a:rPr>
              <a:t>The UK Safer Internet Centre has created a new advice page to support parents and carers ahead of Safer Internet Day. It addresses online safety concerns around online games; new devices; and the content children engage with online. The page is designed to be shared by schools and other organisations. </a:t>
            </a:r>
            <a:r>
              <a:rPr lang="en-GB" sz="1400">
                <a:latin typeface="+mj-lt"/>
                <a:hlinkClick r:id="rId7"/>
              </a:rPr>
              <a:t>Safer Internet Day 2024: free advice for parents and carers </a:t>
            </a:r>
            <a:endParaRPr lang="en-GB" sz="1400">
              <a:latin typeface="+mj-lt"/>
            </a:endParaRPr>
          </a:p>
          <a:p>
            <a:pPr marL="0" indent="0">
              <a:buNone/>
            </a:pPr>
            <a:endParaRPr lang="en-GB" sz="1400">
              <a:latin typeface="+mj-lt"/>
            </a:endParaRPr>
          </a:p>
          <a:p>
            <a:pPr marL="0" indent="0">
              <a:buNone/>
            </a:pPr>
            <a:r>
              <a:rPr lang="en-GB" sz="1400" b="1">
                <a:latin typeface="+mj-lt"/>
              </a:rPr>
              <a:t>13 March – Young Carers Action Day:  </a:t>
            </a:r>
            <a:r>
              <a:rPr lang="en-GB" sz="1400">
                <a:latin typeface="+mj-lt"/>
              </a:rPr>
              <a:t>Young Carers Action Day is an annual event organised by Carers Trust to raise awareness of the pressures placed on so many young people. This year’s theme is Fair Futures For Young Carers, highlighting how young and young adult carers are significantly less likely to undertake higher education or enter employment than their peers without a caring responsibility</a:t>
            </a:r>
            <a:r>
              <a:rPr lang="en-GB" sz="1400" b="1">
                <a:latin typeface="+mj-lt"/>
              </a:rPr>
              <a:t>.</a:t>
            </a:r>
            <a:r>
              <a:rPr lang="en-GB" sz="1400">
                <a:latin typeface="+mj-lt"/>
                <a:hlinkClick r:id="rId8"/>
              </a:rPr>
              <a:t> Young Carers Action Day Resources</a:t>
            </a:r>
            <a:endParaRPr lang="en-GB" sz="1400">
              <a:latin typeface="+mj-lt"/>
            </a:endParaRPr>
          </a:p>
          <a:p>
            <a:pPr marL="0" indent="0">
              <a:buNone/>
            </a:pPr>
            <a:endParaRPr lang="en-GB" sz="1400" b="1">
              <a:latin typeface="+mj-lt"/>
            </a:endParaRPr>
          </a:p>
          <a:p>
            <a:pPr marL="0" indent="0">
              <a:buNone/>
            </a:pPr>
            <a:r>
              <a:rPr lang="en-GB" sz="1400" b="1">
                <a:latin typeface="+mj-lt"/>
              </a:rPr>
              <a:t>March 18 – 24 - Neurodiversity Celebration Week : </a:t>
            </a:r>
            <a:r>
              <a:rPr lang="en-GB" sz="1400">
                <a:latin typeface="+mj-lt"/>
              </a:rPr>
              <a:t>Regardless of labels, neurodiversity is about recognising those who think differently. And no matter whether you are a school, university or organisation you can benefit from different thinkers! </a:t>
            </a:r>
            <a:r>
              <a:rPr lang="en-GB" sz="1400">
                <a:latin typeface="+mj-lt"/>
                <a:hlinkClick r:id="rId9"/>
              </a:rPr>
              <a:t>Resources</a:t>
            </a:r>
            <a:endParaRPr lang="en-GB" sz="1400">
              <a:latin typeface="+mj-lt"/>
            </a:endParaRPr>
          </a:p>
          <a:p>
            <a:pPr marL="0" indent="0">
              <a:buNone/>
            </a:pPr>
            <a:endParaRPr lang="en-GB" sz="1400">
              <a:latin typeface="+mj-lt"/>
            </a:endParaRPr>
          </a:p>
          <a:p>
            <a:pPr marL="0" indent="0">
              <a:buNone/>
            </a:pPr>
            <a:r>
              <a:rPr lang="en-GB" sz="1400" b="1">
                <a:latin typeface="+mj-lt"/>
              </a:rPr>
              <a:t>March 23 – National Day of Reflection </a:t>
            </a:r>
            <a:r>
              <a:rPr lang="en-GB" sz="1400">
                <a:latin typeface="+mj-lt"/>
              </a:rPr>
              <a:t>is a day to remember those who died during the COVID-19 pandemic. It takes place on 23 March, the anniversary of the first lockdown in 2020.</a:t>
            </a:r>
          </a:p>
        </p:txBody>
      </p:sp>
    </p:spTree>
    <p:extLst>
      <p:ext uri="{BB962C8B-B14F-4D97-AF65-F5344CB8AC3E}">
        <p14:creationId xmlns:p14="http://schemas.microsoft.com/office/powerpoint/2010/main" val="67023153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539E2A7-970E-96D7-5C03-4D37F3481240}"/>
              </a:ext>
            </a:extLst>
          </p:cNvPr>
          <p:cNvPicPr>
            <a:picLocks noChangeAspect="1"/>
          </p:cNvPicPr>
          <p:nvPr/>
        </p:nvPicPr>
        <p:blipFill>
          <a:blip r:embed="rId3"/>
          <a:stretch>
            <a:fillRect/>
          </a:stretch>
        </p:blipFill>
        <p:spPr>
          <a:xfrm>
            <a:off x="7731159" y="1281687"/>
            <a:ext cx="3050783" cy="419791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a:extLst>
              <a:ext uri="{FF2B5EF4-FFF2-40B4-BE49-F238E27FC236}">
                <a16:creationId xmlns:a16="http://schemas.microsoft.com/office/drawing/2014/main" id="{25946C5F-6DBD-93C5-F6E7-EA4BE935BF74}"/>
              </a:ext>
            </a:extLst>
          </p:cNvPr>
          <p:cNvSpPr txBox="1"/>
          <p:nvPr/>
        </p:nvSpPr>
        <p:spPr>
          <a:xfrm>
            <a:off x="289662" y="1166842"/>
            <a:ext cx="5886450" cy="4524315"/>
          </a:xfrm>
          <a:custGeom>
            <a:avLst/>
            <a:gdLst>
              <a:gd name="connsiteX0" fmla="*/ 0 w 5886450"/>
              <a:gd name="connsiteY0" fmla="*/ 0 h 4524315"/>
              <a:gd name="connsiteX1" fmla="*/ 412052 w 5886450"/>
              <a:gd name="connsiteY1" fmla="*/ 0 h 4524315"/>
              <a:gd name="connsiteX2" fmla="*/ 941832 w 5886450"/>
              <a:gd name="connsiteY2" fmla="*/ 0 h 4524315"/>
              <a:gd name="connsiteX3" fmla="*/ 1471613 w 5886450"/>
              <a:gd name="connsiteY3" fmla="*/ 0 h 4524315"/>
              <a:gd name="connsiteX4" fmla="*/ 2177987 w 5886450"/>
              <a:gd name="connsiteY4" fmla="*/ 0 h 4524315"/>
              <a:gd name="connsiteX5" fmla="*/ 2707767 w 5886450"/>
              <a:gd name="connsiteY5" fmla="*/ 0 h 4524315"/>
              <a:gd name="connsiteX6" fmla="*/ 3178683 w 5886450"/>
              <a:gd name="connsiteY6" fmla="*/ 0 h 4524315"/>
              <a:gd name="connsiteX7" fmla="*/ 3590735 w 5886450"/>
              <a:gd name="connsiteY7" fmla="*/ 0 h 4524315"/>
              <a:gd name="connsiteX8" fmla="*/ 4002786 w 5886450"/>
              <a:gd name="connsiteY8" fmla="*/ 0 h 4524315"/>
              <a:gd name="connsiteX9" fmla="*/ 4591431 w 5886450"/>
              <a:gd name="connsiteY9" fmla="*/ 0 h 4524315"/>
              <a:gd name="connsiteX10" fmla="*/ 5062347 w 5886450"/>
              <a:gd name="connsiteY10" fmla="*/ 0 h 4524315"/>
              <a:gd name="connsiteX11" fmla="*/ 5886450 w 5886450"/>
              <a:gd name="connsiteY11" fmla="*/ 0 h 4524315"/>
              <a:gd name="connsiteX12" fmla="*/ 5886450 w 5886450"/>
              <a:gd name="connsiteY12" fmla="*/ 520296 h 4524315"/>
              <a:gd name="connsiteX13" fmla="*/ 5886450 w 5886450"/>
              <a:gd name="connsiteY13" fmla="*/ 950106 h 4524315"/>
              <a:gd name="connsiteX14" fmla="*/ 5886450 w 5886450"/>
              <a:gd name="connsiteY14" fmla="*/ 1379916 h 4524315"/>
              <a:gd name="connsiteX15" fmla="*/ 5886450 w 5886450"/>
              <a:gd name="connsiteY15" fmla="*/ 2035942 h 4524315"/>
              <a:gd name="connsiteX16" fmla="*/ 5886450 w 5886450"/>
              <a:gd name="connsiteY16" fmla="*/ 2646724 h 4524315"/>
              <a:gd name="connsiteX17" fmla="*/ 5886450 w 5886450"/>
              <a:gd name="connsiteY17" fmla="*/ 3212264 h 4524315"/>
              <a:gd name="connsiteX18" fmla="*/ 5886450 w 5886450"/>
              <a:gd name="connsiteY18" fmla="*/ 3687317 h 4524315"/>
              <a:gd name="connsiteX19" fmla="*/ 5886450 w 5886450"/>
              <a:gd name="connsiteY19" fmla="*/ 4524315 h 4524315"/>
              <a:gd name="connsiteX20" fmla="*/ 5180076 w 5886450"/>
              <a:gd name="connsiteY20" fmla="*/ 4524315 h 4524315"/>
              <a:gd name="connsiteX21" fmla="*/ 4650296 w 5886450"/>
              <a:gd name="connsiteY21" fmla="*/ 4524315 h 4524315"/>
              <a:gd name="connsiteX22" fmla="*/ 4120515 w 5886450"/>
              <a:gd name="connsiteY22" fmla="*/ 4524315 h 4524315"/>
              <a:gd name="connsiteX23" fmla="*/ 3414141 w 5886450"/>
              <a:gd name="connsiteY23" fmla="*/ 4524315 h 4524315"/>
              <a:gd name="connsiteX24" fmla="*/ 3002090 w 5886450"/>
              <a:gd name="connsiteY24" fmla="*/ 4524315 h 4524315"/>
              <a:gd name="connsiteX25" fmla="*/ 2472309 w 5886450"/>
              <a:gd name="connsiteY25" fmla="*/ 4524315 h 4524315"/>
              <a:gd name="connsiteX26" fmla="*/ 2060257 w 5886450"/>
              <a:gd name="connsiteY26" fmla="*/ 4524315 h 4524315"/>
              <a:gd name="connsiteX27" fmla="*/ 1530477 w 5886450"/>
              <a:gd name="connsiteY27" fmla="*/ 4524315 h 4524315"/>
              <a:gd name="connsiteX28" fmla="*/ 1000696 w 5886450"/>
              <a:gd name="connsiteY28" fmla="*/ 4524315 h 4524315"/>
              <a:gd name="connsiteX29" fmla="*/ 0 w 5886450"/>
              <a:gd name="connsiteY29" fmla="*/ 4524315 h 4524315"/>
              <a:gd name="connsiteX30" fmla="*/ 0 w 5886450"/>
              <a:gd name="connsiteY30" fmla="*/ 3958776 h 4524315"/>
              <a:gd name="connsiteX31" fmla="*/ 0 w 5886450"/>
              <a:gd name="connsiteY31" fmla="*/ 3347993 h 4524315"/>
              <a:gd name="connsiteX32" fmla="*/ 0 w 5886450"/>
              <a:gd name="connsiteY32" fmla="*/ 2691967 h 4524315"/>
              <a:gd name="connsiteX33" fmla="*/ 0 w 5886450"/>
              <a:gd name="connsiteY33" fmla="*/ 2081185 h 4524315"/>
              <a:gd name="connsiteX34" fmla="*/ 0 w 5886450"/>
              <a:gd name="connsiteY34" fmla="*/ 1425159 h 4524315"/>
              <a:gd name="connsiteX35" fmla="*/ 0 w 5886450"/>
              <a:gd name="connsiteY35" fmla="*/ 904863 h 4524315"/>
              <a:gd name="connsiteX36" fmla="*/ 0 w 5886450"/>
              <a:gd name="connsiteY36"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86450" h="4524315" fill="none" extrusionOk="0">
                <a:moveTo>
                  <a:pt x="0" y="0"/>
                </a:moveTo>
                <a:cubicBezTo>
                  <a:pt x="189342" y="-17330"/>
                  <a:pt x="293382" y="7862"/>
                  <a:pt x="412052" y="0"/>
                </a:cubicBezTo>
                <a:cubicBezTo>
                  <a:pt x="530722" y="-7862"/>
                  <a:pt x="709451" y="51026"/>
                  <a:pt x="941832" y="0"/>
                </a:cubicBezTo>
                <a:cubicBezTo>
                  <a:pt x="1174213" y="-51026"/>
                  <a:pt x="1341304" y="9669"/>
                  <a:pt x="1471613" y="0"/>
                </a:cubicBezTo>
                <a:cubicBezTo>
                  <a:pt x="1601922" y="-9669"/>
                  <a:pt x="1956995" y="63377"/>
                  <a:pt x="2177987" y="0"/>
                </a:cubicBezTo>
                <a:cubicBezTo>
                  <a:pt x="2398979" y="-63377"/>
                  <a:pt x="2521255" y="13315"/>
                  <a:pt x="2707767" y="0"/>
                </a:cubicBezTo>
                <a:cubicBezTo>
                  <a:pt x="2894279" y="-13315"/>
                  <a:pt x="2953182" y="26555"/>
                  <a:pt x="3178683" y="0"/>
                </a:cubicBezTo>
                <a:cubicBezTo>
                  <a:pt x="3404184" y="-26555"/>
                  <a:pt x="3394808" y="14338"/>
                  <a:pt x="3590735" y="0"/>
                </a:cubicBezTo>
                <a:cubicBezTo>
                  <a:pt x="3786662" y="-14338"/>
                  <a:pt x="3835015" y="25734"/>
                  <a:pt x="4002786" y="0"/>
                </a:cubicBezTo>
                <a:cubicBezTo>
                  <a:pt x="4170557" y="-25734"/>
                  <a:pt x="4379475" y="49439"/>
                  <a:pt x="4591431" y="0"/>
                </a:cubicBezTo>
                <a:cubicBezTo>
                  <a:pt x="4803387" y="-49439"/>
                  <a:pt x="4962488" y="52512"/>
                  <a:pt x="5062347" y="0"/>
                </a:cubicBezTo>
                <a:cubicBezTo>
                  <a:pt x="5162206" y="-52512"/>
                  <a:pt x="5697112" y="46667"/>
                  <a:pt x="5886450" y="0"/>
                </a:cubicBezTo>
                <a:cubicBezTo>
                  <a:pt x="5937922" y="170680"/>
                  <a:pt x="5854666" y="347758"/>
                  <a:pt x="5886450" y="520296"/>
                </a:cubicBezTo>
                <a:cubicBezTo>
                  <a:pt x="5918234" y="692834"/>
                  <a:pt x="5878741" y="821151"/>
                  <a:pt x="5886450" y="950106"/>
                </a:cubicBezTo>
                <a:cubicBezTo>
                  <a:pt x="5894159" y="1079061"/>
                  <a:pt x="5881396" y="1278871"/>
                  <a:pt x="5886450" y="1379916"/>
                </a:cubicBezTo>
                <a:cubicBezTo>
                  <a:pt x="5891504" y="1480961"/>
                  <a:pt x="5882024" y="1818456"/>
                  <a:pt x="5886450" y="2035942"/>
                </a:cubicBezTo>
                <a:cubicBezTo>
                  <a:pt x="5890876" y="2253428"/>
                  <a:pt x="5854115" y="2441074"/>
                  <a:pt x="5886450" y="2646724"/>
                </a:cubicBezTo>
                <a:cubicBezTo>
                  <a:pt x="5918785" y="2852374"/>
                  <a:pt x="5847450" y="3001746"/>
                  <a:pt x="5886450" y="3212264"/>
                </a:cubicBezTo>
                <a:cubicBezTo>
                  <a:pt x="5925450" y="3422782"/>
                  <a:pt x="5845281" y="3509732"/>
                  <a:pt x="5886450" y="3687317"/>
                </a:cubicBezTo>
                <a:cubicBezTo>
                  <a:pt x="5927619" y="3864902"/>
                  <a:pt x="5810227" y="4216170"/>
                  <a:pt x="5886450" y="4524315"/>
                </a:cubicBezTo>
                <a:cubicBezTo>
                  <a:pt x="5551477" y="4573644"/>
                  <a:pt x="5355221" y="4456409"/>
                  <a:pt x="5180076" y="4524315"/>
                </a:cubicBezTo>
                <a:cubicBezTo>
                  <a:pt x="5004931" y="4592221"/>
                  <a:pt x="4899212" y="4514284"/>
                  <a:pt x="4650296" y="4524315"/>
                </a:cubicBezTo>
                <a:cubicBezTo>
                  <a:pt x="4401380" y="4534346"/>
                  <a:pt x="4355638" y="4499138"/>
                  <a:pt x="4120515" y="4524315"/>
                </a:cubicBezTo>
                <a:cubicBezTo>
                  <a:pt x="3885392" y="4549492"/>
                  <a:pt x="3630695" y="4491458"/>
                  <a:pt x="3414141" y="4524315"/>
                </a:cubicBezTo>
                <a:cubicBezTo>
                  <a:pt x="3197587" y="4557172"/>
                  <a:pt x="3092383" y="4505498"/>
                  <a:pt x="3002090" y="4524315"/>
                </a:cubicBezTo>
                <a:cubicBezTo>
                  <a:pt x="2911797" y="4543132"/>
                  <a:pt x="2724470" y="4478265"/>
                  <a:pt x="2472309" y="4524315"/>
                </a:cubicBezTo>
                <a:cubicBezTo>
                  <a:pt x="2220148" y="4570365"/>
                  <a:pt x="2203900" y="4511017"/>
                  <a:pt x="2060257" y="4524315"/>
                </a:cubicBezTo>
                <a:cubicBezTo>
                  <a:pt x="1916614" y="4537613"/>
                  <a:pt x="1642617" y="4464492"/>
                  <a:pt x="1530477" y="4524315"/>
                </a:cubicBezTo>
                <a:cubicBezTo>
                  <a:pt x="1418337" y="4584138"/>
                  <a:pt x="1129106" y="4466199"/>
                  <a:pt x="1000696" y="4524315"/>
                </a:cubicBezTo>
                <a:cubicBezTo>
                  <a:pt x="872286" y="4582431"/>
                  <a:pt x="444742" y="4469353"/>
                  <a:pt x="0" y="4524315"/>
                </a:cubicBezTo>
                <a:cubicBezTo>
                  <a:pt x="-44718" y="4318790"/>
                  <a:pt x="52431" y="4146419"/>
                  <a:pt x="0" y="3958776"/>
                </a:cubicBezTo>
                <a:cubicBezTo>
                  <a:pt x="-52431" y="3771133"/>
                  <a:pt x="34308" y="3525904"/>
                  <a:pt x="0" y="3347993"/>
                </a:cubicBezTo>
                <a:cubicBezTo>
                  <a:pt x="-34308" y="3170082"/>
                  <a:pt x="26701" y="3019347"/>
                  <a:pt x="0" y="2691967"/>
                </a:cubicBezTo>
                <a:cubicBezTo>
                  <a:pt x="-26701" y="2364587"/>
                  <a:pt x="25883" y="2261392"/>
                  <a:pt x="0" y="2081185"/>
                </a:cubicBezTo>
                <a:cubicBezTo>
                  <a:pt x="-25883" y="1900978"/>
                  <a:pt x="69255" y="1591292"/>
                  <a:pt x="0" y="1425159"/>
                </a:cubicBezTo>
                <a:cubicBezTo>
                  <a:pt x="-69255" y="1259026"/>
                  <a:pt x="3408" y="1150136"/>
                  <a:pt x="0" y="904863"/>
                </a:cubicBezTo>
                <a:cubicBezTo>
                  <a:pt x="-3408" y="659590"/>
                  <a:pt x="20749" y="383277"/>
                  <a:pt x="0" y="0"/>
                </a:cubicBezTo>
                <a:close/>
              </a:path>
              <a:path w="5886450" h="4524315" stroke="0" extrusionOk="0">
                <a:moveTo>
                  <a:pt x="0" y="0"/>
                </a:moveTo>
                <a:cubicBezTo>
                  <a:pt x="160064" y="-31231"/>
                  <a:pt x="372672" y="35816"/>
                  <a:pt x="529781" y="0"/>
                </a:cubicBezTo>
                <a:cubicBezTo>
                  <a:pt x="686890" y="-35816"/>
                  <a:pt x="871783" y="69753"/>
                  <a:pt x="1118426" y="0"/>
                </a:cubicBezTo>
                <a:cubicBezTo>
                  <a:pt x="1365069" y="-69753"/>
                  <a:pt x="1400081" y="47937"/>
                  <a:pt x="1530477" y="0"/>
                </a:cubicBezTo>
                <a:cubicBezTo>
                  <a:pt x="1660873" y="-47937"/>
                  <a:pt x="1838182" y="15367"/>
                  <a:pt x="1942529" y="0"/>
                </a:cubicBezTo>
                <a:cubicBezTo>
                  <a:pt x="2046876" y="-15367"/>
                  <a:pt x="2269234" y="40025"/>
                  <a:pt x="2531174" y="0"/>
                </a:cubicBezTo>
                <a:cubicBezTo>
                  <a:pt x="2793114" y="-40025"/>
                  <a:pt x="2920281" y="14944"/>
                  <a:pt x="3178683" y="0"/>
                </a:cubicBezTo>
                <a:cubicBezTo>
                  <a:pt x="3437085" y="-14944"/>
                  <a:pt x="3627833" y="23915"/>
                  <a:pt x="3767328" y="0"/>
                </a:cubicBezTo>
                <a:cubicBezTo>
                  <a:pt x="3906823" y="-23915"/>
                  <a:pt x="3979556" y="29659"/>
                  <a:pt x="4179380" y="0"/>
                </a:cubicBezTo>
                <a:cubicBezTo>
                  <a:pt x="4379204" y="-29659"/>
                  <a:pt x="4507942" y="2045"/>
                  <a:pt x="4591431" y="0"/>
                </a:cubicBezTo>
                <a:cubicBezTo>
                  <a:pt x="4674920" y="-2045"/>
                  <a:pt x="4980284" y="48978"/>
                  <a:pt x="5121212" y="0"/>
                </a:cubicBezTo>
                <a:cubicBezTo>
                  <a:pt x="5262140" y="-48978"/>
                  <a:pt x="5549297" y="43117"/>
                  <a:pt x="5886450" y="0"/>
                </a:cubicBezTo>
                <a:cubicBezTo>
                  <a:pt x="5926028" y="223781"/>
                  <a:pt x="5848019" y="350074"/>
                  <a:pt x="5886450" y="520296"/>
                </a:cubicBezTo>
                <a:cubicBezTo>
                  <a:pt x="5924881" y="690518"/>
                  <a:pt x="5839410" y="762468"/>
                  <a:pt x="5886450" y="995349"/>
                </a:cubicBezTo>
                <a:cubicBezTo>
                  <a:pt x="5933490" y="1228230"/>
                  <a:pt x="5856616" y="1397400"/>
                  <a:pt x="5886450" y="1651375"/>
                </a:cubicBezTo>
                <a:cubicBezTo>
                  <a:pt x="5916284" y="1905350"/>
                  <a:pt x="5877119" y="1945831"/>
                  <a:pt x="5886450" y="2171671"/>
                </a:cubicBezTo>
                <a:cubicBezTo>
                  <a:pt x="5895781" y="2397511"/>
                  <a:pt x="5813779" y="2574720"/>
                  <a:pt x="5886450" y="2782454"/>
                </a:cubicBezTo>
                <a:cubicBezTo>
                  <a:pt x="5959121" y="2990188"/>
                  <a:pt x="5819888" y="3159320"/>
                  <a:pt x="5886450" y="3347993"/>
                </a:cubicBezTo>
                <a:cubicBezTo>
                  <a:pt x="5953012" y="3536666"/>
                  <a:pt x="5823566" y="3724194"/>
                  <a:pt x="5886450" y="3958776"/>
                </a:cubicBezTo>
                <a:cubicBezTo>
                  <a:pt x="5949334" y="4193358"/>
                  <a:pt x="5874481" y="4270058"/>
                  <a:pt x="5886450" y="4524315"/>
                </a:cubicBezTo>
                <a:cubicBezTo>
                  <a:pt x="5716780" y="4593406"/>
                  <a:pt x="5399877" y="4454933"/>
                  <a:pt x="5180076" y="4524315"/>
                </a:cubicBezTo>
                <a:cubicBezTo>
                  <a:pt x="4960275" y="4593697"/>
                  <a:pt x="4767401" y="4512148"/>
                  <a:pt x="4650296" y="4524315"/>
                </a:cubicBezTo>
                <a:cubicBezTo>
                  <a:pt x="4533191" y="4536482"/>
                  <a:pt x="4274581" y="4471284"/>
                  <a:pt x="3943921" y="4524315"/>
                </a:cubicBezTo>
                <a:cubicBezTo>
                  <a:pt x="3613261" y="4577346"/>
                  <a:pt x="3727383" y="4518186"/>
                  <a:pt x="3531870" y="4524315"/>
                </a:cubicBezTo>
                <a:cubicBezTo>
                  <a:pt x="3336357" y="4530444"/>
                  <a:pt x="3197196" y="4446959"/>
                  <a:pt x="2884361" y="4524315"/>
                </a:cubicBezTo>
                <a:cubicBezTo>
                  <a:pt x="2571526" y="4601671"/>
                  <a:pt x="2466412" y="4471709"/>
                  <a:pt x="2354580" y="4524315"/>
                </a:cubicBezTo>
                <a:cubicBezTo>
                  <a:pt x="2242748" y="4576921"/>
                  <a:pt x="2146660" y="4516502"/>
                  <a:pt x="1942529" y="4524315"/>
                </a:cubicBezTo>
                <a:cubicBezTo>
                  <a:pt x="1738398" y="4532128"/>
                  <a:pt x="1610882" y="4482758"/>
                  <a:pt x="1295019" y="4524315"/>
                </a:cubicBezTo>
                <a:cubicBezTo>
                  <a:pt x="979156" y="4565872"/>
                  <a:pt x="892765" y="4510476"/>
                  <a:pt x="706374" y="4524315"/>
                </a:cubicBezTo>
                <a:cubicBezTo>
                  <a:pt x="519984" y="4538154"/>
                  <a:pt x="147577" y="4453213"/>
                  <a:pt x="0" y="4524315"/>
                </a:cubicBezTo>
                <a:cubicBezTo>
                  <a:pt x="-6011" y="4409573"/>
                  <a:pt x="24182" y="4202405"/>
                  <a:pt x="0" y="4094505"/>
                </a:cubicBezTo>
                <a:cubicBezTo>
                  <a:pt x="-24182" y="3986605"/>
                  <a:pt x="52743" y="3774548"/>
                  <a:pt x="0" y="3483723"/>
                </a:cubicBezTo>
                <a:cubicBezTo>
                  <a:pt x="-52743" y="3192898"/>
                  <a:pt x="32830" y="3157111"/>
                  <a:pt x="0" y="2963426"/>
                </a:cubicBezTo>
                <a:cubicBezTo>
                  <a:pt x="-32830" y="2769741"/>
                  <a:pt x="48514" y="2644886"/>
                  <a:pt x="0" y="2533616"/>
                </a:cubicBezTo>
                <a:cubicBezTo>
                  <a:pt x="-48514" y="2422346"/>
                  <a:pt x="6909" y="2233792"/>
                  <a:pt x="0" y="1968077"/>
                </a:cubicBezTo>
                <a:cubicBezTo>
                  <a:pt x="-6909" y="1702362"/>
                  <a:pt x="10219" y="1645634"/>
                  <a:pt x="0" y="1357294"/>
                </a:cubicBezTo>
                <a:cubicBezTo>
                  <a:pt x="-10219" y="1068954"/>
                  <a:pt x="73906" y="843400"/>
                  <a:pt x="0" y="701269"/>
                </a:cubicBezTo>
                <a:cubicBezTo>
                  <a:pt x="-73906" y="559138"/>
                  <a:pt x="55282" y="238358"/>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1894357731">
                  <a:prstGeom prst="rect">
                    <a:avLst/>
                  </a:prstGeom>
                  <ask:type>
                    <ask:lineSketchScribble/>
                  </ask:type>
                </ask:lineSketchStyleProps>
              </a:ext>
            </a:extLst>
          </a:ln>
        </p:spPr>
        <p:txBody>
          <a:bodyPr wrap="square" rtlCol="0">
            <a:spAutoFit/>
          </a:bodyPr>
          <a:lstStyle/>
          <a:p>
            <a:pPr algn="l"/>
            <a:r>
              <a:rPr lang="en-GB" b="0" i="0">
                <a:solidFill>
                  <a:srgbClr val="525455"/>
                </a:solidFill>
                <a:effectLst/>
              </a:rPr>
              <a:t>Changes include: </a:t>
            </a:r>
          </a:p>
          <a:p>
            <a:pPr marL="285750" indent="-285750" algn="l">
              <a:buFont typeface="Arial" panose="020B0604020202020204" pitchFamily="34" charset="0"/>
              <a:buChar char="•"/>
            </a:pPr>
            <a:endParaRPr lang="en-GB">
              <a:solidFill>
                <a:srgbClr val="525455"/>
              </a:solidFill>
            </a:endParaRPr>
          </a:p>
          <a:p>
            <a:pPr marL="285750" indent="-285750" algn="l">
              <a:buFont typeface="Arial" panose="020B0604020202020204" pitchFamily="34" charset="0"/>
              <a:buChar char="•"/>
            </a:pPr>
            <a:r>
              <a:rPr lang="en-GB" b="0" i="0">
                <a:solidFill>
                  <a:srgbClr val="525455"/>
                </a:solidFill>
                <a:effectLst/>
              </a:rPr>
              <a:t>multi-agency expectations for all practitioners</a:t>
            </a:r>
          </a:p>
          <a:p>
            <a:pPr marL="285750" indent="-285750" algn="l">
              <a:buFont typeface="Arial" panose="020B0604020202020204" pitchFamily="34" charset="0"/>
              <a:buChar char="•"/>
            </a:pPr>
            <a:endParaRPr lang="en-GB" b="0" i="0">
              <a:solidFill>
                <a:srgbClr val="525455"/>
              </a:solidFill>
              <a:effectLst/>
            </a:endParaRPr>
          </a:p>
          <a:p>
            <a:pPr marL="285750" indent="-285750" algn="l">
              <a:buFont typeface="Arial" panose="020B0604020202020204" pitchFamily="34" charset="0"/>
              <a:buChar char="•"/>
            </a:pPr>
            <a:r>
              <a:rPr lang="en-GB" b="0" i="0">
                <a:solidFill>
                  <a:srgbClr val="525455"/>
                </a:solidFill>
                <a:effectLst/>
              </a:rPr>
              <a:t>working with parents and families</a:t>
            </a:r>
          </a:p>
          <a:p>
            <a:pPr marL="285750" indent="-285750" algn="l">
              <a:buFont typeface="Arial" panose="020B0604020202020204" pitchFamily="34" charset="0"/>
              <a:buChar char="•"/>
            </a:pPr>
            <a:endParaRPr lang="en-GB" b="0" i="0">
              <a:solidFill>
                <a:srgbClr val="525455"/>
              </a:solidFill>
              <a:effectLst/>
            </a:endParaRPr>
          </a:p>
          <a:p>
            <a:pPr marL="285750" indent="-285750" algn="l">
              <a:buFont typeface="Arial" panose="020B0604020202020204" pitchFamily="34" charset="0"/>
              <a:buChar char="•"/>
            </a:pPr>
            <a:r>
              <a:rPr lang="en-GB" b="0" i="0">
                <a:solidFill>
                  <a:srgbClr val="525455"/>
                </a:solidFill>
                <a:effectLst/>
              </a:rPr>
              <a:t>clarifying the roles and responsibilities of safeguarding partners</a:t>
            </a:r>
          </a:p>
          <a:p>
            <a:pPr marL="285750" indent="-285750" algn="l">
              <a:buFont typeface="Arial" panose="020B0604020202020204" pitchFamily="34" charset="0"/>
              <a:buChar char="•"/>
            </a:pPr>
            <a:endParaRPr lang="en-GB" b="0" i="0">
              <a:solidFill>
                <a:srgbClr val="525455"/>
              </a:solidFill>
              <a:effectLst/>
            </a:endParaRPr>
          </a:p>
          <a:p>
            <a:pPr marL="285750" indent="-285750" algn="l">
              <a:buFont typeface="Arial" panose="020B0604020202020204" pitchFamily="34" charset="0"/>
              <a:buChar char="•"/>
            </a:pPr>
            <a:r>
              <a:rPr lang="en-GB" b="0" i="0">
                <a:solidFill>
                  <a:srgbClr val="525455"/>
                </a:solidFill>
                <a:effectLst/>
              </a:rPr>
              <a:t>the role of education and childcare providers</a:t>
            </a:r>
          </a:p>
          <a:p>
            <a:pPr marL="285750" indent="-285750" algn="l">
              <a:buFont typeface="Arial" panose="020B0604020202020204" pitchFamily="34" charset="0"/>
              <a:buChar char="•"/>
            </a:pPr>
            <a:endParaRPr lang="en-GB" b="0" i="0">
              <a:solidFill>
                <a:srgbClr val="525455"/>
              </a:solidFill>
              <a:effectLst/>
            </a:endParaRPr>
          </a:p>
          <a:p>
            <a:pPr marL="285750" indent="-285750" algn="l">
              <a:buFont typeface="Arial" panose="020B0604020202020204" pitchFamily="34" charset="0"/>
              <a:buChar char="•"/>
            </a:pPr>
            <a:r>
              <a:rPr lang="en-GB" b="0" i="0">
                <a:solidFill>
                  <a:srgbClr val="525455"/>
                </a:solidFill>
                <a:effectLst/>
              </a:rPr>
              <a:t>multi-agency practice standards</a:t>
            </a:r>
          </a:p>
          <a:p>
            <a:pPr marL="285750" indent="-285750" algn="l">
              <a:buFont typeface="Arial" panose="020B0604020202020204" pitchFamily="34" charset="0"/>
              <a:buChar char="•"/>
            </a:pPr>
            <a:endParaRPr lang="en-GB" b="0" i="0">
              <a:solidFill>
                <a:srgbClr val="525455"/>
              </a:solidFill>
              <a:effectLst/>
            </a:endParaRPr>
          </a:p>
          <a:p>
            <a:pPr marL="285750" indent="-285750" algn="l">
              <a:buFont typeface="Arial" panose="020B0604020202020204" pitchFamily="34" charset="0"/>
              <a:buChar char="•"/>
            </a:pPr>
            <a:r>
              <a:rPr lang="en-GB" b="0" i="0">
                <a:solidFill>
                  <a:srgbClr val="525455"/>
                </a:solidFill>
                <a:effectLst/>
              </a:rPr>
              <a:t>support for disabled children</a:t>
            </a:r>
          </a:p>
          <a:p>
            <a:pPr marL="285750" indent="-285750" algn="l">
              <a:buFont typeface="Arial" panose="020B0604020202020204" pitchFamily="34" charset="0"/>
              <a:buChar char="•"/>
            </a:pPr>
            <a:endParaRPr lang="en-GB" b="0" i="0">
              <a:solidFill>
                <a:srgbClr val="525455"/>
              </a:solidFill>
              <a:effectLst/>
            </a:endParaRPr>
          </a:p>
          <a:p>
            <a:pPr marL="285750" indent="-285750" algn="l">
              <a:buFont typeface="Arial" panose="020B0604020202020204" pitchFamily="34" charset="0"/>
              <a:buChar char="•"/>
            </a:pPr>
            <a:r>
              <a:rPr lang="en-GB" b="0" i="0">
                <a:solidFill>
                  <a:srgbClr val="525455"/>
                </a:solidFill>
                <a:effectLst/>
              </a:rPr>
              <a:t>tackling harm that occurs outside the home</a:t>
            </a:r>
          </a:p>
        </p:txBody>
      </p:sp>
      <p:sp>
        <p:nvSpPr>
          <p:cNvPr id="5" name="TextBox 4">
            <a:extLst>
              <a:ext uri="{FF2B5EF4-FFF2-40B4-BE49-F238E27FC236}">
                <a16:creationId xmlns:a16="http://schemas.microsoft.com/office/drawing/2014/main" id="{1093E28B-DADD-FA60-F575-5FA29D4C3ADC}"/>
              </a:ext>
            </a:extLst>
          </p:cNvPr>
          <p:cNvSpPr txBox="1"/>
          <p:nvPr/>
        </p:nvSpPr>
        <p:spPr>
          <a:xfrm>
            <a:off x="289662" y="267455"/>
            <a:ext cx="10750550" cy="584775"/>
          </a:xfrm>
          <a:prstGeom prst="rect">
            <a:avLst/>
          </a:prstGeom>
          <a:noFill/>
        </p:spPr>
        <p:txBody>
          <a:bodyPr wrap="square" rtlCol="0">
            <a:spAutoFit/>
          </a:bodyPr>
          <a:lstStyle/>
          <a:p>
            <a:r>
              <a:rPr lang="en-GB" sz="3200">
                <a:solidFill>
                  <a:schemeClr val="tx2"/>
                </a:solidFill>
              </a:rPr>
              <a:t>Key updates in statutory guidance</a:t>
            </a:r>
          </a:p>
        </p:txBody>
      </p:sp>
    </p:spTree>
    <p:extLst>
      <p:ext uri="{BB962C8B-B14F-4D97-AF65-F5344CB8AC3E}">
        <p14:creationId xmlns:p14="http://schemas.microsoft.com/office/powerpoint/2010/main" val="2000792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for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2CF9492BB29D4981268F4AF38FA9B4" ma:contentTypeVersion="21" ma:contentTypeDescription="Create a new document." ma:contentTypeScope="" ma:versionID="935c31405b417b3058e334db5a3431c9">
  <xsd:schema xmlns:xsd="http://www.w3.org/2001/XMLSchema" xmlns:xs="http://www.w3.org/2001/XMLSchema" xmlns:p="http://schemas.microsoft.com/office/2006/metadata/properties" xmlns:ns2="9ad6a7e5-7e17-4c98-b3ab-518dd187e2c2" xmlns:ns3="8dbe8c63-433b-43f3-9618-5953c00dffec" targetNamespace="http://schemas.microsoft.com/office/2006/metadata/properties" ma:root="true" ma:fieldsID="057d373d80c50323b9ea3e042ae8ebca" ns2:_="" ns3:_="">
    <xsd:import namespace="9ad6a7e5-7e17-4c98-b3ab-518dd187e2c2"/>
    <xsd:import namespace="8dbe8c63-433b-43f3-9618-5953c00dffec"/>
    <xsd:element name="properties">
      <xsd:complexType>
        <xsd:sequence>
          <xsd:element name="documentManagement">
            <xsd:complexType>
              <xsd:all>
                <xsd:element ref="ns2:RetentionStartDate" minOccurs="0"/>
                <xsd:element ref="ns2:RetentionEvent"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LengthInSeconds" minOccurs="0"/>
                <xsd:element ref="ns3:_Flow_SignoffStatu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6a7e5-7e17-4c98-b3ab-518dd187e2c2" elementFormDefault="qualified">
    <xsd:import namespace="http://schemas.microsoft.com/office/2006/documentManagement/types"/>
    <xsd:import namespace="http://schemas.microsoft.com/office/infopath/2007/PartnerControls"/>
    <xsd:element name="RetentionStartDate" ma:index="8" nillable="true" ma:displayName="Retention Start Date" ma:description="Enter the retention start date (when known), e.g. the date that the retention period is measured from." ma:format="DateOnly" ma:internalName="RetentionStartDate">
      <xsd:simpleType>
        <xsd:restriction base="dms:DateTime"/>
      </xsd:simpleType>
    </xsd:element>
    <xsd:element name="RetentionEvent" ma:index="9" nillable="true" ma:displayName="Retention Event" ma:description="Enter a description of the event that starts the retention period. For example: 'Close of case', 'Date plan expires' etc." ma:internalName="RetentionEvent">
      <xsd:simpleType>
        <xsd:restriction base="dms:Text">
          <xsd:maxLength value="255"/>
        </xsd:restrictio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78a8ed7-a20a-426d-a338-c529b3f300e1}" ma:internalName="TaxCatchAll" ma:showField="CatchAllData" ma:web="9ad6a7e5-7e17-4c98-b3ab-518dd187e2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be8c63-433b-43f3-9618-5953c00dff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cf50c9d-bc8f-48ed-ba3c-7168a5cdc8d7"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_Flow_SignoffStatus" ma:index="26" nillable="true" ma:displayName="Sign-off status" ma:internalName="Sign_x002d_off_x0020_status">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tentionEvent xmlns="9ad6a7e5-7e17-4c98-b3ab-518dd187e2c2" xsi:nil="true"/>
    <TaxCatchAll xmlns="9ad6a7e5-7e17-4c98-b3ab-518dd187e2c2" xsi:nil="true"/>
    <RetentionStartDate xmlns="9ad6a7e5-7e17-4c98-b3ab-518dd187e2c2" xsi:nil="true"/>
    <lcf76f155ced4ddcb4097134ff3c332f xmlns="8dbe8c63-433b-43f3-9618-5953c00dffec">
      <Terms xmlns="http://schemas.microsoft.com/office/infopath/2007/PartnerControls"/>
    </lcf76f155ced4ddcb4097134ff3c332f>
    <_Flow_SignoffStatus xmlns="8dbe8c63-433b-43f3-9618-5953c00dffec" xsi:nil="true"/>
    <SharedWithUsers xmlns="9ad6a7e5-7e17-4c98-b3ab-518dd187e2c2">
      <UserInfo>
        <DisplayName>Henry Chan</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D39729-599D-4D90-9962-671620D0F4C3}">
  <ds:schemaRefs>
    <ds:schemaRef ds:uri="8dbe8c63-433b-43f3-9618-5953c00dffec"/>
    <ds:schemaRef ds:uri="9ad6a7e5-7e17-4c98-b3ab-518dd187e2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17160E-1A09-488B-867E-7FA4D29B85EF}">
  <ds:schemaRefs>
    <ds:schemaRef ds:uri="http://schemas.microsoft.com/office/2006/metadata/properties"/>
    <ds:schemaRef ds:uri="http://purl.org/dc/terms/"/>
    <ds:schemaRef ds:uri="http://schemas.microsoft.com/office/2006/documentManagement/types"/>
    <ds:schemaRef ds:uri="8dbe8c63-433b-43f3-9618-5953c00dffec"/>
    <ds:schemaRef ds:uri="http://schemas.microsoft.com/office/infopath/2007/PartnerControls"/>
    <ds:schemaRef ds:uri="9ad6a7e5-7e17-4c98-b3ab-518dd187e2c2"/>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57CD91B-DFA9-46B2-BE7F-C2C3BB9EA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7481</Words>
  <Application>Microsoft Office PowerPoint</Application>
  <PresentationFormat>Widescreen</PresentationFormat>
  <Paragraphs>654</Paragraphs>
  <Slides>56</Slides>
  <Notes>41</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56</vt:i4>
      </vt:variant>
    </vt:vector>
  </HeadingPairs>
  <TitlesOfParts>
    <vt:vector size="77" baseType="lpstr">
      <vt:lpstr>Abadi Extra Light</vt:lpstr>
      <vt:lpstr>-apple-system</vt:lpstr>
      <vt:lpstr>Aptos</vt:lpstr>
      <vt:lpstr>Aptos Display</vt:lpstr>
      <vt:lpstr>Arial</vt:lpstr>
      <vt:lpstr>Calibri</vt:lpstr>
      <vt:lpstr>Calibri Light</vt:lpstr>
      <vt:lpstr>GDS Transport</vt:lpstr>
      <vt:lpstr>Symbol</vt:lpstr>
      <vt:lpstr>Times New Roman</vt:lpstr>
      <vt:lpstr>Trebuchet MS</vt:lpstr>
      <vt:lpstr>Wingdings</vt:lpstr>
      <vt:lpstr>Wingdings 3</vt:lpstr>
      <vt:lpstr>Office Theme</vt:lpstr>
      <vt:lpstr>Template for Training</vt:lpstr>
      <vt:lpstr>Office Theme</vt:lpstr>
      <vt:lpstr>Facet</vt:lpstr>
      <vt:lpstr>1_Office Theme</vt:lpstr>
      <vt:lpstr>Office Theme</vt:lpstr>
      <vt:lpstr>1_Facet</vt:lpstr>
      <vt:lpstr>2_Office Theme</vt:lpstr>
      <vt:lpstr>PowerPoint Presentation</vt:lpstr>
      <vt:lpstr>PowerPoint Presentation</vt:lpstr>
      <vt:lpstr>Agenda</vt:lpstr>
      <vt:lpstr>PowerPoint Presentation</vt:lpstr>
      <vt:lpstr>FREE – Critical Incident Training for Senior Leaders</vt:lpstr>
      <vt:lpstr>PowerPoint Presentation</vt:lpstr>
      <vt:lpstr>PowerPoint Presentation</vt:lpstr>
      <vt:lpstr>PowerPoint Presentation</vt:lpstr>
      <vt:lpstr>PowerPoint Presentation</vt:lpstr>
      <vt:lpstr>PowerPoint Presentation</vt:lpstr>
      <vt:lpstr>Keeping Bristol Safe Partnership Updates</vt:lpstr>
      <vt:lpstr>KBSP Education Data Collection</vt:lpstr>
      <vt:lpstr>PowerPoint Presentation</vt:lpstr>
      <vt:lpstr>PowerPoint Presentation</vt:lpstr>
      <vt:lpstr>Early Intervention Team (EIT) </vt:lpstr>
      <vt:lpstr>PowerPoint Presentation</vt:lpstr>
      <vt:lpstr>PowerPoint Presentation</vt:lpstr>
      <vt:lpstr>PowerPoint Presentation</vt:lpstr>
      <vt:lpstr>PowerPoint Presentation</vt:lpstr>
      <vt:lpstr>PowerPoint Presentation</vt:lpstr>
      <vt:lpstr>PowerPoint Presentation</vt:lpstr>
      <vt:lpstr>What are the Extended Duties?</vt:lpstr>
      <vt:lpstr>  </vt:lpstr>
      <vt:lpstr> What are the aims of this role? </vt:lpstr>
      <vt:lpstr>Why are Virtual School taking on this role? </vt:lpstr>
      <vt:lpstr>Virtual School Heads are not being asked to do </vt:lpstr>
      <vt:lpstr>What can The HOPE Virtual School offer? </vt:lpstr>
      <vt:lpstr>PowerPoint Presentation</vt:lpstr>
      <vt:lpstr>PowerPoint Presentation</vt:lpstr>
      <vt:lpstr>PowerPoint Presentation</vt:lpstr>
      <vt:lpstr>PowerPoint Presentation</vt:lpstr>
      <vt:lpstr>Break time </vt:lpstr>
      <vt:lpstr>PowerPoint Presentation</vt:lpstr>
      <vt:lpstr>Solihull Approach Model Multi – User Licence – its FREE</vt:lpstr>
      <vt:lpstr>The Bristol  Pupil Voice Survey  and   The Bristol Ideal Award</vt:lpstr>
      <vt:lpstr>The Bristol Pupil Voice Survey </vt:lpstr>
      <vt:lpstr>Next Pupil Voice Survey 2024   Sign-up deadline: February 8th </vt:lpstr>
      <vt:lpstr>PowerPoint Presentation</vt:lpstr>
      <vt:lpstr>PREVENT education support is moving to SET</vt:lpstr>
      <vt:lpstr>How can we best support you?  Following the completion of the risk assessment, what areas for development did you identify?</vt:lpstr>
      <vt:lpstr>Education Inclusion Managers Audit: Academic Year 2023/24 (Term 1&amp;2)</vt:lpstr>
      <vt:lpstr>Changes to the Weapons in Schools Guidance</vt:lpstr>
      <vt:lpstr>Impact of these changes to the Weapons in Schools Guidance</vt:lpstr>
      <vt:lpstr>PowerPoint Presentation</vt:lpstr>
      <vt:lpstr>Weapons and Drugs in Schools data Term 1 &amp; 2 </vt:lpstr>
      <vt:lpstr>New Intelligence Reporting Form</vt:lpstr>
      <vt:lpstr>Families in Focus updates</vt:lpstr>
      <vt:lpstr>Multi Agency Network (MAN)s Dates</vt:lpstr>
      <vt:lpstr>Area Bulletins</vt:lpstr>
      <vt:lpstr>TAS Surgeries</vt:lpstr>
      <vt:lpstr>FIF Advice Line Information</vt:lpstr>
      <vt:lpstr> Funded drug education and training  Jo Mallinson  jgmallinson@gmail.com  beproject.co.uk</vt:lpstr>
      <vt:lpstr> Inspiring dementia action   in Bristol schools </vt:lpstr>
      <vt:lpstr>Safeguarding in Education Team updates</vt:lpstr>
      <vt:lpstr>Safeguarding in Education Team updates</vt:lpstr>
      <vt:lpstr>When referrals are made to First Response they may decide to carry out Multi-Agency Safeguarding Hub (MASH) checks to gather further information from partner agencies, including education settings, who have a duty to assist as set out in ‘Working Together To Safeguard Children 2023’(paragraph 139).   It is very important that MASH enquiries are responded to within 48 Hours.  The Safeguarding in Education Team now have a dedicated ‘MASH SET Data Officer’ who acts as the representative for the entire education workforce within the MASH process.  Please look out for emails or phone calls from the contact details shown above.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Clark</dc:creator>
  <cp:lastModifiedBy>Elisabeth Clark</cp:lastModifiedBy>
  <cp:revision>11</cp:revision>
  <dcterms:created xsi:type="dcterms:W3CDTF">2023-04-03T09:50:36Z</dcterms:created>
  <dcterms:modified xsi:type="dcterms:W3CDTF">2024-02-14T14:55:56Z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0x010100542CF9492BB29D4981268F4AF38FA9B4</vt:lpwstr>
  </property>
  <property fmtid="{D5CDD505-2E9C-101B-9397-08002B2CF9AE}" pid="3" name="MediaServiceImageTags">
    <vt:lpwstr/>
  </property>
</Properties>
</file>