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 id="2147483829" r:id="rId6"/>
  </p:sldMasterIdLst>
  <p:notesMasterIdLst>
    <p:notesMasterId r:id="rId74"/>
  </p:notesMasterIdLst>
  <p:sldIdLst>
    <p:sldId id="2147376310" r:id="rId7"/>
    <p:sldId id="258" r:id="rId8"/>
    <p:sldId id="829" r:id="rId9"/>
    <p:sldId id="830" r:id="rId10"/>
    <p:sldId id="2147376329" r:id="rId11"/>
    <p:sldId id="2147376330" r:id="rId12"/>
    <p:sldId id="2147376331" r:id="rId13"/>
    <p:sldId id="2147376332" r:id="rId14"/>
    <p:sldId id="2147376333" r:id="rId15"/>
    <p:sldId id="2147376334" r:id="rId16"/>
    <p:sldId id="2147376335" r:id="rId17"/>
    <p:sldId id="2147376236" r:id="rId18"/>
    <p:sldId id="2147376344" r:id="rId19"/>
    <p:sldId id="2147376321" r:id="rId20"/>
    <p:sldId id="2147376336" r:id="rId21"/>
    <p:sldId id="2147376338" r:id="rId22"/>
    <p:sldId id="2147376341" r:id="rId23"/>
    <p:sldId id="2147376337" r:id="rId24"/>
    <p:sldId id="2147376343" r:id="rId25"/>
    <p:sldId id="831" r:id="rId26"/>
    <p:sldId id="2147376356" r:id="rId27"/>
    <p:sldId id="2147376314" r:id="rId28"/>
    <p:sldId id="2147376315" r:id="rId29"/>
    <p:sldId id="2147376316" r:id="rId30"/>
    <p:sldId id="2147376317" r:id="rId31"/>
    <p:sldId id="2147376318" r:id="rId32"/>
    <p:sldId id="2147376319" r:id="rId33"/>
    <p:sldId id="256" r:id="rId34"/>
    <p:sldId id="2147376320" r:id="rId35"/>
    <p:sldId id="264" r:id="rId36"/>
    <p:sldId id="2147376342" r:id="rId37"/>
    <p:sldId id="268" r:id="rId38"/>
    <p:sldId id="273" r:id="rId39"/>
    <p:sldId id="265" r:id="rId40"/>
    <p:sldId id="851" r:id="rId41"/>
    <p:sldId id="2147376352" r:id="rId42"/>
    <p:sldId id="2147376357" r:id="rId43"/>
    <p:sldId id="2147376354" r:id="rId44"/>
    <p:sldId id="270" r:id="rId45"/>
    <p:sldId id="2147376345" r:id="rId46"/>
    <p:sldId id="274" r:id="rId47"/>
    <p:sldId id="275" r:id="rId48"/>
    <p:sldId id="276" r:id="rId49"/>
    <p:sldId id="278" r:id="rId50"/>
    <p:sldId id="277" r:id="rId51"/>
    <p:sldId id="2147376346" r:id="rId52"/>
    <p:sldId id="257" r:id="rId53"/>
    <p:sldId id="2147376358" r:id="rId54"/>
    <p:sldId id="2147376303" r:id="rId55"/>
    <p:sldId id="2147376304" r:id="rId56"/>
    <p:sldId id="2147376305" r:id="rId57"/>
    <p:sldId id="2147376306" r:id="rId58"/>
    <p:sldId id="262" r:id="rId59"/>
    <p:sldId id="2147376309" r:id="rId60"/>
    <p:sldId id="2147376340" r:id="rId61"/>
    <p:sldId id="285" r:id="rId62"/>
    <p:sldId id="2147376348" r:id="rId63"/>
    <p:sldId id="2147376349" r:id="rId64"/>
    <p:sldId id="2147376350" r:id="rId65"/>
    <p:sldId id="2147376324" r:id="rId66"/>
    <p:sldId id="2147376325" r:id="rId67"/>
    <p:sldId id="2147376326" r:id="rId68"/>
    <p:sldId id="259" r:id="rId69"/>
    <p:sldId id="2147376347" r:id="rId70"/>
    <p:sldId id="2147376351" r:id="rId71"/>
    <p:sldId id="854" r:id="rId72"/>
    <p:sldId id="2147376359" r:id="rId73"/>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0066"/>
    <a:srgbClr val="FFFF4F"/>
    <a:srgbClr val="000000"/>
    <a:srgbClr val="FBFB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s>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1NoLn">
    <dgm:fillClrLst>
      <a:schemeClr val="accent2"/>
      <a:schemeClr val="accent3"/>
    </dgm:fillClrLst>
    <dgm:linClrLst meth="repeat">
      <a:schemeClr val="lt1">
        <a:alpha val="0"/>
      </a:schemeClr>
    </dgm:linClrLst>
    <dgm:effectClrLst/>
    <dgm:txLinClrLst/>
    <dgm:txFillClrLst/>
    <dgm:txEffectClrLst/>
  </dgm:styleLbl>
  <dgm:styleLbl name="ltNode1NoLn">
    <dgm:fillClrLst>
      <a:schemeClr val="accent2">
        <a:tint val="75000"/>
      </a:schemeClr>
      <a:schemeClr val="accent3">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2NoLn">
    <dgm:fillClrLst>
      <a:schemeClr val="accent3"/>
    </dgm:fillClrLst>
    <dgm:linClrLst meth="repeat">
      <a:schemeClr val="lt1">
        <a:alpha val="0"/>
      </a:schemeClr>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3NoLn">
    <dgm:fillClrLst>
      <a:schemeClr val="accent4"/>
    </dgm:fillClrLst>
    <dgm:linClrLst meth="repeat">
      <a:schemeClr val="lt1">
        <a:alpha val="0"/>
      </a:schemeClr>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node4NoLn">
    <dgm:fillClrLst>
      <a:schemeClr val="accent5"/>
    </dgm:fillClrLst>
    <dgm:linClrLst meth="repeat">
      <a:schemeClr val="lt1">
        <a:alpha val="0"/>
      </a:schemeClr>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3">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201A3C-0737-44EF-B2BE-D124EC028FA0}" type="doc">
      <dgm:prSet loTypeId="urn:microsoft.com/office/officeart/2005/8/layout/vList2" loCatId="list" qsTypeId="urn:microsoft.com/office/officeart/2005/8/quickstyle/simple4#1" qsCatId="simple" csTypeId="urn:microsoft.com/office/officeart/2005/8/colors/colorful5#1" csCatId="colorful"/>
      <dgm:spPr/>
      <dgm:t>
        <a:bodyPr/>
        <a:lstStyle/>
        <a:p>
          <a:endParaRPr lang="en-US"/>
        </a:p>
      </dgm:t>
    </dgm:pt>
    <dgm:pt modelId="{1FDB920D-8384-43CD-97EC-99AFAE051FEC}">
      <dgm:prSet/>
      <dgm:spPr/>
      <dgm:t>
        <a:bodyPr/>
        <a:lstStyle/>
        <a:p>
          <a:r>
            <a:rPr lang="en-GB" b="1"/>
            <a:t>Changes in statutory guidance</a:t>
          </a:r>
          <a:endParaRPr lang="en-US"/>
        </a:p>
      </dgm:t>
    </dgm:pt>
    <dgm:pt modelId="{BE0FF955-1B62-4D8D-8862-C5BC32432F41}" type="parTrans" cxnId="{DA6133EB-2095-4526-A5E7-2B8E825C4718}">
      <dgm:prSet/>
      <dgm:spPr/>
      <dgm:t>
        <a:bodyPr/>
        <a:lstStyle/>
        <a:p>
          <a:endParaRPr lang="en-US"/>
        </a:p>
      </dgm:t>
    </dgm:pt>
    <dgm:pt modelId="{2B8A8B39-542B-4220-971F-3D20C956E39E}" type="sibTrans" cxnId="{DA6133EB-2095-4526-A5E7-2B8E825C4718}">
      <dgm:prSet/>
      <dgm:spPr/>
      <dgm:t>
        <a:bodyPr/>
        <a:lstStyle/>
        <a:p>
          <a:endParaRPr lang="en-US"/>
        </a:p>
      </dgm:t>
    </dgm:pt>
    <dgm:pt modelId="{5DD08696-6765-466A-AE59-72CFA8743668}">
      <dgm:prSet/>
      <dgm:spPr/>
      <dgm:t>
        <a:bodyPr/>
        <a:lstStyle/>
        <a:p>
          <a:r>
            <a:rPr lang="en-GB" b="1"/>
            <a:t>Early Help and Professional Curiosity </a:t>
          </a:r>
          <a:endParaRPr lang="en-US"/>
        </a:p>
      </dgm:t>
    </dgm:pt>
    <dgm:pt modelId="{4A6AEAD4-5B23-483D-A06E-A32F3D2A9305}" type="parTrans" cxnId="{F4FF8078-CD0F-40FD-A627-C4A1B3EA13D5}">
      <dgm:prSet/>
      <dgm:spPr/>
      <dgm:t>
        <a:bodyPr/>
        <a:lstStyle/>
        <a:p>
          <a:endParaRPr lang="en-US"/>
        </a:p>
      </dgm:t>
    </dgm:pt>
    <dgm:pt modelId="{6D5A47D0-9EE2-4EFB-91C4-CE15AFC088E9}" type="sibTrans" cxnId="{F4FF8078-CD0F-40FD-A627-C4A1B3EA13D5}">
      <dgm:prSet/>
      <dgm:spPr/>
      <dgm:t>
        <a:bodyPr/>
        <a:lstStyle/>
        <a:p>
          <a:endParaRPr lang="en-US"/>
        </a:p>
      </dgm:t>
    </dgm:pt>
    <dgm:pt modelId="{75E8000D-2430-499F-8E75-5B3B83CE8CE8}">
      <dgm:prSet/>
      <dgm:spPr/>
      <dgm:t>
        <a:bodyPr/>
        <a:lstStyle/>
        <a:p>
          <a:r>
            <a:rPr lang="en-GB" b="1"/>
            <a:t>Online Safety and AI </a:t>
          </a:r>
          <a:endParaRPr lang="en-US"/>
        </a:p>
      </dgm:t>
    </dgm:pt>
    <dgm:pt modelId="{042800F0-93E2-450E-933A-2F39B8632147}" type="parTrans" cxnId="{E30EACBC-32AF-4994-A8A4-79EC5E462A9A}">
      <dgm:prSet/>
      <dgm:spPr/>
      <dgm:t>
        <a:bodyPr/>
        <a:lstStyle/>
        <a:p>
          <a:endParaRPr lang="en-US"/>
        </a:p>
      </dgm:t>
    </dgm:pt>
    <dgm:pt modelId="{FC42B498-8E36-4CAC-8102-2FBC67BE8D46}" type="sibTrans" cxnId="{E30EACBC-32AF-4994-A8A4-79EC5E462A9A}">
      <dgm:prSet/>
      <dgm:spPr/>
      <dgm:t>
        <a:bodyPr/>
        <a:lstStyle/>
        <a:p>
          <a:endParaRPr lang="en-US"/>
        </a:p>
      </dgm:t>
    </dgm:pt>
    <dgm:pt modelId="{1011D7BD-C704-4E5D-9ADF-7D655D4C60E4}">
      <dgm:prSet/>
      <dgm:spPr/>
      <dgm:t>
        <a:bodyPr/>
        <a:lstStyle/>
        <a:p>
          <a:r>
            <a:rPr lang="en-GB" b="1"/>
            <a:t>Child on child abuse and misogyny</a:t>
          </a:r>
          <a:endParaRPr lang="en-US"/>
        </a:p>
      </dgm:t>
    </dgm:pt>
    <dgm:pt modelId="{3D132894-361C-4B90-B506-327EF1E985B6}" type="parTrans" cxnId="{5CA6204F-99C9-46F2-9EF5-2A169B5A1408}">
      <dgm:prSet/>
      <dgm:spPr/>
      <dgm:t>
        <a:bodyPr/>
        <a:lstStyle/>
        <a:p>
          <a:endParaRPr lang="en-US"/>
        </a:p>
      </dgm:t>
    </dgm:pt>
    <dgm:pt modelId="{9068F7E3-F508-46AC-AFDD-1CD71C7444EC}" type="sibTrans" cxnId="{5CA6204F-99C9-46F2-9EF5-2A169B5A1408}">
      <dgm:prSet/>
      <dgm:spPr/>
      <dgm:t>
        <a:bodyPr/>
        <a:lstStyle/>
        <a:p>
          <a:endParaRPr lang="en-US"/>
        </a:p>
      </dgm:t>
    </dgm:pt>
    <dgm:pt modelId="{3D78F5FB-617B-450E-832B-8D98364FCBB9}">
      <dgm:prSet/>
      <dgm:spPr/>
      <dgm:t>
        <a:bodyPr/>
        <a:lstStyle/>
        <a:p>
          <a:r>
            <a:rPr lang="en-GB" b="1"/>
            <a:t>Children questioning their gender</a:t>
          </a:r>
          <a:endParaRPr lang="en-US"/>
        </a:p>
      </dgm:t>
    </dgm:pt>
    <dgm:pt modelId="{D12C9913-1168-4316-A847-93FAE43C2AE1}" type="parTrans" cxnId="{071B1FEC-7E8D-4CD6-BAFD-9BE52E291EE0}">
      <dgm:prSet/>
      <dgm:spPr/>
      <dgm:t>
        <a:bodyPr/>
        <a:lstStyle/>
        <a:p>
          <a:endParaRPr lang="en-US"/>
        </a:p>
      </dgm:t>
    </dgm:pt>
    <dgm:pt modelId="{F0311549-9DCB-4B15-8BB6-AE532C5DD4EC}" type="sibTrans" cxnId="{071B1FEC-7E8D-4CD6-BAFD-9BE52E291EE0}">
      <dgm:prSet/>
      <dgm:spPr/>
      <dgm:t>
        <a:bodyPr/>
        <a:lstStyle/>
        <a:p>
          <a:endParaRPr lang="en-US"/>
        </a:p>
      </dgm:t>
    </dgm:pt>
    <dgm:pt modelId="{144D9CD9-6CE0-4B09-BA9A-46C45FEA66C0}">
      <dgm:prSet/>
      <dgm:spPr/>
      <dgm:t>
        <a:bodyPr/>
        <a:lstStyle/>
        <a:p>
          <a:r>
            <a:rPr lang="en-GB" b="1"/>
            <a:t>Southport recommendations</a:t>
          </a:r>
          <a:endParaRPr lang="en-US"/>
        </a:p>
      </dgm:t>
    </dgm:pt>
    <dgm:pt modelId="{3D7B4575-7387-400D-BD76-8209641B5A88}" type="parTrans" cxnId="{FFD9EB47-E3C9-4EA6-AFE4-F98539D40FA2}">
      <dgm:prSet/>
      <dgm:spPr/>
      <dgm:t>
        <a:bodyPr/>
        <a:lstStyle/>
        <a:p>
          <a:endParaRPr lang="en-US"/>
        </a:p>
      </dgm:t>
    </dgm:pt>
    <dgm:pt modelId="{E02582C7-9B18-4AA5-B184-7F6F6BAB57D1}" type="sibTrans" cxnId="{FFD9EB47-E3C9-4EA6-AFE4-F98539D40FA2}">
      <dgm:prSet/>
      <dgm:spPr/>
      <dgm:t>
        <a:bodyPr/>
        <a:lstStyle/>
        <a:p>
          <a:endParaRPr lang="en-US"/>
        </a:p>
      </dgm:t>
    </dgm:pt>
    <dgm:pt modelId="{C3EDB522-F096-41F9-B32A-4254E59B68C2}">
      <dgm:prSet/>
      <dgm:spPr/>
      <dgm:t>
        <a:bodyPr/>
        <a:lstStyle/>
        <a:p>
          <a:r>
            <a:rPr lang="en-GB" b="1"/>
            <a:t>Safer Working Practice</a:t>
          </a:r>
          <a:endParaRPr lang="en-US"/>
        </a:p>
      </dgm:t>
    </dgm:pt>
    <dgm:pt modelId="{054EE3DD-A7AD-4895-AA17-8F9178365E6E}" type="parTrans" cxnId="{92E17FCF-A557-42A5-BA23-D5BDD7E7D3A7}">
      <dgm:prSet/>
      <dgm:spPr/>
      <dgm:t>
        <a:bodyPr/>
        <a:lstStyle/>
        <a:p>
          <a:endParaRPr lang="en-US"/>
        </a:p>
      </dgm:t>
    </dgm:pt>
    <dgm:pt modelId="{C6D4D52B-B204-48F6-ACD4-DD503571E318}" type="sibTrans" cxnId="{92E17FCF-A557-42A5-BA23-D5BDD7E7D3A7}">
      <dgm:prSet/>
      <dgm:spPr/>
      <dgm:t>
        <a:bodyPr/>
        <a:lstStyle/>
        <a:p>
          <a:endParaRPr lang="en-US"/>
        </a:p>
      </dgm:t>
    </dgm:pt>
    <dgm:pt modelId="{6BD6A689-B577-4194-B87B-96EAE1756991}" type="pres">
      <dgm:prSet presAssocID="{DA201A3C-0737-44EF-B2BE-D124EC028FA0}" presName="linear" presStyleCnt="0">
        <dgm:presLayoutVars>
          <dgm:animLvl val="lvl"/>
          <dgm:resizeHandles val="exact"/>
        </dgm:presLayoutVars>
      </dgm:prSet>
      <dgm:spPr/>
    </dgm:pt>
    <dgm:pt modelId="{DA51F995-FC83-41BD-9066-08431660521A}" type="pres">
      <dgm:prSet presAssocID="{1FDB920D-8384-43CD-97EC-99AFAE051FEC}" presName="parentText" presStyleLbl="node1" presStyleIdx="0" presStyleCnt="7">
        <dgm:presLayoutVars>
          <dgm:chMax val="0"/>
          <dgm:bulletEnabled val="1"/>
        </dgm:presLayoutVars>
      </dgm:prSet>
      <dgm:spPr/>
    </dgm:pt>
    <dgm:pt modelId="{A7C49C41-A610-4243-A346-A80DE5BBC44C}" type="pres">
      <dgm:prSet presAssocID="{2B8A8B39-542B-4220-971F-3D20C956E39E}" presName="spacer" presStyleCnt="0"/>
      <dgm:spPr/>
    </dgm:pt>
    <dgm:pt modelId="{164F4FBC-6335-4384-9DA5-4403C9C39A42}" type="pres">
      <dgm:prSet presAssocID="{5DD08696-6765-466A-AE59-72CFA8743668}" presName="parentText" presStyleLbl="node1" presStyleIdx="1" presStyleCnt="7">
        <dgm:presLayoutVars>
          <dgm:chMax val="0"/>
          <dgm:bulletEnabled val="1"/>
        </dgm:presLayoutVars>
      </dgm:prSet>
      <dgm:spPr/>
    </dgm:pt>
    <dgm:pt modelId="{FBC645DC-16AD-4B15-82F7-871B8DA180DB}" type="pres">
      <dgm:prSet presAssocID="{6D5A47D0-9EE2-4EFB-91C4-CE15AFC088E9}" presName="spacer" presStyleCnt="0"/>
      <dgm:spPr/>
    </dgm:pt>
    <dgm:pt modelId="{473E89F6-E0EE-4B68-92D3-4018CFA4C66E}" type="pres">
      <dgm:prSet presAssocID="{75E8000D-2430-499F-8E75-5B3B83CE8CE8}" presName="parentText" presStyleLbl="node1" presStyleIdx="2" presStyleCnt="7">
        <dgm:presLayoutVars>
          <dgm:chMax val="0"/>
          <dgm:bulletEnabled val="1"/>
        </dgm:presLayoutVars>
      </dgm:prSet>
      <dgm:spPr/>
    </dgm:pt>
    <dgm:pt modelId="{EE9AAFB2-0D16-43B6-B88C-D52C0B836946}" type="pres">
      <dgm:prSet presAssocID="{FC42B498-8E36-4CAC-8102-2FBC67BE8D46}" presName="spacer" presStyleCnt="0"/>
      <dgm:spPr/>
    </dgm:pt>
    <dgm:pt modelId="{8C666BE6-1E62-4F02-9F83-DDAA0001F9E8}" type="pres">
      <dgm:prSet presAssocID="{1011D7BD-C704-4E5D-9ADF-7D655D4C60E4}" presName="parentText" presStyleLbl="node1" presStyleIdx="3" presStyleCnt="7">
        <dgm:presLayoutVars>
          <dgm:chMax val="0"/>
          <dgm:bulletEnabled val="1"/>
        </dgm:presLayoutVars>
      </dgm:prSet>
      <dgm:spPr/>
    </dgm:pt>
    <dgm:pt modelId="{F9FA6909-8219-492E-BC71-E9AC059BC124}" type="pres">
      <dgm:prSet presAssocID="{9068F7E3-F508-46AC-AFDD-1CD71C7444EC}" presName="spacer" presStyleCnt="0"/>
      <dgm:spPr/>
    </dgm:pt>
    <dgm:pt modelId="{69016002-6C8C-47AF-9DF9-958B59964740}" type="pres">
      <dgm:prSet presAssocID="{3D78F5FB-617B-450E-832B-8D98364FCBB9}" presName="parentText" presStyleLbl="node1" presStyleIdx="4" presStyleCnt="7">
        <dgm:presLayoutVars>
          <dgm:chMax val="0"/>
          <dgm:bulletEnabled val="1"/>
        </dgm:presLayoutVars>
      </dgm:prSet>
      <dgm:spPr/>
    </dgm:pt>
    <dgm:pt modelId="{2331AB4A-7495-4C01-A98E-D71A1280273A}" type="pres">
      <dgm:prSet presAssocID="{F0311549-9DCB-4B15-8BB6-AE532C5DD4EC}" presName="spacer" presStyleCnt="0"/>
      <dgm:spPr/>
    </dgm:pt>
    <dgm:pt modelId="{EF95A09C-1E18-46E5-937F-387888B4858B}" type="pres">
      <dgm:prSet presAssocID="{144D9CD9-6CE0-4B09-BA9A-46C45FEA66C0}" presName="parentText" presStyleLbl="node1" presStyleIdx="5" presStyleCnt="7">
        <dgm:presLayoutVars>
          <dgm:chMax val="0"/>
          <dgm:bulletEnabled val="1"/>
        </dgm:presLayoutVars>
      </dgm:prSet>
      <dgm:spPr/>
    </dgm:pt>
    <dgm:pt modelId="{30E78A39-89CB-4036-97AE-AE2D86B16528}" type="pres">
      <dgm:prSet presAssocID="{E02582C7-9B18-4AA5-B184-7F6F6BAB57D1}" presName="spacer" presStyleCnt="0"/>
      <dgm:spPr/>
    </dgm:pt>
    <dgm:pt modelId="{10CD04B7-FF06-4AB0-83EB-D6013E0DDE17}" type="pres">
      <dgm:prSet presAssocID="{C3EDB522-F096-41F9-B32A-4254E59B68C2}" presName="parentText" presStyleLbl="node1" presStyleIdx="6" presStyleCnt="7">
        <dgm:presLayoutVars>
          <dgm:chMax val="0"/>
          <dgm:bulletEnabled val="1"/>
        </dgm:presLayoutVars>
      </dgm:prSet>
      <dgm:spPr/>
    </dgm:pt>
  </dgm:ptLst>
  <dgm:cxnLst>
    <dgm:cxn modelId="{D113E724-97D0-4654-B386-E43AFF8755B9}" type="presOf" srcId="{1FDB920D-8384-43CD-97EC-99AFAE051FEC}" destId="{DA51F995-FC83-41BD-9066-08431660521A}" srcOrd="0" destOrd="0" presId="urn:microsoft.com/office/officeart/2005/8/layout/vList2"/>
    <dgm:cxn modelId="{55AE763E-929D-49AC-A9C3-94E0B7861403}" type="presOf" srcId="{3D78F5FB-617B-450E-832B-8D98364FCBB9}" destId="{69016002-6C8C-47AF-9DF9-958B59964740}" srcOrd="0" destOrd="0" presId="urn:microsoft.com/office/officeart/2005/8/layout/vList2"/>
    <dgm:cxn modelId="{FFD9EB47-E3C9-4EA6-AFE4-F98539D40FA2}" srcId="{DA201A3C-0737-44EF-B2BE-D124EC028FA0}" destId="{144D9CD9-6CE0-4B09-BA9A-46C45FEA66C0}" srcOrd="5" destOrd="0" parTransId="{3D7B4575-7387-400D-BD76-8209641B5A88}" sibTransId="{E02582C7-9B18-4AA5-B184-7F6F6BAB57D1}"/>
    <dgm:cxn modelId="{5CA6204F-99C9-46F2-9EF5-2A169B5A1408}" srcId="{DA201A3C-0737-44EF-B2BE-D124EC028FA0}" destId="{1011D7BD-C704-4E5D-9ADF-7D655D4C60E4}" srcOrd="3" destOrd="0" parTransId="{3D132894-361C-4B90-B506-327EF1E985B6}" sibTransId="{9068F7E3-F508-46AC-AFDD-1CD71C7444EC}"/>
    <dgm:cxn modelId="{E7DB4271-9E65-469D-BF15-29D0211272BB}" type="presOf" srcId="{1011D7BD-C704-4E5D-9ADF-7D655D4C60E4}" destId="{8C666BE6-1E62-4F02-9F83-DDAA0001F9E8}" srcOrd="0" destOrd="0" presId="urn:microsoft.com/office/officeart/2005/8/layout/vList2"/>
    <dgm:cxn modelId="{F4FF8078-CD0F-40FD-A627-C4A1B3EA13D5}" srcId="{DA201A3C-0737-44EF-B2BE-D124EC028FA0}" destId="{5DD08696-6765-466A-AE59-72CFA8743668}" srcOrd="1" destOrd="0" parTransId="{4A6AEAD4-5B23-483D-A06E-A32F3D2A9305}" sibTransId="{6D5A47D0-9EE2-4EFB-91C4-CE15AFC088E9}"/>
    <dgm:cxn modelId="{6FCBEB81-698D-4DAC-B301-BB4C26C50B84}" type="presOf" srcId="{5DD08696-6765-466A-AE59-72CFA8743668}" destId="{164F4FBC-6335-4384-9DA5-4403C9C39A42}" srcOrd="0" destOrd="0" presId="urn:microsoft.com/office/officeart/2005/8/layout/vList2"/>
    <dgm:cxn modelId="{0C68FAB3-4ABD-42B3-B79F-998035A6981B}" type="presOf" srcId="{DA201A3C-0737-44EF-B2BE-D124EC028FA0}" destId="{6BD6A689-B577-4194-B87B-96EAE1756991}" srcOrd="0" destOrd="0" presId="urn:microsoft.com/office/officeart/2005/8/layout/vList2"/>
    <dgm:cxn modelId="{E30EACBC-32AF-4994-A8A4-79EC5E462A9A}" srcId="{DA201A3C-0737-44EF-B2BE-D124EC028FA0}" destId="{75E8000D-2430-499F-8E75-5B3B83CE8CE8}" srcOrd="2" destOrd="0" parTransId="{042800F0-93E2-450E-933A-2F39B8632147}" sibTransId="{FC42B498-8E36-4CAC-8102-2FBC67BE8D46}"/>
    <dgm:cxn modelId="{92E17FCF-A557-42A5-BA23-D5BDD7E7D3A7}" srcId="{DA201A3C-0737-44EF-B2BE-D124EC028FA0}" destId="{C3EDB522-F096-41F9-B32A-4254E59B68C2}" srcOrd="6" destOrd="0" parTransId="{054EE3DD-A7AD-4895-AA17-8F9178365E6E}" sibTransId="{C6D4D52B-B204-48F6-ACD4-DD503571E318}"/>
    <dgm:cxn modelId="{0EABAAD7-5D15-4465-88D1-8BC5986675AA}" type="presOf" srcId="{75E8000D-2430-499F-8E75-5B3B83CE8CE8}" destId="{473E89F6-E0EE-4B68-92D3-4018CFA4C66E}" srcOrd="0" destOrd="0" presId="urn:microsoft.com/office/officeart/2005/8/layout/vList2"/>
    <dgm:cxn modelId="{E4CE2DEB-C235-4AFA-8BFA-D2033E0082E9}" type="presOf" srcId="{C3EDB522-F096-41F9-B32A-4254E59B68C2}" destId="{10CD04B7-FF06-4AB0-83EB-D6013E0DDE17}" srcOrd="0" destOrd="0" presId="urn:microsoft.com/office/officeart/2005/8/layout/vList2"/>
    <dgm:cxn modelId="{DA6133EB-2095-4526-A5E7-2B8E825C4718}" srcId="{DA201A3C-0737-44EF-B2BE-D124EC028FA0}" destId="{1FDB920D-8384-43CD-97EC-99AFAE051FEC}" srcOrd="0" destOrd="0" parTransId="{BE0FF955-1B62-4D8D-8862-C5BC32432F41}" sibTransId="{2B8A8B39-542B-4220-971F-3D20C956E39E}"/>
    <dgm:cxn modelId="{EC7B3DEB-E5D6-4F23-B77D-9C29119669D3}" type="presOf" srcId="{144D9CD9-6CE0-4B09-BA9A-46C45FEA66C0}" destId="{EF95A09C-1E18-46E5-937F-387888B4858B}" srcOrd="0" destOrd="0" presId="urn:microsoft.com/office/officeart/2005/8/layout/vList2"/>
    <dgm:cxn modelId="{071B1FEC-7E8D-4CD6-BAFD-9BE52E291EE0}" srcId="{DA201A3C-0737-44EF-B2BE-D124EC028FA0}" destId="{3D78F5FB-617B-450E-832B-8D98364FCBB9}" srcOrd="4" destOrd="0" parTransId="{D12C9913-1168-4316-A847-93FAE43C2AE1}" sibTransId="{F0311549-9DCB-4B15-8BB6-AE532C5DD4EC}"/>
    <dgm:cxn modelId="{4CC4A408-6B01-42A5-94BB-EB08FAF866A7}" type="presParOf" srcId="{6BD6A689-B577-4194-B87B-96EAE1756991}" destId="{DA51F995-FC83-41BD-9066-08431660521A}" srcOrd="0" destOrd="0" presId="urn:microsoft.com/office/officeart/2005/8/layout/vList2"/>
    <dgm:cxn modelId="{7753F626-920F-4B47-8D83-1B1418BDC118}" type="presParOf" srcId="{6BD6A689-B577-4194-B87B-96EAE1756991}" destId="{A7C49C41-A610-4243-A346-A80DE5BBC44C}" srcOrd="1" destOrd="0" presId="urn:microsoft.com/office/officeart/2005/8/layout/vList2"/>
    <dgm:cxn modelId="{B9108491-BA36-4DD5-9FF5-52BBD48929EB}" type="presParOf" srcId="{6BD6A689-B577-4194-B87B-96EAE1756991}" destId="{164F4FBC-6335-4384-9DA5-4403C9C39A42}" srcOrd="2" destOrd="0" presId="urn:microsoft.com/office/officeart/2005/8/layout/vList2"/>
    <dgm:cxn modelId="{151B96A7-B377-472D-9758-AE0147EA92FD}" type="presParOf" srcId="{6BD6A689-B577-4194-B87B-96EAE1756991}" destId="{FBC645DC-16AD-4B15-82F7-871B8DA180DB}" srcOrd="3" destOrd="0" presId="urn:microsoft.com/office/officeart/2005/8/layout/vList2"/>
    <dgm:cxn modelId="{858FC8CB-6304-48DC-B166-EEC35CCF340A}" type="presParOf" srcId="{6BD6A689-B577-4194-B87B-96EAE1756991}" destId="{473E89F6-E0EE-4B68-92D3-4018CFA4C66E}" srcOrd="4" destOrd="0" presId="urn:microsoft.com/office/officeart/2005/8/layout/vList2"/>
    <dgm:cxn modelId="{2C41E52F-4CF5-42BF-A0C2-76AF35B0FEE4}" type="presParOf" srcId="{6BD6A689-B577-4194-B87B-96EAE1756991}" destId="{EE9AAFB2-0D16-43B6-B88C-D52C0B836946}" srcOrd="5" destOrd="0" presId="urn:microsoft.com/office/officeart/2005/8/layout/vList2"/>
    <dgm:cxn modelId="{AC1538D7-6C6D-4AB2-9B27-D797CE15A66C}" type="presParOf" srcId="{6BD6A689-B577-4194-B87B-96EAE1756991}" destId="{8C666BE6-1E62-4F02-9F83-DDAA0001F9E8}" srcOrd="6" destOrd="0" presId="urn:microsoft.com/office/officeart/2005/8/layout/vList2"/>
    <dgm:cxn modelId="{C28926B8-4167-4A8D-BF8D-574409D122C5}" type="presParOf" srcId="{6BD6A689-B577-4194-B87B-96EAE1756991}" destId="{F9FA6909-8219-492E-BC71-E9AC059BC124}" srcOrd="7" destOrd="0" presId="urn:microsoft.com/office/officeart/2005/8/layout/vList2"/>
    <dgm:cxn modelId="{D2603073-1F0F-415B-B9DC-689087ADEC8A}" type="presParOf" srcId="{6BD6A689-B577-4194-B87B-96EAE1756991}" destId="{69016002-6C8C-47AF-9DF9-958B59964740}" srcOrd="8" destOrd="0" presId="urn:microsoft.com/office/officeart/2005/8/layout/vList2"/>
    <dgm:cxn modelId="{5851B173-063B-418F-8D1F-339530D24677}" type="presParOf" srcId="{6BD6A689-B577-4194-B87B-96EAE1756991}" destId="{2331AB4A-7495-4C01-A98E-D71A1280273A}" srcOrd="9" destOrd="0" presId="urn:microsoft.com/office/officeart/2005/8/layout/vList2"/>
    <dgm:cxn modelId="{8503D818-8DF9-47ED-B7EF-F51DE555011B}" type="presParOf" srcId="{6BD6A689-B577-4194-B87B-96EAE1756991}" destId="{EF95A09C-1E18-46E5-937F-387888B4858B}" srcOrd="10" destOrd="0" presId="urn:microsoft.com/office/officeart/2005/8/layout/vList2"/>
    <dgm:cxn modelId="{9A998A4A-0568-44D2-9C7C-A2FF0ADA41AD}" type="presParOf" srcId="{6BD6A689-B577-4194-B87B-96EAE1756991}" destId="{30E78A39-89CB-4036-97AE-AE2D86B16528}" srcOrd="11" destOrd="0" presId="urn:microsoft.com/office/officeart/2005/8/layout/vList2"/>
    <dgm:cxn modelId="{44201F3F-6301-4F6F-A21C-29DAF85D225F}" type="presParOf" srcId="{6BD6A689-B577-4194-B87B-96EAE1756991}" destId="{10CD04B7-FF06-4AB0-83EB-D6013E0DDE17}"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01D9BD-6E86-4000-AE53-8371BB83D0AC}" type="doc">
      <dgm:prSet loTypeId="urn:microsoft.com/office/officeart/2008/layout/LinedList" loCatId="list" qsTypeId="urn:microsoft.com/office/officeart/2005/8/quickstyle/simple1#1" qsCatId="simple" csTypeId="urn:microsoft.com/office/officeart/2005/8/colors/accent1_2#1" csCatId="accent1"/>
      <dgm:spPr/>
      <dgm:t>
        <a:bodyPr/>
        <a:lstStyle/>
        <a:p>
          <a:endParaRPr lang="en-US"/>
        </a:p>
      </dgm:t>
    </dgm:pt>
    <dgm:pt modelId="{22144DC9-54BE-46C7-90FB-A44B5A6989F6}">
      <dgm:prSet/>
      <dgm:spPr/>
      <dgm:t>
        <a:bodyPr/>
        <a:lstStyle/>
        <a:p>
          <a:r>
            <a:rPr lang="en-GB"/>
            <a:t>identifying, understanding and challenging racism and discrimination</a:t>
          </a:r>
          <a:endParaRPr lang="en-US"/>
        </a:p>
      </dgm:t>
    </dgm:pt>
    <dgm:pt modelId="{F8D6D2A8-62F3-4A11-9C31-C841422F5581}" type="parTrans" cxnId="{774F8E4B-0130-47B3-B742-37FCD277E266}">
      <dgm:prSet/>
      <dgm:spPr/>
      <dgm:t>
        <a:bodyPr/>
        <a:lstStyle/>
        <a:p>
          <a:endParaRPr lang="en-US"/>
        </a:p>
      </dgm:t>
    </dgm:pt>
    <dgm:pt modelId="{D670DEC6-7065-4F39-8625-1DD5734FC783}" type="sibTrans" cxnId="{774F8E4B-0130-47B3-B742-37FCD277E266}">
      <dgm:prSet/>
      <dgm:spPr/>
      <dgm:t>
        <a:bodyPr/>
        <a:lstStyle/>
        <a:p>
          <a:endParaRPr lang="en-US"/>
        </a:p>
      </dgm:t>
    </dgm:pt>
    <dgm:pt modelId="{2BC2A10C-8398-4B11-96BE-8578FD2BF5D8}">
      <dgm:prSet/>
      <dgm:spPr/>
      <dgm:t>
        <a:bodyPr/>
        <a:lstStyle/>
        <a:p>
          <a:r>
            <a:rPr lang="en-GB"/>
            <a:t>recognising the specific needs and experiences of babies</a:t>
          </a:r>
          <a:endParaRPr lang="en-US"/>
        </a:p>
      </dgm:t>
    </dgm:pt>
    <dgm:pt modelId="{4C373424-7927-4E3C-A31A-65F48BD2E555}" type="parTrans" cxnId="{7D8A05D9-3772-4157-873B-A7ED09800487}">
      <dgm:prSet/>
      <dgm:spPr/>
      <dgm:t>
        <a:bodyPr/>
        <a:lstStyle/>
        <a:p>
          <a:endParaRPr lang="en-US"/>
        </a:p>
      </dgm:t>
    </dgm:pt>
    <dgm:pt modelId="{0C135EFA-C760-403E-973B-BADBE3B86D31}" type="sibTrans" cxnId="{7D8A05D9-3772-4157-873B-A7ED09800487}">
      <dgm:prSet/>
      <dgm:spPr/>
      <dgm:t>
        <a:bodyPr/>
        <a:lstStyle/>
        <a:p>
          <a:endParaRPr lang="en-US"/>
        </a:p>
      </dgm:t>
    </dgm:pt>
    <dgm:pt modelId="{FEB74A5D-87C4-40A3-ABF7-B8C1F8A8444B}">
      <dgm:prSet/>
      <dgm:spPr/>
      <dgm:t>
        <a:bodyPr/>
        <a:lstStyle/>
        <a:p>
          <a:r>
            <a:rPr lang="en-GB"/>
            <a:t>understanding the impact of domestic abuse on children and families</a:t>
          </a:r>
          <a:endParaRPr lang="en-US"/>
        </a:p>
      </dgm:t>
    </dgm:pt>
    <dgm:pt modelId="{7D6AE59E-83A3-452D-BB55-D95A323C50A8}" type="parTrans" cxnId="{6EAAB406-65D9-4B79-8203-90EA5FC6A542}">
      <dgm:prSet/>
      <dgm:spPr/>
      <dgm:t>
        <a:bodyPr/>
        <a:lstStyle/>
        <a:p>
          <a:endParaRPr lang="en-US"/>
        </a:p>
      </dgm:t>
    </dgm:pt>
    <dgm:pt modelId="{1FA896D9-7BB1-4A11-AE07-8D301708B419}" type="sibTrans" cxnId="{6EAAB406-65D9-4B79-8203-90EA5FC6A542}">
      <dgm:prSet/>
      <dgm:spPr/>
      <dgm:t>
        <a:bodyPr/>
        <a:lstStyle/>
        <a:p>
          <a:endParaRPr lang="en-US"/>
        </a:p>
      </dgm:t>
    </dgm:pt>
    <dgm:pt modelId="{CAF8B907-24C8-4154-9C94-72527EB4AC2D}">
      <dgm:prSet/>
      <dgm:spPr/>
      <dgm:t>
        <a:bodyPr/>
        <a:lstStyle/>
        <a:p>
          <a:r>
            <a:rPr lang="en-GB"/>
            <a:t>consideration of children experiencing simultaneous harms or multiple harms</a:t>
          </a:r>
          <a:endParaRPr lang="en-US"/>
        </a:p>
      </dgm:t>
    </dgm:pt>
    <dgm:pt modelId="{2B1B4357-1EC4-451E-A070-4F7AA1B2C3B5}" type="parTrans" cxnId="{7DBA55EF-DAB9-45F3-831E-84D08FC8B27F}">
      <dgm:prSet/>
      <dgm:spPr/>
      <dgm:t>
        <a:bodyPr/>
        <a:lstStyle/>
        <a:p>
          <a:endParaRPr lang="en-US"/>
        </a:p>
      </dgm:t>
    </dgm:pt>
    <dgm:pt modelId="{07AF75B9-8F20-4489-88CF-443E6BA3A7B0}" type="sibTrans" cxnId="{7DBA55EF-DAB9-45F3-831E-84D08FC8B27F}">
      <dgm:prSet/>
      <dgm:spPr/>
      <dgm:t>
        <a:bodyPr/>
        <a:lstStyle/>
        <a:p>
          <a:endParaRPr lang="en-US"/>
        </a:p>
      </dgm:t>
    </dgm:pt>
    <dgm:pt modelId="{CE56DEBF-DFE5-410C-854A-460579A621C4}">
      <dgm:prSet/>
      <dgm:spPr/>
      <dgm:t>
        <a:bodyPr/>
        <a:lstStyle/>
        <a:p>
          <a:r>
            <a:rPr lang="en-GB"/>
            <a:t>strengthened inclusion of children in care</a:t>
          </a:r>
          <a:endParaRPr lang="en-US"/>
        </a:p>
      </dgm:t>
    </dgm:pt>
    <dgm:pt modelId="{F42B106B-95C3-488B-B752-F3657A2F004F}" type="parTrans" cxnId="{72E6BD78-FED7-4654-9DCB-6D705BFD4147}">
      <dgm:prSet/>
      <dgm:spPr/>
      <dgm:t>
        <a:bodyPr/>
        <a:lstStyle/>
        <a:p>
          <a:endParaRPr lang="en-US"/>
        </a:p>
      </dgm:t>
    </dgm:pt>
    <dgm:pt modelId="{661DD62E-1C78-4CDF-89F8-5FF332FE19BC}" type="sibTrans" cxnId="{72E6BD78-FED7-4654-9DCB-6D705BFD4147}">
      <dgm:prSet/>
      <dgm:spPr/>
      <dgm:t>
        <a:bodyPr/>
        <a:lstStyle/>
        <a:p>
          <a:endParaRPr lang="en-US"/>
        </a:p>
      </dgm:t>
    </dgm:pt>
    <dgm:pt modelId="{E7BB694F-4B89-4651-B0DF-042D40B98A5B}">
      <dgm:prSet/>
      <dgm:spPr/>
      <dgm:t>
        <a:bodyPr/>
        <a:lstStyle/>
        <a:p>
          <a:r>
            <a:rPr lang="en-GB"/>
            <a:t>the link between online harm and harm experienced in person.</a:t>
          </a:r>
          <a:br>
            <a:rPr lang="en-GB"/>
          </a:br>
          <a:endParaRPr lang="en-US"/>
        </a:p>
      </dgm:t>
    </dgm:pt>
    <dgm:pt modelId="{A50CEF7A-59E2-4E48-A138-CB6F658126E5}" type="parTrans" cxnId="{367CDE68-06A3-4390-99F7-C55DFD6FBF6A}">
      <dgm:prSet/>
      <dgm:spPr/>
      <dgm:t>
        <a:bodyPr/>
        <a:lstStyle/>
        <a:p>
          <a:endParaRPr lang="en-US"/>
        </a:p>
      </dgm:t>
    </dgm:pt>
    <dgm:pt modelId="{FF0E037F-DCB5-473F-906D-117F28C142E5}" type="sibTrans" cxnId="{367CDE68-06A3-4390-99F7-C55DFD6FBF6A}">
      <dgm:prSet/>
      <dgm:spPr/>
      <dgm:t>
        <a:bodyPr/>
        <a:lstStyle/>
        <a:p>
          <a:endParaRPr lang="en-US"/>
        </a:p>
      </dgm:t>
    </dgm:pt>
    <dgm:pt modelId="{1E6708CD-8C6A-40EA-B859-0D7122DADF9B}" type="pres">
      <dgm:prSet presAssocID="{9F01D9BD-6E86-4000-AE53-8371BB83D0AC}" presName="vert0" presStyleCnt="0">
        <dgm:presLayoutVars>
          <dgm:dir/>
          <dgm:animOne val="branch"/>
          <dgm:animLvl val="lvl"/>
        </dgm:presLayoutVars>
      </dgm:prSet>
      <dgm:spPr/>
    </dgm:pt>
    <dgm:pt modelId="{3FF11F7D-0506-4BF8-9BBF-73D1514072BD}" type="pres">
      <dgm:prSet presAssocID="{22144DC9-54BE-46C7-90FB-A44B5A6989F6}" presName="thickLine" presStyleLbl="alignNode1" presStyleIdx="0" presStyleCnt="6"/>
      <dgm:spPr/>
    </dgm:pt>
    <dgm:pt modelId="{EDE98094-BE50-4048-8D74-3CBA9F630431}" type="pres">
      <dgm:prSet presAssocID="{22144DC9-54BE-46C7-90FB-A44B5A6989F6}" presName="horz1" presStyleCnt="0"/>
      <dgm:spPr/>
    </dgm:pt>
    <dgm:pt modelId="{A9F2A5D1-F2DB-40BD-A0B1-34D914B25C04}" type="pres">
      <dgm:prSet presAssocID="{22144DC9-54BE-46C7-90FB-A44B5A6989F6}" presName="tx1" presStyleLbl="revTx" presStyleIdx="0" presStyleCnt="6"/>
      <dgm:spPr/>
    </dgm:pt>
    <dgm:pt modelId="{1BF9A58E-DFEB-4354-A008-54BB9E211565}" type="pres">
      <dgm:prSet presAssocID="{22144DC9-54BE-46C7-90FB-A44B5A6989F6}" presName="vert1" presStyleCnt="0"/>
      <dgm:spPr/>
    </dgm:pt>
    <dgm:pt modelId="{715A72C3-EAF0-4FBE-A909-92B2705892D8}" type="pres">
      <dgm:prSet presAssocID="{2BC2A10C-8398-4B11-96BE-8578FD2BF5D8}" presName="thickLine" presStyleLbl="alignNode1" presStyleIdx="1" presStyleCnt="6"/>
      <dgm:spPr/>
    </dgm:pt>
    <dgm:pt modelId="{E0B2906F-C80F-4EFC-81F5-E85E42D05B81}" type="pres">
      <dgm:prSet presAssocID="{2BC2A10C-8398-4B11-96BE-8578FD2BF5D8}" presName="horz1" presStyleCnt="0"/>
      <dgm:spPr/>
    </dgm:pt>
    <dgm:pt modelId="{DD5D6EDD-6095-467A-94D6-A9C3568C8029}" type="pres">
      <dgm:prSet presAssocID="{2BC2A10C-8398-4B11-96BE-8578FD2BF5D8}" presName="tx1" presStyleLbl="revTx" presStyleIdx="1" presStyleCnt="6"/>
      <dgm:spPr/>
    </dgm:pt>
    <dgm:pt modelId="{4169D50E-45FE-4CBE-ABFC-4A1CF3E967C9}" type="pres">
      <dgm:prSet presAssocID="{2BC2A10C-8398-4B11-96BE-8578FD2BF5D8}" presName="vert1" presStyleCnt="0"/>
      <dgm:spPr/>
    </dgm:pt>
    <dgm:pt modelId="{DCCF51FA-5732-4D09-A27A-DC6F64F05A84}" type="pres">
      <dgm:prSet presAssocID="{FEB74A5D-87C4-40A3-ABF7-B8C1F8A8444B}" presName="thickLine" presStyleLbl="alignNode1" presStyleIdx="2" presStyleCnt="6"/>
      <dgm:spPr/>
    </dgm:pt>
    <dgm:pt modelId="{CCC12E04-2032-41BB-992C-8F43EEEB91E0}" type="pres">
      <dgm:prSet presAssocID="{FEB74A5D-87C4-40A3-ABF7-B8C1F8A8444B}" presName="horz1" presStyleCnt="0"/>
      <dgm:spPr/>
    </dgm:pt>
    <dgm:pt modelId="{8FAAD571-DE85-4060-A978-A8E6860F5D35}" type="pres">
      <dgm:prSet presAssocID="{FEB74A5D-87C4-40A3-ABF7-B8C1F8A8444B}" presName="tx1" presStyleLbl="revTx" presStyleIdx="2" presStyleCnt="6"/>
      <dgm:spPr/>
    </dgm:pt>
    <dgm:pt modelId="{EE05FCF6-5A59-42D7-A24C-45646C05D949}" type="pres">
      <dgm:prSet presAssocID="{FEB74A5D-87C4-40A3-ABF7-B8C1F8A8444B}" presName="vert1" presStyleCnt="0"/>
      <dgm:spPr/>
    </dgm:pt>
    <dgm:pt modelId="{6FA43121-B39A-44CE-BF74-5D59BF2B7356}" type="pres">
      <dgm:prSet presAssocID="{CAF8B907-24C8-4154-9C94-72527EB4AC2D}" presName="thickLine" presStyleLbl="alignNode1" presStyleIdx="3" presStyleCnt="6"/>
      <dgm:spPr/>
    </dgm:pt>
    <dgm:pt modelId="{B04819B9-2845-44D4-8DC0-AA707779F361}" type="pres">
      <dgm:prSet presAssocID="{CAF8B907-24C8-4154-9C94-72527EB4AC2D}" presName="horz1" presStyleCnt="0"/>
      <dgm:spPr/>
    </dgm:pt>
    <dgm:pt modelId="{D52FC8CA-8023-4C97-B1AB-705EC809DE4B}" type="pres">
      <dgm:prSet presAssocID="{CAF8B907-24C8-4154-9C94-72527EB4AC2D}" presName="tx1" presStyleLbl="revTx" presStyleIdx="3" presStyleCnt="6"/>
      <dgm:spPr/>
    </dgm:pt>
    <dgm:pt modelId="{06E1DB63-BA64-4B93-B560-7C7AB92D487F}" type="pres">
      <dgm:prSet presAssocID="{CAF8B907-24C8-4154-9C94-72527EB4AC2D}" presName="vert1" presStyleCnt="0"/>
      <dgm:spPr/>
    </dgm:pt>
    <dgm:pt modelId="{3DB3B2D6-43B1-4BA3-A444-900B28D5F6B1}" type="pres">
      <dgm:prSet presAssocID="{CE56DEBF-DFE5-410C-854A-460579A621C4}" presName="thickLine" presStyleLbl="alignNode1" presStyleIdx="4" presStyleCnt="6"/>
      <dgm:spPr/>
    </dgm:pt>
    <dgm:pt modelId="{12C871E2-4405-4B15-A599-F67645F124A1}" type="pres">
      <dgm:prSet presAssocID="{CE56DEBF-DFE5-410C-854A-460579A621C4}" presName="horz1" presStyleCnt="0"/>
      <dgm:spPr/>
    </dgm:pt>
    <dgm:pt modelId="{79FD6C1A-E030-4F7B-8948-FF14407B1C55}" type="pres">
      <dgm:prSet presAssocID="{CE56DEBF-DFE5-410C-854A-460579A621C4}" presName="tx1" presStyleLbl="revTx" presStyleIdx="4" presStyleCnt="6"/>
      <dgm:spPr/>
    </dgm:pt>
    <dgm:pt modelId="{BEDF516D-DA5A-4976-B660-3D93A2CCBEF4}" type="pres">
      <dgm:prSet presAssocID="{CE56DEBF-DFE5-410C-854A-460579A621C4}" presName="vert1" presStyleCnt="0"/>
      <dgm:spPr/>
    </dgm:pt>
    <dgm:pt modelId="{7A9D38C0-5E16-44EF-A6E1-9F434425DDCD}" type="pres">
      <dgm:prSet presAssocID="{E7BB694F-4B89-4651-B0DF-042D40B98A5B}" presName="thickLine" presStyleLbl="alignNode1" presStyleIdx="5" presStyleCnt="6"/>
      <dgm:spPr/>
    </dgm:pt>
    <dgm:pt modelId="{65E3EB7B-9CF3-4BF5-8BC4-2574542EC93E}" type="pres">
      <dgm:prSet presAssocID="{E7BB694F-4B89-4651-B0DF-042D40B98A5B}" presName="horz1" presStyleCnt="0"/>
      <dgm:spPr/>
    </dgm:pt>
    <dgm:pt modelId="{2DC50CDC-BF4A-4FBC-8B50-262F71672EBF}" type="pres">
      <dgm:prSet presAssocID="{E7BB694F-4B89-4651-B0DF-042D40B98A5B}" presName="tx1" presStyleLbl="revTx" presStyleIdx="5" presStyleCnt="6"/>
      <dgm:spPr/>
    </dgm:pt>
    <dgm:pt modelId="{D424B38F-4A4B-4031-9DED-5E9C0569EF2E}" type="pres">
      <dgm:prSet presAssocID="{E7BB694F-4B89-4651-B0DF-042D40B98A5B}" presName="vert1" presStyleCnt="0"/>
      <dgm:spPr/>
    </dgm:pt>
  </dgm:ptLst>
  <dgm:cxnLst>
    <dgm:cxn modelId="{6EAAB406-65D9-4B79-8203-90EA5FC6A542}" srcId="{9F01D9BD-6E86-4000-AE53-8371BB83D0AC}" destId="{FEB74A5D-87C4-40A3-ABF7-B8C1F8A8444B}" srcOrd="2" destOrd="0" parTransId="{7D6AE59E-83A3-452D-BB55-D95A323C50A8}" sibTransId="{1FA896D9-7BB1-4A11-AE07-8D301708B419}"/>
    <dgm:cxn modelId="{789FF10B-2B74-4732-B9E5-3D3D2E6FC9F8}" type="presOf" srcId="{22144DC9-54BE-46C7-90FB-A44B5A6989F6}" destId="{A9F2A5D1-F2DB-40BD-A0B1-34D914B25C04}" srcOrd="0" destOrd="0" presId="urn:microsoft.com/office/officeart/2008/layout/LinedList"/>
    <dgm:cxn modelId="{09418232-151B-409A-A8E2-B1D4BE9B224D}" type="presOf" srcId="{2BC2A10C-8398-4B11-96BE-8578FD2BF5D8}" destId="{DD5D6EDD-6095-467A-94D6-A9C3568C8029}" srcOrd="0" destOrd="0" presId="urn:microsoft.com/office/officeart/2008/layout/LinedList"/>
    <dgm:cxn modelId="{70A42B3E-477F-429D-98A2-8C8961D77D75}" type="presOf" srcId="{9F01D9BD-6E86-4000-AE53-8371BB83D0AC}" destId="{1E6708CD-8C6A-40EA-B859-0D7122DADF9B}" srcOrd="0" destOrd="0" presId="urn:microsoft.com/office/officeart/2008/layout/LinedList"/>
    <dgm:cxn modelId="{367CDE68-06A3-4390-99F7-C55DFD6FBF6A}" srcId="{9F01D9BD-6E86-4000-AE53-8371BB83D0AC}" destId="{E7BB694F-4B89-4651-B0DF-042D40B98A5B}" srcOrd="5" destOrd="0" parTransId="{A50CEF7A-59E2-4E48-A138-CB6F658126E5}" sibTransId="{FF0E037F-DCB5-473F-906D-117F28C142E5}"/>
    <dgm:cxn modelId="{774F8E4B-0130-47B3-B742-37FCD277E266}" srcId="{9F01D9BD-6E86-4000-AE53-8371BB83D0AC}" destId="{22144DC9-54BE-46C7-90FB-A44B5A6989F6}" srcOrd="0" destOrd="0" parTransId="{F8D6D2A8-62F3-4A11-9C31-C841422F5581}" sibTransId="{D670DEC6-7065-4F39-8625-1DD5734FC783}"/>
    <dgm:cxn modelId="{72E6BD78-FED7-4654-9DCB-6D705BFD4147}" srcId="{9F01D9BD-6E86-4000-AE53-8371BB83D0AC}" destId="{CE56DEBF-DFE5-410C-854A-460579A621C4}" srcOrd="4" destOrd="0" parTransId="{F42B106B-95C3-488B-B752-F3657A2F004F}" sibTransId="{661DD62E-1C78-4CDF-89F8-5FF332FE19BC}"/>
    <dgm:cxn modelId="{1A9BD8C8-42A2-4EB5-A9EF-A5F97FC75EE0}" type="presOf" srcId="{E7BB694F-4B89-4651-B0DF-042D40B98A5B}" destId="{2DC50CDC-BF4A-4FBC-8B50-262F71672EBF}" srcOrd="0" destOrd="0" presId="urn:microsoft.com/office/officeart/2008/layout/LinedList"/>
    <dgm:cxn modelId="{F4FEFAC9-9E60-4687-9928-2C16A77AC201}" type="presOf" srcId="{FEB74A5D-87C4-40A3-ABF7-B8C1F8A8444B}" destId="{8FAAD571-DE85-4060-A978-A8E6860F5D35}" srcOrd="0" destOrd="0" presId="urn:microsoft.com/office/officeart/2008/layout/LinedList"/>
    <dgm:cxn modelId="{5A9636D5-9FE2-4CCB-BC58-309181475B1B}" type="presOf" srcId="{CE56DEBF-DFE5-410C-854A-460579A621C4}" destId="{79FD6C1A-E030-4F7B-8948-FF14407B1C55}" srcOrd="0" destOrd="0" presId="urn:microsoft.com/office/officeart/2008/layout/LinedList"/>
    <dgm:cxn modelId="{7D8A05D9-3772-4157-873B-A7ED09800487}" srcId="{9F01D9BD-6E86-4000-AE53-8371BB83D0AC}" destId="{2BC2A10C-8398-4B11-96BE-8578FD2BF5D8}" srcOrd="1" destOrd="0" parTransId="{4C373424-7927-4E3C-A31A-65F48BD2E555}" sibTransId="{0C135EFA-C760-403E-973B-BADBE3B86D31}"/>
    <dgm:cxn modelId="{76697ADA-B992-4FEA-BABD-8EA1C03A0B67}" type="presOf" srcId="{CAF8B907-24C8-4154-9C94-72527EB4AC2D}" destId="{D52FC8CA-8023-4C97-B1AB-705EC809DE4B}" srcOrd="0" destOrd="0" presId="urn:microsoft.com/office/officeart/2008/layout/LinedList"/>
    <dgm:cxn modelId="{7DBA55EF-DAB9-45F3-831E-84D08FC8B27F}" srcId="{9F01D9BD-6E86-4000-AE53-8371BB83D0AC}" destId="{CAF8B907-24C8-4154-9C94-72527EB4AC2D}" srcOrd="3" destOrd="0" parTransId="{2B1B4357-1EC4-451E-A070-4F7AA1B2C3B5}" sibTransId="{07AF75B9-8F20-4489-88CF-443E6BA3A7B0}"/>
    <dgm:cxn modelId="{78080C84-3A39-4BE6-A829-9A0353ABD667}" type="presParOf" srcId="{1E6708CD-8C6A-40EA-B859-0D7122DADF9B}" destId="{3FF11F7D-0506-4BF8-9BBF-73D1514072BD}" srcOrd="0" destOrd="0" presId="urn:microsoft.com/office/officeart/2008/layout/LinedList"/>
    <dgm:cxn modelId="{E8F32C5D-A556-4735-B7CE-38CA0AD42DB7}" type="presParOf" srcId="{1E6708CD-8C6A-40EA-B859-0D7122DADF9B}" destId="{EDE98094-BE50-4048-8D74-3CBA9F630431}" srcOrd="1" destOrd="0" presId="urn:microsoft.com/office/officeart/2008/layout/LinedList"/>
    <dgm:cxn modelId="{5949FFDC-92C8-468D-9BFF-EAA2DE225155}" type="presParOf" srcId="{EDE98094-BE50-4048-8D74-3CBA9F630431}" destId="{A9F2A5D1-F2DB-40BD-A0B1-34D914B25C04}" srcOrd="0" destOrd="0" presId="urn:microsoft.com/office/officeart/2008/layout/LinedList"/>
    <dgm:cxn modelId="{A77E4E4D-3C95-4449-91C3-B9582326BC3A}" type="presParOf" srcId="{EDE98094-BE50-4048-8D74-3CBA9F630431}" destId="{1BF9A58E-DFEB-4354-A008-54BB9E211565}" srcOrd="1" destOrd="0" presId="urn:microsoft.com/office/officeart/2008/layout/LinedList"/>
    <dgm:cxn modelId="{2CBF5B9A-0D74-4A44-8656-B974A8F9BF64}" type="presParOf" srcId="{1E6708CD-8C6A-40EA-B859-0D7122DADF9B}" destId="{715A72C3-EAF0-4FBE-A909-92B2705892D8}" srcOrd="2" destOrd="0" presId="urn:microsoft.com/office/officeart/2008/layout/LinedList"/>
    <dgm:cxn modelId="{788E240C-7A04-43DB-BF1A-0B07C6B740A6}" type="presParOf" srcId="{1E6708CD-8C6A-40EA-B859-0D7122DADF9B}" destId="{E0B2906F-C80F-4EFC-81F5-E85E42D05B81}" srcOrd="3" destOrd="0" presId="urn:microsoft.com/office/officeart/2008/layout/LinedList"/>
    <dgm:cxn modelId="{B372D97E-B616-4C48-82D5-C8699477BC95}" type="presParOf" srcId="{E0B2906F-C80F-4EFC-81F5-E85E42D05B81}" destId="{DD5D6EDD-6095-467A-94D6-A9C3568C8029}" srcOrd="0" destOrd="0" presId="urn:microsoft.com/office/officeart/2008/layout/LinedList"/>
    <dgm:cxn modelId="{E19EC99F-E603-4B5D-810D-D02B032DE099}" type="presParOf" srcId="{E0B2906F-C80F-4EFC-81F5-E85E42D05B81}" destId="{4169D50E-45FE-4CBE-ABFC-4A1CF3E967C9}" srcOrd="1" destOrd="0" presId="urn:microsoft.com/office/officeart/2008/layout/LinedList"/>
    <dgm:cxn modelId="{9BE0A179-FE09-4B4B-909A-948AB39A8C1A}" type="presParOf" srcId="{1E6708CD-8C6A-40EA-B859-0D7122DADF9B}" destId="{DCCF51FA-5732-4D09-A27A-DC6F64F05A84}" srcOrd="4" destOrd="0" presId="urn:microsoft.com/office/officeart/2008/layout/LinedList"/>
    <dgm:cxn modelId="{3C9826E4-C861-49D5-BD04-DC66928B2D6B}" type="presParOf" srcId="{1E6708CD-8C6A-40EA-B859-0D7122DADF9B}" destId="{CCC12E04-2032-41BB-992C-8F43EEEB91E0}" srcOrd="5" destOrd="0" presId="urn:microsoft.com/office/officeart/2008/layout/LinedList"/>
    <dgm:cxn modelId="{DE965819-931E-46D7-B790-6943295F7C9E}" type="presParOf" srcId="{CCC12E04-2032-41BB-992C-8F43EEEB91E0}" destId="{8FAAD571-DE85-4060-A978-A8E6860F5D35}" srcOrd="0" destOrd="0" presId="urn:microsoft.com/office/officeart/2008/layout/LinedList"/>
    <dgm:cxn modelId="{A998B3C5-20F5-4609-A32A-7C38804F7E21}" type="presParOf" srcId="{CCC12E04-2032-41BB-992C-8F43EEEB91E0}" destId="{EE05FCF6-5A59-42D7-A24C-45646C05D949}" srcOrd="1" destOrd="0" presId="urn:microsoft.com/office/officeart/2008/layout/LinedList"/>
    <dgm:cxn modelId="{59844B96-4901-4D68-91A1-A66E453269D7}" type="presParOf" srcId="{1E6708CD-8C6A-40EA-B859-0D7122DADF9B}" destId="{6FA43121-B39A-44CE-BF74-5D59BF2B7356}" srcOrd="6" destOrd="0" presId="urn:microsoft.com/office/officeart/2008/layout/LinedList"/>
    <dgm:cxn modelId="{43BA50D4-DA35-4BFA-8773-62E0E90AAEDC}" type="presParOf" srcId="{1E6708CD-8C6A-40EA-B859-0D7122DADF9B}" destId="{B04819B9-2845-44D4-8DC0-AA707779F361}" srcOrd="7" destOrd="0" presId="urn:microsoft.com/office/officeart/2008/layout/LinedList"/>
    <dgm:cxn modelId="{D499713B-2E77-40A6-B88A-8FDA8DD4B942}" type="presParOf" srcId="{B04819B9-2845-44D4-8DC0-AA707779F361}" destId="{D52FC8CA-8023-4C97-B1AB-705EC809DE4B}" srcOrd="0" destOrd="0" presId="urn:microsoft.com/office/officeart/2008/layout/LinedList"/>
    <dgm:cxn modelId="{DE745758-993C-4A12-9C1F-B5B88E961F2C}" type="presParOf" srcId="{B04819B9-2845-44D4-8DC0-AA707779F361}" destId="{06E1DB63-BA64-4B93-B560-7C7AB92D487F}" srcOrd="1" destOrd="0" presId="urn:microsoft.com/office/officeart/2008/layout/LinedList"/>
    <dgm:cxn modelId="{3343A503-6C06-46A4-8560-FF336CA64D53}" type="presParOf" srcId="{1E6708CD-8C6A-40EA-B859-0D7122DADF9B}" destId="{3DB3B2D6-43B1-4BA3-A444-900B28D5F6B1}" srcOrd="8" destOrd="0" presId="urn:microsoft.com/office/officeart/2008/layout/LinedList"/>
    <dgm:cxn modelId="{C6AA32A5-3BCD-43DB-91A3-42B8ACA89493}" type="presParOf" srcId="{1E6708CD-8C6A-40EA-B859-0D7122DADF9B}" destId="{12C871E2-4405-4B15-A599-F67645F124A1}" srcOrd="9" destOrd="0" presId="urn:microsoft.com/office/officeart/2008/layout/LinedList"/>
    <dgm:cxn modelId="{4EC78169-58F0-4040-897D-F89C6F8216F3}" type="presParOf" srcId="{12C871E2-4405-4B15-A599-F67645F124A1}" destId="{79FD6C1A-E030-4F7B-8948-FF14407B1C55}" srcOrd="0" destOrd="0" presId="urn:microsoft.com/office/officeart/2008/layout/LinedList"/>
    <dgm:cxn modelId="{11DAFFDC-0D58-40BB-AC4B-9834F981B8F8}" type="presParOf" srcId="{12C871E2-4405-4B15-A599-F67645F124A1}" destId="{BEDF516D-DA5A-4976-B660-3D93A2CCBEF4}" srcOrd="1" destOrd="0" presId="urn:microsoft.com/office/officeart/2008/layout/LinedList"/>
    <dgm:cxn modelId="{CB86B102-BDDC-411E-9B5F-F35CD83A08A7}" type="presParOf" srcId="{1E6708CD-8C6A-40EA-B859-0D7122DADF9B}" destId="{7A9D38C0-5E16-44EF-A6E1-9F434425DDCD}" srcOrd="10" destOrd="0" presId="urn:microsoft.com/office/officeart/2008/layout/LinedList"/>
    <dgm:cxn modelId="{6CBEE94C-DEB1-45B5-AA6E-D85238551288}" type="presParOf" srcId="{1E6708CD-8C6A-40EA-B859-0D7122DADF9B}" destId="{65E3EB7B-9CF3-4BF5-8BC4-2574542EC93E}" srcOrd="11" destOrd="0" presId="urn:microsoft.com/office/officeart/2008/layout/LinedList"/>
    <dgm:cxn modelId="{A7D1C4A9-230C-4D48-AA55-89C7BBB8CB54}" type="presParOf" srcId="{65E3EB7B-9CF3-4BF5-8BC4-2574542EC93E}" destId="{2DC50CDC-BF4A-4FBC-8B50-262F71672EBF}" srcOrd="0" destOrd="0" presId="urn:microsoft.com/office/officeart/2008/layout/LinedList"/>
    <dgm:cxn modelId="{FDA33665-0B10-4173-B56F-617DEEE62464}" type="presParOf" srcId="{65E3EB7B-9CF3-4BF5-8BC4-2574542EC93E}" destId="{D424B38F-4A4B-4031-9DED-5E9C0569EF2E}"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CDFB15-D21B-4AE4-A671-F209C99A7D9F}" type="doc">
      <dgm:prSet loTypeId="urn:microsoft.com/office/officeart/2005/8/layout/vList2" loCatId="list" qsTypeId="urn:microsoft.com/office/officeart/2005/8/quickstyle/simple1#1" qsCatId="simple" csTypeId="urn:microsoft.com/office/officeart/2005/8/colors/colorful2#1" csCatId="colorful" phldr="1"/>
      <dgm:spPr/>
      <dgm:t>
        <a:bodyPr/>
        <a:lstStyle/>
        <a:p>
          <a:endParaRPr lang="en-US"/>
        </a:p>
      </dgm:t>
    </dgm:pt>
    <dgm:pt modelId="{B01DF2AE-D30F-48D5-9401-59AF9A908721}">
      <dgm:prSet/>
      <dgm:spPr/>
      <dgm:t>
        <a:bodyPr/>
        <a:lstStyle/>
        <a:p>
          <a:pPr algn="l">
            <a:lnSpc>
              <a:spcPct val="90000"/>
            </a:lnSpc>
          </a:pPr>
          <a:r>
            <a:rPr lang="en-GB" sz="1900">
              <a:latin typeface="Aptos" panose="020B0004020202020204"/>
              <a:ea typeface="+mn-ea"/>
              <a:cs typeface="+mn-cs"/>
            </a:rPr>
            <a:t>Schools should consider adopting policies that maintain flexibility and avoid rigid rules based on gender stereotypes.</a:t>
          </a:r>
          <a:endParaRPr lang="en-US" sz="1900">
            <a:latin typeface="Aptos" panose="020B0004020202020204"/>
            <a:ea typeface="+mn-ea"/>
            <a:cs typeface="+mn-cs"/>
          </a:endParaRPr>
        </a:p>
      </dgm:t>
    </dgm:pt>
    <dgm:pt modelId="{0386E50B-00EF-482E-A9C5-897729B7EF65}" type="parTrans" cxnId="{5ABC7270-4411-4E6C-908E-9F836E5387AC}">
      <dgm:prSet/>
      <dgm:spPr/>
      <dgm:t>
        <a:bodyPr/>
        <a:lstStyle/>
        <a:p>
          <a:endParaRPr lang="en-US"/>
        </a:p>
      </dgm:t>
    </dgm:pt>
    <dgm:pt modelId="{C1C3240D-CD87-4593-ABD9-53D661BFCA8E}" type="sibTrans" cxnId="{5ABC7270-4411-4E6C-908E-9F836E5387AC}">
      <dgm:prSet/>
      <dgm:spPr/>
      <dgm:t>
        <a:bodyPr/>
        <a:lstStyle/>
        <a:p>
          <a:endParaRPr lang="en-US"/>
        </a:p>
      </dgm:t>
    </dgm:pt>
    <dgm:pt modelId="{8C19F58C-D9AC-45B6-BEF3-6F5F68862C6D}">
      <dgm:prSet/>
      <dgm:spPr/>
      <dgm:t>
        <a:bodyPr/>
        <a:lstStyle/>
        <a:p>
          <a:pPr algn="l">
            <a:lnSpc>
              <a:spcPct val="90000"/>
            </a:lnSpc>
          </a:pPr>
          <a:r>
            <a:rPr lang="en-GB" sz="1900">
              <a:latin typeface="Aptos" panose="020B0004020202020204"/>
              <a:ea typeface="+mn-ea"/>
              <a:cs typeface="+mn-cs"/>
            </a:rPr>
            <a:t>Decision making process around requests for support with social transition should be documented and records kept.</a:t>
          </a:r>
          <a:endParaRPr lang="en-US" sz="1900">
            <a:latin typeface="Aptos" panose="020B0004020202020204"/>
            <a:ea typeface="+mn-ea"/>
            <a:cs typeface="+mn-cs"/>
          </a:endParaRPr>
        </a:p>
      </dgm:t>
    </dgm:pt>
    <dgm:pt modelId="{CE50BE77-12B0-4ECF-8165-5B635F8961C2}" type="parTrans" cxnId="{FDB5C115-0FF0-44C7-AF50-F18C499E7F31}">
      <dgm:prSet/>
      <dgm:spPr/>
      <dgm:t>
        <a:bodyPr/>
        <a:lstStyle/>
        <a:p>
          <a:endParaRPr lang="en-US"/>
        </a:p>
      </dgm:t>
    </dgm:pt>
    <dgm:pt modelId="{9FA9BA3F-5BDF-4DA9-B947-BBB4AE446B7C}" type="sibTrans" cxnId="{FDB5C115-0FF0-44C7-AF50-F18C499E7F31}">
      <dgm:prSet/>
      <dgm:spPr/>
      <dgm:t>
        <a:bodyPr/>
        <a:lstStyle/>
        <a:p>
          <a:endParaRPr lang="en-US"/>
        </a:p>
      </dgm:t>
    </dgm:pt>
    <dgm:pt modelId="{101A337A-47B7-48C7-865B-485D1CEF2920}">
      <dgm:prSet/>
      <dgm:spPr/>
      <dgm:t>
        <a:bodyPr/>
        <a:lstStyle/>
        <a:p>
          <a:pPr algn="l">
            <a:lnSpc>
              <a:spcPct val="90000"/>
            </a:lnSpc>
          </a:pPr>
          <a:r>
            <a:rPr lang="en-GB" sz="1900">
              <a:latin typeface="Aptos" panose="020B0004020202020204"/>
              <a:ea typeface="+mn-ea"/>
              <a:cs typeface="+mn-cs"/>
            </a:rPr>
            <a:t>School should consider whether pupils would be best supported by a policy on social transition which explains the steps the school would take. </a:t>
          </a:r>
          <a:endParaRPr lang="en-US" sz="1900">
            <a:latin typeface="Aptos" panose="020B0004020202020204"/>
            <a:ea typeface="+mn-ea"/>
            <a:cs typeface="+mn-cs"/>
          </a:endParaRPr>
        </a:p>
      </dgm:t>
    </dgm:pt>
    <dgm:pt modelId="{A8DE43C8-51BB-450D-9944-6A99913DC66D}" type="parTrans" cxnId="{B2983FA8-9957-4298-8510-2C0C70271006}">
      <dgm:prSet/>
      <dgm:spPr/>
      <dgm:t>
        <a:bodyPr/>
        <a:lstStyle/>
        <a:p>
          <a:endParaRPr lang="en-US"/>
        </a:p>
      </dgm:t>
    </dgm:pt>
    <dgm:pt modelId="{6CB96056-145B-4A31-A90F-03EB55CF382D}" type="sibTrans" cxnId="{B2983FA8-9957-4298-8510-2C0C70271006}">
      <dgm:prSet/>
      <dgm:spPr/>
      <dgm:t>
        <a:bodyPr/>
        <a:lstStyle/>
        <a:p>
          <a:endParaRPr lang="en-US"/>
        </a:p>
      </dgm:t>
    </dgm:pt>
    <dgm:pt modelId="{C070AF52-C820-46F4-B399-C1412B59D6BE}">
      <dgm:prSet phldrT="[Text]" phldr="0"/>
      <dgm:spPr/>
      <dgm:t>
        <a:bodyPr/>
        <a:lstStyle/>
        <a:p>
          <a:pPr algn="l" rtl="0">
            <a:lnSpc>
              <a:spcPct val="90000"/>
            </a:lnSpc>
          </a:pPr>
          <a:r>
            <a:rPr lang="en-GB" sz="1900">
              <a:latin typeface="Calibri"/>
              <a:ea typeface="Calibri"/>
              <a:cs typeface="Calibri"/>
            </a:rPr>
            <a:t>Schools and colleges must take a strong, proactive stand against all forms of bullying, and schools and colleges should tackle bullying at the earliest opportunity to prevent it from escalating.</a:t>
          </a:r>
          <a:endParaRPr lang="en-US" sz="1900">
            <a:latin typeface="Calibri"/>
            <a:ea typeface="Calibri"/>
            <a:cs typeface="Calibri"/>
          </a:endParaRPr>
        </a:p>
      </dgm:t>
    </dgm:pt>
    <dgm:pt modelId="{C9239434-1EBA-4D5B-90B2-29E44673D60D}" type="parTrans" cxnId="{73945AAC-597F-4291-9661-4D71C91FDFCC}">
      <dgm:prSet/>
      <dgm:spPr/>
    </dgm:pt>
    <dgm:pt modelId="{4E2E6556-F8F1-4144-BD1B-901D79CB0C92}" type="sibTrans" cxnId="{73945AAC-597F-4291-9661-4D71C91FDFCC}">
      <dgm:prSet/>
      <dgm:spPr/>
    </dgm:pt>
    <dgm:pt modelId="{0BED531B-4665-4040-8AF8-621C43DDF5BC}" type="pres">
      <dgm:prSet presAssocID="{BDCDFB15-D21B-4AE4-A671-F209C99A7D9F}" presName="linear" presStyleCnt="0">
        <dgm:presLayoutVars>
          <dgm:animLvl val="lvl"/>
          <dgm:resizeHandles val="exact"/>
        </dgm:presLayoutVars>
      </dgm:prSet>
      <dgm:spPr/>
    </dgm:pt>
    <dgm:pt modelId="{EF9A6C85-37B5-4E5A-89BA-F17BE8F1CDE1}" type="pres">
      <dgm:prSet presAssocID="{C070AF52-C820-46F4-B399-C1412B59D6BE}" presName="parentText" presStyleLbl="node1" presStyleIdx="0" presStyleCnt="4">
        <dgm:presLayoutVars>
          <dgm:chMax val="0"/>
          <dgm:bulletEnabled val="1"/>
        </dgm:presLayoutVars>
      </dgm:prSet>
      <dgm:spPr/>
    </dgm:pt>
    <dgm:pt modelId="{88AD3F14-6002-4EF7-A58C-889AB8A930B5}" type="pres">
      <dgm:prSet presAssocID="{4E2E6556-F8F1-4144-BD1B-901D79CB0C92}" presName="spacer" presStyleCnt="0"/>
      <dgm:spPr/>
    </dgm:pt>
    <dgm:pt modelId="{86324292-A535-4EED-9B91-6D96000344E1}" type="pres">
      <dgm:prSet presAssocID="{B01DF2AE-D30F-48D5-9401-59AF9A908721}" presName="parentText" presStyleLbl="node1" presStyleIdx="1" presStyleCnt="4">
        <dgm:presLayoutVars>
          <dgm:chMax val="0"/>
          <dgm:bulletEnabled val="1"/>
        </dgm:presLayoutVars>
      </dgm:prSet>
      <dgm:spPr/>
    </dgm:pt>
    <dgm:pt modelId="{12284180-8F87-487E-A437-A9E65CC1C4CE}" type="pres">
      <dgm:prSet presAssocID="{C1C3240D-CD87-4593-ABD9-53D661BFCA8E}" presName="spacer" presStyleCnt="0"/>
      <dgm:spPr/>
    </dgm:pt>
    <dgm:pt modelId="{2EC0D37C-502C-4496-9669-C4F22070B62C}" type="pres">
      <dgm:prSet presAssocID="{8C19F58C-D9AC-45B6-BEF3-6F5F68862C6D}" presName="parentText" presStyleLbl="node1" presStyleIdx="2" presStyleCnt="4">
        <dgm:presLayoutVars>
          <dgm:chMax val="0"/>
          <dgm:bulletEnabled val="1"/>
        </dgm:presLayoutVars>
      </dgm:prSet>
      <dgm:spPr/>
    </dgm:pt>
    <dgm:pt modelId="{4AA86718-FFBC-4C7E-A49A-B7B90CA11E35}" type="pres">
      <dgm:prSet presAssocID="{9FA9BA3F-5BDF-4DA9-B947-BBB4AE446B7C}" presName="spacer" presStyleCnt="0"/>
      <dgm:spPr/>
    </dgm:pt>
    <dgm:pt modelId="{7DA407B6-063A-42E4-B7E6-75F2F08A9765}" type="pres">
      <dgm:prSet presAssocID="{101A337A-47B7-48C7-865B-485D1CEF2920}" presName="parentText" presStyleLbl="node1" presStyleIdx="3" presStyleCnt="4">
        <dgm:presLayoutVars>
          <dgm:chMax val="0"/>
          <dgm:bulletEnabled val="1"/>
        </dgm:presLayoutVars>
      </dgm:prSet>
      <dgm:spPr/>
    </dgm:pt>
  </dgm:ptLst>
  <dgm:cxnLst>
    <dgm:cxn modelId="{FDB5C115-0FF0-44C7-AF50-F18C499E7F31}" srcId="{BDCDFB15-D21B-4AE4-A671-F209C99A7D9F}" destId="{8C19F58C-D9AC-45B6-BEF3-6F5F68862C6D}" srcOrd="2" destOrd="0" parTransId="{CE50BE77-12B0-4ECF-8165-5B635F8961C2}" sibTransId="{9FA9BA3F-5BDF-4DA9-B947-BBB4AE446B7C}"/>
    <dgm:cxn modelId="{5ABC7270-4411-4E6C-908E-9F836E5387AC}" srcId="{BDCDFB15-D21B-4AE4-A671-F209C99A7D9F}" destId="{B01DF2AE-D30F-48D5-9401-59AF9A908721}" srcOrd="1" destOrd="0" parTransId="{0386E50B-00EF-482E-A9C5-897729B7EF65}" sibTransId="{C1C3240D-CD87-4593-ABD9-53D661BFCA8E}"/>
    <dgm:cxn modelId="{5C1C6680-EF2D-4F24-94D8-B211573666F3}" type="presOf" srcId="{BDCDFB15-D21B-4AE4-A671-F209C99A7D9F}" destId="{0BED531B-4665-4040-8AF8-621C43DDF5BC}" srcOrd="0" destOrd="0" presId="urn:microsoft.com/office/officeart/2005/8/layout/vList2"/>
    <dgm:cxn modelId="{B2983FA8-9957-4298-8510-2C0C70271006}" srcId="{BDCDFB15-D21B-4AE4-A671-F209C99A7D9F}" destId="{101A337A-47B7-48C7-865B-485D1CEF2920}" srcOrd="3" destOrd="0" parTransId="{A8DE43C8-51BB-450D-9944-6A99913DC66D}" sibTransId="{6CB96056-145B-4A31-A90F-03EB55CF382D}"/>
    <dgm:cxn modelId="{73945AAC-597F-4291-9661-4D71C91FDFCC}" srcId="{BDCDFB15-D21B-4AE4-A671-F209C99A7D9F}" destId="{C070AF52-C820-46F4-B399-C1412B59D6BE}" srcOrd="0" destOrd="0" parTransId="{C9239434-1EBA-4D5B-90B2-29E44673D60D}" sibTransId="{4E2E6556-F8F1-4144-BD1B-901D79CB0C92}"/>
    <dgm:cxn modelId="{230CB3C5-B997-4851-BD8B-2ECAD71B39D7}" type="presOf" srcId="{8C19F58C-D9AC-45B6-BEF3-6F5F68862C6D}" destId="{2EC0D37C-502C-4496-9669-C4F22070B62C}" srcOrd="0" destOrd="0" presId="urn:microsoft.com/office/officeart/2005/8/layout/vList2"/>
    <dgm:cxn modelId="{06EB54C8-DBE5-4B93-8590-0BDC1E287F3E}" type="presOf" srcId="{C070AF52-C820-46F4-B399-C1412B59D6BE}" destId="{EF9A6C85-37B5-4E5A-89BA-F17BE8F1CDE1}" srcOrd="0" destOrd="0" presId="urn:microsoft.com/office/officeart/2005/8/layout/vList2"/>
    <dgm:cxn modelId="{031D0DD2-7E59-42B3-BC16-6AC736AAAC86}" type="presOf" srcId="{B01DF2AE-D30F-48D5-9401-59AF9A908721}" destId="{86324292-A535-4EED-9B91-6D96000344E1}" srcOrd="0" destOrd="0" presId="urn:microsoft.com/office/officeart/2005/8/layout/vList2"/>
    <dgm:cxn modelId="{38FBBAD8-A750-41CF-8048-5960D6CF851C}" type="presOf" srcId="{101A337A-47B7-48C7-865B-485D1CEF2920}" destId="{7DA407B6-063A-42E4-B7E6-75F2F08A9765}" srcOrd="0" destOrd="0" presId="urn:microsoft.com/office/officeart/2005/8/layout/vList2"/>
    <dgm:cxn modelId="{23E14A44-20AC-41CA-83B1-EAEC35148D4E}" type="presParOf" srcId="{0BED531B-4665-4040-8AF8-621C43DDF5BC}" destId="{EF9A6C85-37B5-4E5A-89BA-F17BE8F1CDE1}" srcOrd="0" destOrd="0" presId="urn:microsoft.com/office/officeart/2005/8/layout/vList2"/>
    <dgm:cxn modelId="{07610D3D-DB24-4C49-A553-3537FC03D14F}" type="presParOf" srcId="{0BED531B-4665-4040-8AF8-621C43DDF5BC}" destId="{88AD3F14-6002-4EF7-A58C-889AB8A930B5}" srcOrd="1" destOrd="0" presId="urn:microsoft.com/office/officeart/2005/8/layout/vList2"/>
    <dgm:cxn modelId="{6C166DDD-F362-4B05-B048-627662703714}" type="presParOf" srcId="{0BED531B-4665-4040-8AF8-621C43DDF5BC}" destId="{86324292-A535-4EED-9B91-6D96000344E1}" srcOrd="2" destOrd="0" presId="urn:microsoft.com/office/officeart/2005/8/layout/vList2"/>
    <dgm:cxn modelId="{65845898-3868-495A-893C-43F2D1FB45FE}" type="presParOf" srcId="{0BED531B-4665-4040-8AF8-621C43DDF5BC}" destId="{12284180-8F87-487E-A437-A9E65CC1C4CE}" srcOrd="3" destOrd="0" presId="urn:microsoft.com/office/officeart/2005/8/layout/vList2"/>
    <dgm:cxn modelId="{24F41713-13C9-463C-B0E8-7831C6083F28}" type="presParOf" srcId="{0BED531B-4665-4040-8AF8-621C43DDF5BC}" destId="{2EC0D37C-502C-4496-9669-C4F22070B62C}" srcOrd="4" destOrd="0" presId="urn:microsoft.com/office/officeart/2005/8/layout/vList2"/>
    <dgm:cxn modelId="{BF10A7B1-AF74-4036-BD2F-6A8453C6F016}" type="presParOf" srcId="{0BED531B-4665-4040-8AF8-621C43DDF5BC}" destId="{4AA86718-FFBC-4C7E-A49A-B7B90CA11E35}" srcOrd="5" destOrd="0" presId="urn:microsoft.com/office/officeart/2005/8/layout/vList2"/>
    <dgm:cxn modelId="{43D6744A-1231-435C-9D53-73C5D3A3939A}" type="presParOf" srcId="{0BED531B-4665-4040-8AF8-621C43DDF5BC}" destId="{7DA407B6-063A-42E4-B7E6-75F2F08A9765}"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6F2DEB-664A-44D4-8C20-58F90F9BDD34}" type="doc">
      <dgm:prSet loTypeId="urn:microsoft.com/office/officeart/2005/8/layout/vList2" loCatId="list" qsTypeId="urn:microsoft.com/office/officeart/2005/8/quickstyle/simple4#1" qsCatId="simple" csTypeId="urn:microsoft.com/office/officeart/2005/8/colors/colorful5#2" csCatId="colorful" phldr="1"/>
      <dgm:spPr/>
      <dgm:t>
        <a:bodyPr/>
        <a:lstStyle/>
        <a:p>
          <a:endParaRPr lang="en-US"/>
        </a:p>
      </dgm:t>
    </dgm:pt>
    <dgm:pt modelId="{FD88F594-9179-4FB8-BA9D-4FFFAA450918}">
      <dgm:prSet/>
      <dgm:spPr/>
      <dgm:t>
        <a:bodyPr/>
        <a:lstStyle/>
        <a:p>
          <a:r>
            <a:rPr lang="en-GB"/>
            <a:t>The views of the child’s parents or carers should be properly considered. In circumstances where involving parents or carers would put the child at a greater risk than not involving them, the school should involve the DSL to determine what action should be taken.</a:t>
          </a:r>
          <a:endParaRPr lang="en-US"/>
        </a:p>
      </dgm:t>
    </dgm:pt>
    <dgm:pt modelId="{6BB43A1A-7204-4901-98C7-8A5989E52777}" type="parTrans" cxnId="{5AACEC89-636E-475A-8789-F4665929C879}">
      <dgm:prSet/>
      <dgm:spPr/>
      <dgm:t>
        <a:bodyPr/>
        <a:lstStyle/>
        <a:p>
          <a:endParaRPr lang="en-US"/>
        </a:p>
      </dgm:t>
    </dgm:pt>
    <dgm:pt modelId="{126C4A61-4C37-4018-9930-8E6CD8426560}" type="sibTrans" cxnId="{5AACEC89-636E-475A-8789-F4665929C879}">
      <dgm:prSet/>
      <dgm:spPr/>
      <dgm:t>
        <a:bodyPr/>
        <a:lstStyle/>
        <a:p>
          <a:endParaRPr lang="en-US"/>
        </a:p>
      </dgm:t>
    </dgm:pt>
    <dgm:pt modelId="{871184AB-E76D-44BF-B2B3-0072DF241170}">
      <dgm:prSet/>
      <dgm:spPr/>
      <dgm:t>
        <a:bodyPr/>
        <a:lstStyle/>
        <a:p>
          <a:r>
            <a:rPr lang="en-GB"/>
            <a:t>Schools should explore how best to support conversations with parents and carers, including offering for a staff member to be present or speak to parents and carers on the child’s behalf. </a:t>
          </a:r>
          <a:endParaRPr lang="en-US"/>
        </a:p>
      </dgm:t>
    </dgm:pt>
    <dgm:pt modelId="{9E39AD28-4CC2-42C8-83F9-31735F449EDF}" type="parTrans" cxnId="{18D5341C-1375-4475-AB68-6E0C707B60E7}">
      <dgm:prSet/>
      <dgm:spPr/>
      <dgm:t>
        <a:bodyPr/>
        <a:lstStyle/>
        <a:p>
          <a:endParaRPr lang="en-US"/>
        </a:p>
      </dgm:t>
    </dgm:pt>
    <dgm:pt modelId="{34146B97-C464-4189-8F11-D53FDD212D5C}" type="sibTrans" cxnId="{18D5341C-1375-4475-AB68-6E0C707B60E7}">
      <dgm:prSet/>
      <dgm:spPr/>
      <dgm:t>
        <a:bodyPr/>
        <a:lstStyle/>
        <a:p>
          <a:endParaRPr lang="en-US"/>
        </a:p>
      </dgm:t>
    </dgm:pt>
    <dgm:pt modelId="{47EE5DF6-78ED-477D-A8DB-292E8B5B61B2}">
      <dgm:prSet/>
      <dgm:spPr/>
      <dgm:t>
        <a:bodyPr/>
        <a:lstStyle/>
        <a:p>
          <a:r>
            <a:rPr lang="en-GB"/>
            <a:t>In cases where a child speaks to a staff member about their feelings but does not ask the school to make any changes around support with social transition, there is no reason to share this information any further unless there is a related safeguarding risk.</a:t>
          </a:r>
          <a:endParaRPr lang="en-US"/>
        </a:p>
      </dgm:t>
    </dgm:pt>
    <dgm:pt modelId="{01DC18F1-E64E-4CDA-8B39-2AF917C0B794}" type="parTrans" cxnId="{9930BCD2-62AD-4DD7-A7C6-14967B4CB705}">
      <dgm:prSet/>
      <dgm:spPr/>
      <dgm:t>
        <a:bodyPr/>
        <a:lstStyle/>
        <a:p>
          <a:endParaRPr lang="en-US"/>
        </a:p>
      </dgm:t>
    </dgm:pt>
    <dgm:pt modelId="{3FFBC84D-0A5D-4244-A4E5-19CB6C212245}" type="sibTrans" cxnId="{9930BCD2-62AD-4DD7-A7C6-14967B4CB705}">
      <dgm:prSet/>
      <dgm:spPr/>
      <dgm:t>
        <a:bodyPr/>
        <a:lstStyle/>
        <a:p>
          <a:endParaRPr lang="en-US"/>
        </a:p>
      </dgm:t>
    </dgm:pt>
    <dgm:pt modelId="{EB316873-31B3-47FF-AE80-244227276EFF}" type="pres">
      <dgm:prSet presAssocID="{3C6F2DEB-664A-44D4-8C20-58F90F9BDD34}" presName="linear" presStyleCnt="0">
        <dgm:presLayoutVars>
          <dgm:animLvl val="lvl"/>
          <dgm:resizeHandles val="exact"/>
        </dgm:presLayoutVars>
      </dgm:prSet>
      <dgm:spPr/>
    </dgm:pt>
    <dgm:pt modelId="{8C393BC8-71FC-435F-9E2B-29A753694946}" type="pres">
      <dgm:prSet presAssocID="{47EE5DF6-78ED-477D-A8DB-292E8B5B61B2}" presName="parentText" presStyleLbl="node1" presStyleIdx="0" presStyleCnt="3">
        <dgm:presLayoutVars>
          <dgm:chMax val="0"/>
          <dgm:bulletEnabled val="1"/>
        </dgm:presLayoutVars>
      </dgm:prSet>
      <dgm:spPr/>
    </dgm:pt>
    <dgm:pt modelId="{1D78893D-E043-42AF-9B1E-5F50DF76C29A}" type="pres">
      <dgm:prSet presAssocID="{3FFBC84D-0A5D-4244-A4E5-19CB6C212245}" presName="spacer" presStyleCnt="0"/>
      <dgm:spPr/>
    </dgm:pt>
    <dgm:pt modelId="{1C75FFFF-3670-4771-8CFE-F6126F98EC6F}" type="pres">
      <dgm:prSet presAssocID="{FD88F594-9179-4FB8-BA9D-4FFFAA450918}" presName="parentText" presStyleLbl="node1" presStyleIdx="1" presStyleCnt="3">
        <dgm:presLayoutVars>
          <dgm:chMax val="0"/>
          <dgm:bulletEnabled val="1"/>
        </dgm:presLayoutVars>
      </dgm:prSet>
      <dgm:spPr/>
    </dgm:pt>
    <dgm:pt modelId="{B9A6BCCF-0881-483A-BABA-DB55751ABCFA}" type="pres">
      <dgm:prSet presAssocID="{126C4A61-4C37-4018-9930-8E6CD8426560}" presName="spacer" presStyleCnt="0"/>
      <dgm:spPr/>
    </dgm:pt>
    <dgm:pt modelId="{9F685148-1339-44D7-BB28-B2041AA7B39F}" type="pres">
      <dgm:prSet presAssocID="{871184AB-E76D-44BF-B2B3-0072DF241170}" presName="parentText" presStyleLbl="node1" presStyleIdx="2" presStyleCnt="3" custLinFactNeighborY="-77748">
        <dgm:presLayoutVars>
          <dgm:chMax val="0"/>
          <dgm:bulletEnabled val="1"/>
        </dgm:presLayoutVars>
      </dgm:prSet>
      <dgm:spPr/>
    </dgm:pt>
  </dgm:ptLst>
  <dgm:cxnLst>
    <dgm:cxn modelId="{18D5341C-1375-4475-AB68-6E0C707B60E7}" srcId="{3C6F2DEB-664A-44D4-8C20-58F90F9BDD34}" destId="{871184AB-E76D-44BF-B2B3-0072DF241170}" srcOrd="2" destOrd="0" parTransId="{9E39AD28-4CC2-42C8-83F9-31735F449EDF}" sibTransId="{34146B97-C464-4189-8F11-D53FDD212D5C}"/>
    <dgm:cxn modelId="{D2E1F75E-35FD-453C-AFBD-7233F8B71AC1}" type="presOf" srcId="{FD88F594-9179-4FB8-BA9D-4FFFAA450918}" destId="{1C75FFFF-3670-4771-8CFE-F6126F98EC6F}" srcOrd="0" destOrd="0" presId="urn:microsoft.com/office/officeart/2005/8/layout/vList2"/>
    <dgm:cxn modelId="{02621274-980A-41C8-9141-538A8BF2B55E}" type="presOf" srcId="{3C6F2DEB-664A-44D4-8C20-58F90F9BDD34}" destId="{EB316873-31B3-47FF-AE80-244227276EFF}" srcOrd="0" destOrd="0" presId="urn:microsoft.com/office/officeart/2005/8/layout/vList2"/>
    <dgm:cxn modelId="{5AACEC89-636E-475A-8789-F4665929C879}" srcId="{3C6F2DEB-664A-44D4-8C20-58F90F9BDD34}" destId="{FD88F594-9179-4FB8-BA9D-4FFFAA450918}" srcOrd="1" destOrd="0" parTransId="{6BB43A1A-7204-4901-98C7-8A5989E52777}" sibTransId="{126C4A61-4C37-4018-9930-8E6CD8426560}"/>
    <dgm:cxn modelId="{0E433FA8-2EA1-4731-810A-AD9167A788B3}" type="presOf" srcId="{47EE5DF6-78ED-477D-A8DB-292E8B5B61B2}" destId="{8C393BC8-71FC-435F-9E2B-29A753694946}" srcOrd="0" destOrd="0" presId="urn:microsoft.com/office/officeart/2005/8/layout/vList2"/>
    <dgm:cxn modelId="{9930BCD2-62AD-4DD7-A7C6-14967B4CB705}" srcId="{3C6F2DEB-664A-44D4-8C20-58F90F9BDD34}" destId="{47EE5DF6-78ED-477D-A8DB-292E8B5B61B2}" srcOrd="0" destOrd="0" parTransId="{01DC18F1-E64E-4CDA-8B39-2AF917C0B794}" sibTransId="{3FFBC84D-0A5D-4244-A4E5-19CB6C212245}"/>
    <dgm:cxn modelId="{973582DD-D8A7-4B67-AC97-B654CFB6D0CA}" type="presOf" srcId="{871184AB-E76D-44BF-B2B3-0072DF241170}" destId="{9F685148-1339-44D7-BB28-B2041AA7B39F}" srcOrd="0" destOrd="0" presId="urn:microsoft.com/office/officeart/2005/8/layout/vList2"/>
    <dgm:cxn modelId="{E272B8E2-7828-459D-9EB9-2FCDFC26AB85}" type="presParOf" srcId="{EB316873-31B3-47FF-AE80-244227276EFF}" destId="{8C393BC8-71FC-435F-9E2B-29A753694946}" srcOrd="0" destOrd="0" presId="urn:microsoft.com/office/officeart/2005/8/layout/vList2"/>
    <dgm:cxn modelId="{05D565CE-F377-4151-8630-282212E75684}" type="presParOf" srcId="{EB316873-31B3-47FF-AE80-244227276EFF}" destId="{1D78893D-E043-42AF-9B1E-5F50DF76C29A}" srcOrd="1" destOrd="0" presId="urn:microsoft.com/office/officeart/2005/8/layout/vList2"/>
    <dgm:cxn modelId="{B30BCC0E-E866-4F6F-93A4-D7CAE5B28D80}" type="presParOf" srcId="{EB316873-31B3-47FF-AE80-244227276EFF}" destId="{1C75FFFF-3670-4771-8CFE-F6126F98EC6F}" srcOrd="2" destOrd="0" presId="urn:microsoft.com/office/officeart/2005/8/layout/vList2"/>
    <dgm:cxn modelId="{FAC57095-F418-43F5-902B-F38284A11282}" type="presParOf" srcId="{EB316873-31B3-47FF-AE80-244227276EFF}" destId="{B9A6BCCF-0881-483A-BABA-DB55751ABCFA}" srcOrd="3" destOrd="0" presId="urn:microsoft.com/office/officeart/2005/8/layout/vList2"/>
    <dgm:cxn modelId="{36052CA5-EFEA-4F01-935E-25FE6E35DD49}" type="presParOf" srcId="{EB316873-31B3-47FF-AE80-244227276EFF}" destId="{9F685148-1339-44D7-BB28-B2041AA7B39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2477A8-13C6-4A95-9CD5-233704149499}" type="doc">
      <dgm:prSet loTypeId="urn:microsoft.com/office/officeart/2005/8/layout/vList2" loCatId="list" qsTypeId="urn:microsoft.com/office/officeart/2005/8/quickstyle/simple1#3" qsCatId="simple" csTypeId="urn:microsoft.com/office/officeart/2005/8/colors/colorful5#3" csCatId="colorful" phldr="1"/>
      <dgm:spPr/>
      <dgm:t>
        <a:bodyPr/>
        <a:lstStyle/>
        <a:p>
          <a:endParaRPr lang="en-US"/>
        </a:p>
      </dgm:t>
    </dgm:pt>
    <dgm:pt modelId="{B01DDA0D-B1BE-4049-9605-A819B55DCFC2}">
      <dgm:prSet/>
      <dgm:spPr/>
      <dgm:t>
        <a:bodyPr/>
        <a:lstStyle/>
        <a:p>
          <a:r>
            <a:rPr lang="en-GB"/>
            <a:t>As a first step when considering a request for support with social transition, the guidance asks that schools consider what is in the best interests of the child and other children.</a:t>
          </a:r>
          <a:endParaRPr lang="en-US"/>
        </a:p>
      </dgm:t>
    </dgm:pt>
    <dgm:pt modelId="{E9E77EE2-2B3F-43FB-B81B-26454DBC9F7D}" type="parTrans" cxnId="{89DF9F52-03A1-4DBD-B2DC-63C9F4447059}">
      <dgm:prSet/>
      <dgm:spPr/>
      <dgm:t>
        <a:bodyPr/>
        <a:lstStyle/>
        <a:p>
          <a:endParaRPr lang="en-US"/>
        </a:p>
      </dgm:t>
    </dgm:pt>
    <dgm:pt modelId="{E4C33C74-B4AE-45AE-A3E1-D58F737A7A04}" type="sibTrans" cxnId="{89DF9F52-03A1-4DBD-B2DC-63C9F4447059}">
      <dgm:prSet/>
      <dgm:spPr/>
      <dgm:t>
        <a:bodyPr/>
        <a:lstStyle/>
        <a:p>
          <a:endParaRPr lang="en-US"/>
        </a:p>
      </dgm:t>
    </dgm:pt>
    <dgm:pt modelId="{AE48C3DA-28B7-4F85-91F7-E33A45799A49}">
      <dgm:prSet/>
      <dgm:spPr/>
      <dgm:t>
        <a:bodyPr/>
        <a:lstStyle/>
        <a:p>
          <a:r>
            <a:rPr lang="en-GB"/>
            <a:t>In most cases, this would be carried out in conjunction with the child’s parents or carers, and relevant professionals.</a:t>
          </a:r>
          <a:endParaRPr lang="en-US"/>
        </a:p>
      </dgm:t>
    </dgm:pt>
    <dgm:pt modelId="{680422C4-AC5F-4FEB-95E3-15D73AAC120B}" type="parTrans" cxnId="{BDB675E8-0D74-4FDF-BDD3-058C4BB9DFFB}">
      <dgm:prSet/>
      <dgm:spPr/>
      <dgm:t>
        <a:bodyPr/>
        <a:lstStyle/>
        <a:p>
          <a:endParaRPr lang="en-US"/>
        </a:p>
      </dgm:t>
    </dgm:pt>
    <dgm:pt modelId="{EEFB681D-EC95-450A-8075-AA98C939D5F6}" type="sibTrans" cxnId="{BDB675E8-0D74-4FDF-BDD3-058C4BB9DFFB}">
      <dgm:prSet/>
      <dgm:spPr/>
      <dgm:t>
        <a:bodyPr/>
        <a:lstStyle/>
        <a:p>
          <a:endParaRPr lang="en-US"/>
        </a:p>
      </dgm:t>
    </dgm:pt>
    <dgm:pt modelId="{E84AE66F-43FA-4229-8C4C-C2DF46F7745F}" type="pres">
      <dgm:prSet presAssocID="{982477A8-13C6-4A95-9CD5-233704149499}" presName="linear" presStyleCnt="0">
        <dgm:presLayoutVars>
          <dgm:animLvl val="lvl"/>
          <dgm:resizeHandles val="exact"/>
        </dgm:presLayoutVars>
      </dgm:prSet>
      <dgm:spPr/>
    </dgm:pt>
    <dgm:pt modelId="{4500264F-E5EC-4590-8D02-170B7F48D9E6}" type="pres">
      <dgm:prSet presAssocID="{B01DDA0D-B1BE-4049-9605-A819B55DCFC2}" presName="parentText" presStyleLbl="node1" presStyleIdx="0" presStyleCnt="2">
        <dgm:presLayoutVars>
          <dgm:chMax val="0"/>
          <dgm:bulletEnabled val="1"/>
        </dgm:presLayoutVars>
      </dgm:prSet>
      <dgm:spPr/>
    </dgm:pt>
    <dgm:pt modelId="{38E5BE66-0F9D-47B4-8801-454461BC631C}" type="pres">
      <dgm:prSet presAssocID="{E4C33C74-B4AE-45AE-A3E1-D58F737A7A04}" presName="spacer" presStyleCnt="0"/>
      <dgm:spPr/>
    </dgm:pt>
    <dgm:pt modelId="{E3437B64-3285-4499-BC0B-26726DDD7FAF}" type="pres">
      <dgm:prSet presAssocID="{AE48C3DA-28B7-4F85-91F7-E33A45799A49}" presName="parentText" presStyleLbl="node1" presStyleIdx="1" presStyleCnt="2">
        <dgm:presLayoutVars>
          <dgm:chMax val="0"/>
          <dgm:bulletEnabled val="1"/>
        </dgm:presLayoutVars>
      </dgm:prSet>
      <dgm:spPr/>
    </dgm:pt>
  </dgm:ptLst>
  <dgm:cxnLst>
    <dgm:cxn modelId="{6DEA143A-B7D2-44E6-A636-F4F0E207D644}" type="presOf" srcId="{B01DDA0D-B1BE-4049-9605-A819B55DCFC2}" destId="{4500264F-E5EC-4590-8D02-170B7F48D9E6}" srcOrd="0" destOrd="0" presId="urn:microsoft.com/office/officeart/2005/8/layout/vList2"/>
    <dgm:cxn modelId="{89DF9F52-03A1-4DBD-B2DC-63C9F4447059}" srcId="{982477A8-13C6-4A95-9CD5-233704149499}" destId="{B01DDA0D-B1BE-4049-9605-A819B55DCFC2}" srcOrd="0" destOrd="0" parTransId="{E9E77EE2-2B3F-43FB-B81B-26454DBC9F7D}" sibTransId="{E4C33C74-B4AE-45AE-A3E1-D58F737A7A04}"/>
    <dgm:cxn modelId="{704ADB88-EBC2-4424-A790-F6749D7CC96D}" type="presOf" srcId="{AE48C3DA-28B7-4F85-91F7-E33A45799A49}" destId="{E3437B64-3285-4499-BC0B-26726DDD7FAF}" srcOrd="0" destOrd="0" presId="urn:microsoft.com/office/officeart/2005/8/layout/vList2"/>
    <dgm:cxn modelId="{E43E07A6-9DEB-4F6A-A3BA-59428526DE75}" type="presOf" srcId="{982477A8-13C6-4A95-9CD5-233704149499}" destId="{E84AE66F-43FA-4229-8C4C-C2DF46F7745F}" srcOrd="0" destOrd="0" presId="urn:microsoft.com/office/officeart/2005/8/layout/vList2"/>
    <dgm:cxn modelId="{BDB675E8-0D74-4FDF-BDD3-058C4BB9DFFB}" srcId="{982477A8-13C6-4A95-9CD5-233704149499}" destId="{AE48C3DA-28B7-4F85-91F7-E33A45799A49}" srcOrd="1" destOrd="0" parTransId="{680422C4-AC5F-4FEB-95E3-15D73AAC120B}" sibTransId="{EEFB681D-EC95-450A-8075-AA98C939D5F6}"/>
    <dgm:cxn modelId="{17972A59-A186-428B-88C7-D9080701D4DD}" type="presParOf" srcId="{E84AE66F-43FA-4229-8C4C-C2DF46F7745F}" destId="{4500264F-E5EC-4590-8D02-170B7F48D9E6}" srcOrd="0" destOrd="0" presId="urn:microsoft.com/office/officeart/2005/8/layout/vList2"/>
    <dgm:cxn modelId="{BAF6846C-CB71-42F6-AC6E-5F15FC989F23}" type="presParOf" srcId="{E84AE66F-43FA-4229-8C4C-C2DF46F7745F}" destId="{38E5BE66-0F9D-47B4-8801-454461BC631C}" srcOrd="1" destOrd="0" presId="urn:microsoft.com/office/officeart/2005/8/layout/vList2"/>
    <dgm:cxn modelId="{C83830C0-59E5-4038-9E1E-465D6BC1B2FB}" type="presParOf" srcId="{E84AE66F-43FA-4229-8C4C-C2DF46F7745F}" destId="{E3437B64-3285-4499-BC0B-26726DDD7FAF}"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71ECD9D-CF83-4ABE-98F9-3426E3C39209}" type="doc">
      <dgm:prSet loTypeId="urn:microsoft.com/office/officeart/2005/8/layout/hierarchy1" loCatId="hierarchy" qsTypeId="urn:microsoft.com/office/officeart/2005/8/quickstyle/simple2#2" qsCatId="simple" csTypeId="urn:microsoft.com/office/officeart/2005/8/colors/accent5_2#2" csCatId="accent5" phldr="1"/>
      <dgm:spPr/>
      <dgm:t>
        <a:bodyPr/>
        <a:lstStyle/>
        <a:p>
          <a:endParaRPr lang="en-US"/>
        </a:p>
      </dgm:t>
    </dgm:pt>
    <dgm:pt modelId="{AF3513DD-82D2-488E-8D41-53FB84B25892}">
      <dgm:prSet/>
      <dgm:spPr/>
      <dgm:t>
        <a:bodyPr/>
        <a:lstStyle/>
        <a:p>
          <a:r>
            <a:rPr lang="en-GB"/>
            <a:t>Schools should sensitively discuss any constraints to social transitioning, highlighting that supporting social transitioning does not include allowing access to toilets, changing rooms or residential accommodation designated for the opposite sex.</a:t>
          </a:r>
          <a:endParaRPr lang="en-US"/>
        </a:p>
      </dgm:t>
    </dgm:pt>
    <dgm:pt modelId="{A47F8AF2-B19D-4A6D-9D2E-23EA1E95DE67}" type="parTrans" cxnId="{A8825C24-0F7F-4CE3-876F-6E2CCA016AC5}">
      <dgm:prSet/>
      <dgm:spPr/>
      <dgm:t>
        <a:bodyPr/>
        <a:lstStyle/>
        <a:p>
          <a:endParaRPr lang="en-US"/>
        </a:p>
      </dgm:t>
    </dgm:pt>
    <dgm:pt modelId="{AC660399-A262-49D4-A474-929CA7D8AAB3}" type="sibTrans" cxnId="{A8825C24-0F7F-4CE3-876F-6E2CCA016AC5}">
      <dgm:prSet/>
      <dgm:spPr/>
      <dgm:t>
        <a:bodyPr/>
        <a:lstStyle/>
        <a:p>
          <a:endParaRPr lang="en-US"/>
        </a:p>
      </dgm:t>
    </dgm:pt>
    <dgm:pt modelId="{8CD47CD3-D786-4A45-8188-EEB1214CB91A}">
      <dgm:prSet/>
      <dgm:spPr/>
      <dgm:t>
        <a:bodyPr/>
        <a:lstStyle/>
        <a:p>
          <a:r>
            <a:rPr lang="en-GB"/>
            <a:t>Schools must be conscious of the rights of pupils and staff in relation to their religion or belief.</a:t>
          </a:r>
          <a:endParaRPr lang="en-US"/>
        </a:p>
      </dgm:t>
    </dgm:pt>
    <dgm:pt modelId="{D55B910F-1365-4AB9-9B89-81DFC8038EBA}" type="parTrans" cxnId="{A9DD1EB9-7C6C-4556-BDFF-125812A87EE7}">
      <dgm:prSet/>
      <dgm:spPr/>
      <dgm:t>
        <a:bodyPr/>
        <a:lstStyle/>
        <a:p>
          <a:endParaRPr lang="en-US"/>
        </a:p>
      </dgm:t>
    </dgm:pt>
    <dgm:pt modelId="{20DF188F-6655-4F79-A711-A6F175E578BE}" type="sibTrans" cxnId="{A9DD1EB9-7C6C-4556-BDFF-125812A87EE7}">
      <dgm:prSet/>
      <dgm:spPr/>
      <dgm:t>
        <a:bodyPr/>
        <a:lstStyle/>
        <a:p>
          <a:endParaRPr lang="en-US"/>
        </a:p>
      </dgm:t>
    </dgm:pt>
    <dgm:pt modelId="{1D01EE62-766D-4901-89D3-041EE7710810}" type="pres">
      <dgm:prSet presAssocID="{671ECD9D-CF83-4ABE-98F9-3426E3C39209}" presName="hierChild1" presStyleCnt="0">
        <dgm:presLayoutVars>
          <dgm:chPref val="1"/>
          <dgm:dir/>
          <dgm:animOne val="branch"/>
          <dgm:animLvl val="lvl"/>
          <dgm:resizeHandles/>
        </dgm:presLayoutVars>
      </dgm:prSet>
      <dgm:spPr/>
    </dgm:pt>
    <dgm:pt modelId="{9D1572F8-3EF9-476F-8440-D043703682F8}" type="pres">
      <dgm:prSet presAssocID="{AF3513DD-82D2-488E-8D41-53FB84B25892}" presName="hierRoot1" presStyleCnt="0"/>
      <dgm:spPr/>
    </dgm:pt>
    <dgm:pt modelId="{9D7CF806-1984-48A5-BC04-90799D8281B4}" type="pres">
      <dgm:prSet presAssocID="{AF3513DD-82D2-488E-8D41-53FB84B25892}" presName="composite" presStyleCnt="0"/>
      <dgm:spPr/>
    </dgm:pt>
    <dgm:pt modelId="{9A67EFEA-7E22-46D1-A075-08A40E9C3E5C}" type="pres">
      <dgm:prSet presAssocID="{AF3513DD-82D2-488E-8D41-53FB84B25892}" presName="background" presStyleLbl="node0" presStyleIdx="0" presStyleCnt="2"/>
      <dgm:spPr/>
    </dgm:pt>
    <dgm:pt modelId="{ED62D422-38A7-43E6-A112-DEE51C90C772}" type="pres">
      <dgm:prSet presAssocID="{AF3513DD-82D2-488E-8D41-53FB84B25892}" presName="text" presStyleLbl="fgAcc0" presStyleIdx="0" presStyleCnt="2" custLinFactNeighborX="-28" custLinFactNeighborY="-27990">
        <dgm:presLayoutVars>
          <dgm:chPref val="3"/>
        </dgm:presLayoutVars>
      </dgm:prSet>
      <dgm:spPr/>
    </dgm:pt>
    <dgm:pt modelId="{0EB2F1C2-1805-43AE-979E-C1ED0E0DEEC4}" type="pres">
      <dgm:prSet presAssocID="{AF3513DD-82D2-488E-8D41-53FB84B25892}" presName="hierChild2" presStyleCnt="0"/>
      <dgm:spPr/>
    </dgm:pt>
    <dgm:pt modelId="{21908FE7-E618-4B14-A4B1-14430FC66300}" type="pres">
      <dgm:prSet presAssocID="{8CD47CD3-D786-4A45-8188-EEB1214CB91A}" presName="hierRoot1" presStyleCnt="0"/>
      <dgm:spPr/>
    </dgm:pt>
    <dgm:pt modelId="{2147EF3D-E3E9-4B34-847B-D7C6DBA70984}" type="pres">
      <dgm:prSet presAssocID="{8CD47CD3-D786-4A45-8188-EEB1214CB91A}" presName="composite" presStyleCnt="0"/>
      <dgm:spPr/>
    </dgm:pt>
    <dgm:pt modelId="{0C6B1B52-636B-4A26-8335-7465303794B1}" type="pres">
      <dgm:prSet presAssocID="{8CD47CD3-D786-4A45-8188-EEB1214CB91A}" presName="background" presStyleLbl="node0" presStyleIdx="1" presStyleCnt="2"/>
      <dgm:spPr/>
    </dgm:pt>
    <dgm:pt modelId="{7C1ABFF4-1B44-48D9-B5D0-DDF0B688B492}" type="pres">
      <dgm:prSet presAssocID="{8CD47CD3-D786-4A45-8188-EEB1214CB91A}" presName="text" presStyleLbl="fgAcc0" presStyleIdx="1" presStyleCnt="2">
        <dgm:presLayoutVars>
          <dgm:chPref val="3"/>
        </dgm:presLayoutVars>
      </dgm:prSet>
      <dgm:spPr/>
    </dgm:pt>
    <dgm:pt modelId="{1FB9859E-17DD-4728-B14D-07E9F6887D31}" type="pres">
      <dgm:prSet presAssocID="{8CD47CD3-D786-4A45-8188-EEB1214CB91A}" presName="hierChild2" presStyleCnt="0"/>
      <dgm:spPr/>
    </dgm:pt>
  </dgm:ptLst>
  <dgm:cxnLst>
    <dgm:cxn modelId="{A8825C24-0F7F-4CE3-876F-6E2CCA016AC5}" srcId="{671ECD9D-CF83-4ABE-98F9-3426E3C39209}" destId="{AF3513DD-82D2-488E-8D41-53FB84B25892}" srcOrd="0" destOrd="0" parTransId="{A47F8AF2-B19D-4A6D-9D2E-23EA1E95DE67}" sibTransId="{AC660399-A262-49D4-A474-929CA7D8AAB3}"/>
    <dgm:cxn modelId="{AA561C83-A27F-4925-8291-C2B6977DA622}" type="presOf" srcId="{671ECD9D-CF83-4ABE-98F9-3426E3C39209}" destId="{1D01EE62-766D-4901-89D3-041EE7710810}" srcOrd="0" destOrd="0" presId="urn:microsoft.com/office/officeart/2005/8/layout/hierarchy1"/>
    <dgm:cxn modelId="{A9DD1EB9-7C6C-4556-BDFF-125812A87EE7}" srcId="{671ECD9D-CF83-4ABE-98F9-3426E3C39209}" destId="{8CD47CD3-D786-4A45-8188-EEB1214CB91A}" srcOrd="1" destOrd="0" parTransId="{D55B910F-1365-4AB9-9B89-81DFC8038EBA}" sibTransId="{20DF188F-6655-4F79-A711-A6F175E578BE}"/>
    <dgm:cxn modelId="{B2B18FF2-56E0-44DA-B931-E9D11F9D588E}" type="presOf" srcId="{8CD47CD3-D786-4A45-8188-EEB1214CB91A}" destId="{7C1ABFF4-1B44-48D9-B5D0-DDF0B688B492}" srcOrd="0" destOrd="0" presId="urn:microsoft.com/office/officeart/2005/8/layout/hierarchy1"/>
    <dgm:cxn modelId="{987460F8-43F5-4E99-8776-60489393DFB3}" type="presOf" srcId="{AF3513DD-82D2-488E-8D41-53FB84B25892}" destId="{ED62D422-38A7-43E6-A112-DEE51C90C772}" srcOrd="0" destOrd="0" presId="urn:microsoft.com/office/officeart/2005/8/layout/hierarchy1"/>
    <dgm:cxn modelId="{417C23BB-9389-46B0-9A59-3FDCE8CDB728}" type="presParOf" srcId="{1D01EE62-766D-4901-89D3-041EE7710810}" destId="{9D1572F8-3EF9-476F-8440-D043703682F8}" srcOrd="0" destOrd="0" presId="urn:microsoft.com/office/officeart/2005/8/layout/hierarchy1"/>
    <dgm:cxn modelId="{A8070FD1-C032-47B4-BFF2-0E013D8966DA}" type="presParOf" srcId="{9D1572F8-3EF9-476F-8440-D043703682F8}" destId="{9D7CF806-1984-48A5-BC04-90799D8281B4}" srcOrd="0" destOrd="0" presId="urn:microsoft.com/office/officeart/2005/8/layout/hierarchy1"/>
    <dgm:cxn modelId="{83958C60-73B3-430F-A20B-22244588B1B8}" type="presParOf" srcId="{9D7CF806-1984-48A5-BC04-90799D8281B4}" destId="{9A67EFEA-7E22-46D1-A075-08A40E9C3E5C}" srcOrd="0" destOrd="0" presId="urn:microsoft.com/office/officeart/2005/8/layout/hierarchy1"/>
    <dgm:cxn modelId="{A7C62920-04B1-467B-8BED-80961129515D}" type="presParOf" srcId="{9D7CF806-1984-48A5-BC04-90799D8281B4}" destId="{ED62D422-38A7-43E6-A112-DEE51C90C772}" srcOrd="1" destOrd="0" presId="urn:microsoft.com/office/officeart/2005/8/layout/hierarchy1"/>
    <dgm:cxn modelId="{9453DCB8-86C2-4B10-BC16-6F435B3C651D}" type="presParOf" srcId="{9D1572F8-3EF9-476F-8440-D043703682F8}" destId="{0EB2F1C2-1805-43AE-979E-C1ED0E0DEEC4}" srcOrd="1" destOrd="0" presId="urn:microsoft.com/office/officeart/2005/8/layout/hierarchy1"/>
    <dgm:cxn modelId="{57CF23FA-659A-4A75-9D96-844B47F759F3}" type="presParOf" srcId="{1D01EE62-766D-4901-89D3-041EE7710810}" destId="{21908FE7-E618-4B14-A4B1-14430FC66300}" srcOrd="1" destOrd="0" presId="urn:microsoft.com/office/officeart/2005/8/layout/hierarchy1"/>
    <dgm:cxn modelId="{9422137F-03AF-4554-9C48-3C97B5AFAEC9}" type="presParOf" srcId="{21908FE7-E618-4B14-A4B1-14430FC66300}" destId="{2147EF3D-E3E9-4B34-847B-D7C6DBA70984}" srcOrd="0" destOrd="0" presId="urn:microsoft.com/office/officeart/2005/8/layout/hierarchy1"/>
    <dgm:cxn modelId="{AD8F3791-595E-4A00-B44A-A0D8CE1194B8}" type="presParOf" srcId="{2147EF3D-E3E9-4B34-847B-D7C6DBA70984}" destId="{0C6B1B52-636B-4A26-8335-7465303794B1}" srcOrd="0" destOrd="0" presId="urn:microsoft.com/office/officeart/2005/8/layout/hierarchy1"/>
    <dgm:cxn modelId="{CFB97989-5FA2-4EEF-9126-EE25987A5AE3}" type="presParOf" srcId="{2147EF3D-E3E9-4B34-847B-D7C6DBA70984}" destId="{7C1ABFF4-1B44-48D9-B5D0-DDF0B688B492}" srcOrd="1" destOrd="0" presId="urn:microsoft.com/office/officeart/2005/8/layout/hierarchy1"/>
    <dgm:cxn modelId="{E003162C-FF9F-4414-9626-0CE625BB9471}" type="presParOf" srcId="{21908FE7-E618-4B14-A4B1-14430FC66300}" destId="{1FB9859E-17DD-4728-B14D-07E9F6887D31}" srcOrd="1" destOrd="0" presId="urn:microsoft.com/office/officeart/2005/8/layout/hierarchy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51F995-FC83-41BD-9066-08431660521A}">
      <dsp:nvSpPr>
        <dsp:cNvPr id="0" name=""/>
        <dsp:cNvSpPr/>
      </dsp:nvSpPr>
      <dsp:spPr>
        <a:xfrm>
          <a:off x="0" y="77180"/>
          <a:ext cx="6666833" cy="6879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a:t>Changes in statutory guidance</a:t>
          </a:r>
          <a:endParaRPr lang="en-US" sz="2800" kern="1200"/>
        </a:p>
      </dsp:txBody>
      <dsp:txXfrm>
        <a:off x="33583" y="110763"/>
        <a:ext cx="6599667" cy="620794"/>
      </dsp:txXfrm>
    </dsp:sp>
    <dsp:sp modelId="{164F4FBC-6335-4384-9DA5-4403C9C39A42}">
      <dsp:nvSpPr>
        <dsp:cNvPr id="0" name=""/>
        <dsp:cNvSpPr/>
      </dsp:nvSpPr>
      <dsp:spPr>
        <a:xfrm>
          <a:off x="0" y="845780"/>
          <a:ext cx="6666833" cy="687960"/>
        </a:xfrm>
        <a:prstGeom prst="roundRect">
          <a:avLst/>
        </a:prstGeom>
        <a:gradFill rotWithShape="0">
          <a:gsLst>
            <a:gs pos="0">
              <a:schemeClr val="accent5">
                <a:hueOff val="-2025358"/>
                <a:satOff val="-138"/>
                <a:lumOff val="327"/>
                <a:alphaOff val="0"/>
                <a:satMod val="103000"/>
                <a:lumMod val="102000"/>
                <a:tint val="94000"/>
              </a:schemeClr>
            </a:gs>
            <a:gs pos="50000">
              <a:schemeClr val="accent5">
                <a:hueOff val="-2025358"/>
                <a:satOff val="-138"/>
                <a:lumOff val="327"/>
                <a:alphaOff val="0"/>
                <a:satMod val="110000"/>
                <a:lumMod val="100000"/>
                <a:shade val="100000"/>
              </a:schemeClr>
            </a:gs>
            <a:gs pos="100000">
              <a:schemeClr val="accent5">
                <a:hueOff val="-2025358"/>
                <a:satOff val="-138"/>
                <a:lumOff val="32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a:t>Early Help and Professional Curiosity </a:t>
          </a:r>
          <a:endParaRPr lang="en-US" sz="2800" kern="1200"/>
        </a:p>
      </dsp:txBody>
      <dsp:txXfrm>
        <a:off x="33583" y="879363"/>
        <a:ext cx="6599667" cy="620794"/>
      </dsp:txXfrm>
    </dsp:sp>
    <dsp:sp modelId="{473E89F6-E0EE-4B68-92D3-4018CFA4C66E}">
      <dsp:nvSpPr>
        <dsp:cNvPr id="0" name=""/>
        <dsp:cNvSpPr/>
      </dsp:nvSpPr>
      <dsp:spPr>
        <a:xfrm>
          <a:off x="0" y="1614380"/>
          <a:ext cx="6666833" cy="687960"/>
        </a:xfrm>
        <a:prstGeom prst="roundRect">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a:t>Online Safety and AI </a:t>
          </a:r>
          <a:endParaRPr lang="en-US" sz="2800" kern="1200"/>
        </a:p>
      </dsp:txBody>
      <dsp:txXfrm>
        <a:off x="33583" y="1647963"/>
        <a:ext cx="6599667" cy="620794"/>
      </dsp:txXfrm>
    </dsp:sp>
    <dsp:sp modelId="{8C666BE6-1E62-4F02-9F83-DDAA0001F9E8}">
      <dsp:nvSpPr>
        <dsp:cNvPr id="0" name=""/>
        <dsp:cNvSpPr/>
      </dsp:nvSpPr>
      <dsp:spPr>
        <a:xfrm>
          <a:off x="0" y="2382980"/>
          <a:ext cx="6666833" cy="687960"/>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a:t>Child on child abuse and misogyny</a:t>
          </a:r>
          <a:endParaRPr lang="en-US" sz="2800" kern="1200"/>
        </a:p>
      </dsp:txBody>
      <dsp:txXfrm>
        <a:off x="33583" y="2416563"/>
        <a:ext cx="6599667" cy="620794"/>
      </dsp:txXfrm>
    </dsp:sp>
    <dsp:sp modelId="{69016002-6C8C-47AF-9DF9-958B59964740}">
      <dsp:nvSpPr>
        <dsp:cNvPr id="0" name=""/>
        <dsp:cNvSpPr/>
      </dsp:nvSpPr>
      <dsp:spPr>
        <a:xfrm>
          <a:off x="0" y="3151580"/>
          <a:ext cx="6666833" cy="687960"/>
        </a:xfrm>
        <a:prstGeom prst="roundRect">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a:t>Children questioning their gender</a:t>
          </a:r>
          <a:endParaRPr lang="en-US" sz="2800" kern="1200"/>
        </a:p>
      </dsp:txBody>
      <dsp:txXfrm>
        <a:off x="33583" y="3185163"/>
        <a:ext cx="6599667" cy="620794"/>
      </dsp:txXfrm>
    </dsp:sp>
    <dsp:sp modelId="{EF95A09C-1E18-46E5-937F-387888B4858B}">
      <dsp:nvSpPr>
        <dsp:cNvPr id="0" name=""/>
        <dsp:cNvSpPr/>
      </dsp:nvSpPr>
      <dsp:spPr>
        <a:xfrm>
          <a:off x="0" y="3920180"/>
          <a:ext cx="6666833" cy="687960"/>
        </a:xfrm>
        <a:prstGeom prst="roundRect">
          <a:avLst/>
        </a:prstGeom>
        <a:gradFill rotWithShape="0">
          <a:gsLst>
            <a:gs pos="0">
              <a:schemeClr val="accent5">
                <a:hueOff val="-10126791"/>
                <a:satOff val="-688"/>
                <a:lumOff val="1634"/>
                <a:alphaOff val="0"/>
                <a:satMod val="103000"/>
                <a:lumMod val="102000"/>
                <a:tint val="94000"/>
              </a:schemeClr>
            </a:gs>
            <a:gs pos="50000">
              <a:schemeClr val="accent5">
                <a:hueOff val="-10126791"/>
                <a:satOff val="-688"/>
                <a:lumOff val="1634"/>
                <a:alphaOff val="0"/>
                <a:satMod val="110000"/>
                <a:lumMod val="100000"/>
                <a:shade val="100000"/>
              </a:schemeClr>
            </a:gs>
            <a:gs pos="100000">
              <a:schemeClr val="accent5">
                <a:hueOff val="-10126791"/>
                <a:satOff val="-688"/>
                <a:lumOff val="163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a:t>Southport recommendations</a:t>
          </a:r>
          <a:endParaRPr lang="en-US" sz="2800" kern="1200"/>
        </a:p>
      </dsp:txBody>
      <dsp:txXfrm>
        <a:off x="33583" y="3953763"/>
        <a:ext cx="6599667" cy="620794"/>
      </dsp:txXfrm>
    </dsp:sp>
    <dsp:sp modelId="{10CD04B7-FF06-4AB0-83EB-D6013E0DDE17}">
      <dsp:nvSpPr>
        <dsp:cNvPr id="0" name=""/>
        <dsp:cNvSpPr/>
      </dsp:nvSpPr>
      <dsp:spPr>
        <a:xfrm>
          <a:off x="0" y="4688779"/>
          <a:ext cx="6666833" cy="68796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a:t>Safer Working Practice</a:t>
          </a:r>
          <a:endParaRPr lang="en-US" sz="2800" kern="1200"/>
        </a:p>
      </dsp:txBody>
      <dsp:txXfrm>
        <a:off x="33583" y="4722362"/>
        <a:ext cx="6599667" cy="6207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F11F7D-0506-4BF8-9BBF-73D1514072BD}">
      <dsp:nvSpPr>
        <dsp:cNvPr id="0" name=""/>
        <dsp:cNvSpPr/>
      </dsp:nvSpPr>
      <dsp:spPr>
        <a:xfrm>
          <a:off x="0" y="2575"/>
          <a:ext cx="884843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F2A5D1-F2DB-40BD-A0B1-34D914B25C04}">
      <dsp:nvSpPr>
        <dsp:cNvPr id="0" name=""/>
        <dsp:cNvSpPr/>
      </dsp:nvSpPr>
      <dsp:spPr>
        <a:xfrm>
          <a:off x="0" y="2575"/>
          <a:ext cx="8848436" cy="878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identifying, understanding and challenging racism and discrimination</a:t>
          </a:r>
          <a:endParaRPr lang="en-US" sz="2400" kern="1200"/>
        </a:p>
      </dsp:txBody>
      <dsp:txXfrm>
        <a:off x="0" y="2575"/>
        <a:ext cx="8848436" cy="878135"/>
      </dsp:txXfrm>
    </dsp:sp>
    <dsp:sp modelId="{715A72C3-EAF0-4FBE-A909-92B2705892D8}">
      <dsp:nvSpPr>
        <dsp:cNvPr id="0" name=""/>
        <dsp:cNvSpPr/>
      </dsp:nvSpPr>
      <dsp:spPr>
        <a:xfrm>
          <a:off x="0" y="880710"/>
          <a:ext cx="884843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5D6EDD-6095-467A-94D6-A9C3568C8029}">
      <dsp:nvSpPr>
        <dsp:cNvPr id="0" name=""/>
        <dsp:cNvSpPr/>
      </dsp:nvSpPr>
      <dsp:spPr>
        <a:xfrm>
          <a:off x="0" y="880710"/>
          <a:ext cx="8848436" cy="878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recognising the specific needs and experiences of babies</a:t>
          </a:r>
          <a:endParaRPr lang="en-US" sz="2400" kern="1200"/>
        </a:p>
      </dsp:txBody>
      <dsp:txXfrm>
        <a:off x="0" y="880710"/>
        <a:ext cx="8848436" cy="878135"/>
      </dsp:txXfrm>
    </dsp:sp>
    <dsp:sp modelId="{DCCF51FA-5732-4D09-A27A-DC6F64F05A84}">
      <dsp:nvSpPr>
        <dsp:cNvPr id="0" name=""/>
        <dsp:cNvSpPr/>
      </dsp:nvSpPr>
      <dsp:spPr>
        <a:xfrm>
          <a:off x="0" y="1758846"/>
          <a:ext cx="884843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AAD571-DE85-4060-A978-A8E6860F5D35}">
      <dsp:nvSpPr>
        <dsp:cNvPr id="0" name=""/>
        <dsp:cNvSpPr/>
      </dsp:nvSpPr>
      <dsp:spPr>
        <a:xfrm>
          <a:off x="0" y="1758846"/>
          <a:ext cx="8848436" cy="878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understanding the impact of domestic abuse on children and families</a:t>
          </a:r>
          <a:endParaRPr lang="en-US" sz="2400" kern="1200"/>
        </a:p>
      </dsp:txBody>
      <dsp:txXfrm>
        <a:off x="0" y="1758846"/>
        <a:ext cx="8848436" cy="878135"/>
      </dsp:txXfrm>
    </dsp:sp>
    <dsp:sp modelId="{6FA43121-B39A-44CE-BF74-5D59BF2B7356}">
      <dsp:nvSpPr>
        <dsp:cNvPr id="0" name=""/>
        <dsp:cNvSpPr/>
      </dsp:nvSpPr>
      <dsp:spPr>
        <a:xfrm>
          <a:off x="0" y="2636982"/>
          <a:ext cx="884843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2FC8CA-8023-4C97-B1AB-705EC809DE4B}">
      <dsp:nvSpPr>
        <dsp:cNvPr id="0" name=""/>
        <dsp:cNvSpPr/>
      </dsp:nvSpPr>
      <dsp:spPr>
        <a:xfrm>
          <a:off x="0" y="2636982"/>
          <a:ext cx="8848436" cy="878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consideration of children experiencing simultaneous harms or multiple harms</a:t>
          </a:r>
          <a:endParaRPr lang="en-US" sz="2400" kern="1200"/>
        </a:p>
      </dsp:txBody>
      <dsp:txXfrm>
        <a:off x="0" y="2636982"/>
        <a:ext cx="8848436" cy="878135"/>
      </dsp:txXfrm>
    </dsp:sp>
    <dsp:sp modelId="{3DB3B2D6-43B1-4BA3-A444-900B28D5F6B1}">
      <dsp:nvSpPr>
        <dsp:cNvPr id="0" name=""/>
        <dsp:cNvSpPr/>
      </dsp:nvSpPr>
      <dsp:spPr>
        <a:xfrm>
          <a:off x="0" y="3515117"/>
          <a:ext cx="884843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FD6C1A-E030-4F7B-8948-FF14407B1C55}">
      <dsp:nvSpPr>
        <dsp:cNvPr id="0" name=""/>
        <dsp:cNvSpPr/>
      </dsp:nvSpPr>
      <dsp:spPr>
        <a:xfrm>
          <a:off x="0" y="3515117"/>
          <a:ext cx="8848436" cy="878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strengthened inclusion of children in care</a:t>
          </a:r>
          <a:endParaRPr lang="en-US" sz="2400" kern="1200"/>
        </a:p>
      </dsp:txBody>
      <dsp:txXfrm>
        <a:off x="0" y="3515117"/>
        <a:ext cx="8848436" cy="878135"/>
      </dsp:txXfrm>
    </dsp:sp>
    <dsp:sp modelId="{7A9D38C0-5E16-44EF-A6E1-9F434425DDCD}">
      <dsp:nvSpPr>
        <dsp:cNvPr id="0" name=""/>
        <dsp:cNvSpPr/>
      </dsp:nvSpPr>
      <dsp:spPr>
        <a:xfrm>
          <a:off x="0" y="4393253"/>
          <a:ext cx="884843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C50CDC-BF4A-4FBC-8B50-262F71672EBF}">
      <dsp:nvSpPr>
        <dsp:cNvPr id="0" name=""/>
        <dsp:cNvSpPr/>
      </dsp:nvSpPr>
      <dsp:spPr>
        <a:xfrm>
          <a:off x="0" y="4393253"/>
          <a:ext cx="8848436" cy="878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the link between online harm and harm experienced in person.</a:t>
          </a:r>
          <a:br>
            <a:rPr lang="en-GB" sz="2400" kern="1200"/>
          </a:br>
          <a:endParaRPr lang="en-US" sz="2400" kern="1200"/>
        </a:p>
      </dsp:txBody>
      <dsp:txXfrm>
        <a:off x="0" y="4393253"/>
        <a:ext cx="8848436" cy="8781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9A6C85-37B5-4E5A-89BA-F17BE8F1CDE1}">
      <dsp:nvSpPr>
        <dsp:cNvPr id="0" name=""/>
        <dsp:cNvSpPr/>
      </dsp:nvSpPr>
      <dsp:spPr>
        <a:xfrm>
          <a:off x="0" y="66948"/>
          <a:ext cx="6952140" cy="104480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GB" sz="1900" kern="1200">
              <a:latin typeface="Calibri"/>
              <a:ea typeface="Calibri"/>
              <a:cs typeface="Calibri"/>
            </a:rPr>
            <a:t>Schools and colleges must take a strong, proactive stand against all forms of bullying, and schools and colleges should tackle bullying at the earliest opportunity to prevent it from escalating.</a:t>
          </a:r>
          <a:endParaRPr lang="en-US" sz="1900" kern="1200">
            <a:latin typeface="Calibri"/>
            <a:ea typeface="Calibri"/>
            <a:cs typeface="Calibri"/>
          </a:endParaRPr>
        </a:p>
      </dsp:txBody>
      <dsp:txXfrm>
        <a:off x="51003" y="117951"/>
        <a:ext cx="6850134" cy="942803"/>
      </dsp:txXfrm>
    </dsp:sp>
    <dsp:sp modelId="{86324292-A535-4EED-9B91-6D96000344E1}">
      <dsp:nvSpPr>
        <dsp:cNvPr id="0" name=""/>
        <dsp:cNvSpPr/>
      </dsp:nvSpPr>
      <dsp:spPr>
        <a:xfrm>
          <a:off x="0" y="1166478"/>
          <a:ext cx="6952140" cy="1044809"/>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latin typeface="Aptos" panose="020B0004020202020204"/>
              <a:ea typeface="+mn-ea"/>
              <a:cs typeface="+mn-cs"/>
            </a:rPr>
            <a:t>Schools should consider adopting policies that maintain flexibility and avoid rigid rules based on gender stereotypes.</a:t>
          </a:r>
          <a:endParaRPr lang="en-US" sz="1900" kern="1200">
            <a:latin typeface="Aptos" panose="020B0004020202020204"/>
            <a:ea typeface="+mn-ea"/>
            <a:cs typeface="+mn-cs"/>
          </a:endParaRPr>
        </a:p>
      </dsp:txBody>
      <dsp:txXfrm>
        <a:off x="51003" y="1217481"/>
        <a:ext cx="6850134" cy="942803"/>
      </dsp:txXfrm>
    </dsp:sp>
    <dsp:sp modelId="{2EC0D37C-502C-4496-9669-C4F22070B62C}">
      <dsp:nvSpPr>
        <dsp:cNvPr id="0" name=""/>
        <dsp:cNvSpPr/>
      </dsp:nvSpPr>
      <dsp:spPr>
        <a:xfrm>
          <a:off x="0" y="2266008"/>
          <a:ext cx="6952140" cy="1044809"/>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latin typeface="Aptos" panose="020B0004020202020204"/>
              <a:ea typeface="+mn-ea"/>
              <a:cs typeface="+mn-cs"/>
            </a:rPr>
            <a:t>Decision making process around requests for support with social transition should be documented and records kept.</a:t>
          </a:r>
          <a:endParaRPr lang="en-US" sz="1900" kern="1200">
            <a:latin typeface="Aptos" panose="020B0004020202020204"/>
            <a:ea typeface="+mn-ea"/>
            <a:cs typeface="+mn-cs"/>
          </a:endParaRPr>
        </a:p>
      </dsp:txBody>
      <dsp:txXfrm>
        <a:off x="51003" y="2317011"/>
        <a:ext cx="6850134" cy="942803"/>
      </dsp:txXfrm>
    </dsp:sp>
    <dsp:sp modelId="{7DA407B6-063A-42E4-B7E6-75F2F08A9765}">
      <dsp:nvSpPr>
        <dsp:cNvPr id="0" name=""/>
        <dsp:cNvSpPr/>
      </dsp:nvSpPr>
      <dsp:spPr>
        <a:xfrm>
          <a:off x="0" y="3365538"/>
          <a:ext cx="6952140" cy="1044809"/>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latin typeface="Aptos" panose="020B0004020202020204"/>
              <a:ea typeface="+mn-ea"/>
              <a:cs typeface="+mn-cs"/>
            </a:rPr>
            <a:t>School should consider whether pupils would be best supported by a policy on social transition which explains the steps the school would take. </a:t>
          </a:r>
          <a:endParaRPr lang="en-US" sz="1900" kern="1200">
            <a:latin typeface="Aptos" panose="020B0004020202020204"/>
            <a:ea typeface="+mn-ea"/>
            <a:cs typeface="+mn-cs"/>
          </a:endParaRPr>
        </a:p>
      </dsp:txBody>
      <dsp:txXfrm>
        <a:off x="51003" y="3416541"/>
        <a:ext cx="6850134" cy="9428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393BC8-71FC-435F-9E2B-29A753694946}">
      <dsp:nvSpPr>
        <dsp:cNvPr id="0" name=""/>
        <dsp:cNvSpPr/>
      </dsp:nvSpPr>
      <dsp:spPr>
        <a:xfrm>
          <a:off x="0" y="71959"/>
          <a:ext cx="6666833" cy="173160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In cases where a child speaks to a staff member about their feelings but does not ask the school to make any changes around support with social transition, there is no reason to share this information any further unless there is a related safeguarding risk.</a:t>
          </a:r>
          <a:endParaRPr lang="en-US" sz="2000" kern="1200"/>
        </a:p>
      </dsp:txBody>
      <dsp:txXfrm>
        <a:off x="84530" y="156489"/>
        <a:ext cx="6497773" cy="1562540"/>
      </dsp:txXfrm>
    </dsp:sp>
    <dsp:sp modelId="{1C75FFFF-3670-4771-8CFE-F6126F98EC6F}">
      <dsp:nvSpPr>
        <dsp:cNvPr id="0" name=""/>
        <dsp:cNvSpPr/>
      </dsp:nvSpPr>
      <dsp:spPr>
        <a:xfrm>
          <a:off x="0" y="1861160"/>
          <a:ext cx="6666833" cy="1731600"/>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The views of the child’s parents or carers should be properly considered. In circumstances where involving parents or carers would put the child at a greater risk than not involving them, the school should involve the DSL to determine what action should be taken.</a:t>
          </a:r>
          <a:endParaRPr lang="en-US" sz="2000" kern="1200"/>
        </a:p>
      </dsp:txBody>
      <dsp:txXfrm>
        <a:off x="84530" y="1945690"/>
        <a:ext cx="6497773" cy="1562540"/>
      </dsp:txXfrm>
    </dsp:sp>
    <dsp:sp modelId="{9F685148-1339-44D7-BB28-B2041AA7B39F}">
      <dsp:nvSpPr>
        <dsp:cNvPr id="0" name=""/>
        <dsp:cNvSpPr/>
      </dsp:nvSpPr>
      <dsp:spPr>
        <a:xfrm>
          <a:off x="0" y="3605577"/>
          <a:ext cx="6666833" cy="173160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Schools should explore how best to support conversations with parents and carers, including offering for a staff member to be present or speak to parents and carers on the child’s behalf. </a:t>
          </a:r>
          <a:endParaRPr lang="en-US" sz="2000" kern="1200"/>
        </a:p>
      </dsp:txBody>
      <dsp:txXfrm>
        <a:off x="84530" y="3690107"/>
        <a:ext cx="6497773" cy="15625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00264F-E5EC-4590-8D02-170B7F48D9E6}">
      <dsp:nvSpPr>
        <dsp:cNvPr id="0" name=""/>
        <dsp:cNvSpPr/>
      </dsp:nvSpPr>
      <dsp:spPr>
        <a:xfrm>
          <a:off x="0" y="69863"/>
          <a:ext cx="8626643" cy="21411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As a first step when considering a request for support with social transition, the guidance asks that schools consider what is in the best interests of the child and other children.</a:t>
          </a:r>
          <a:endParaRPr lang="en-US" sz="3000" kern="1200"/>
        </a:p>
      </dsp:txBody>
      <dsp:txXfrm>
        <a:off x="104520" y="174383"/>
        <a:ext cx="8417603" cy="1932060"/>
      </dsp:txXfrm>
    </dsp:sp>
    <dsp:sp modelId="{E3437B64-3285-4499-BC0B-26726DDD7FAF}">
      <dsp:nvSpPr>
        <dsp:cNvPr id="0" name=""/>
        <dsp:cNvSpPr/>
      </dsp:nvSpPr>
      <dsp:spPr>
        <a:xfrm>
          <a:off x="0" y="2297364"/>
          <a:ext cx="8626643" cy="214110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In most cases, this would be carried out in conjunction with the child’s parents or carers, and relevant professionals.</a:t>
          </a:r>
          <a:endParaRPr lang="en-US" sz="3000" kern="1200"/>
        </a:p>
      </dsp:txBody>
      <dsp:txXfrm>
        <a:off x="104520" y="2401884"/>
        <a:ext cx="8417603" cy="19320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67EFEA-7E22-46D1-A075-08A40E9C3E5C}">
      <dsp:nvSpPr>
        <dsp:cNvPr id="0" name=""/>
        <dsp:cNvSpPr/>
      </dsp:nvSpPr>
      <dsp:spPr>
        <a:xfrm>
          <a:off x="15" y="-330834"/>
          <a:ext cx="3134217" cy="199022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D62D422-38A7-43E6-A112-DEE51C90C772}">
      <dsp:nvSpPr>
        <dsp:cNvPr id="0" name=""/>
        <dsp:cNvSpPr/>
      </dsp:nvSpPr>
      <dsp:spPr>
        <a:xfrm>
          <a:off x="348261" y="0"/>
          <a:ext cx="3134217" cy="1990227"/>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Schools should sensitively discuss any constraints to social transitioning, highlighting that supporting social transitioning does not include allowing access to toilets, changing rooms or residential accommodation designated for the opposite sex.</a:t>
          </a:r>
          <a:endParaRPr lang="en-US" sz="1500" kern="1200"/>
        </a:p>
      </dsp:txBody>
      <dsp:txXfrm>
        <a:off x="406553" y="58292"/>
        <a:ext cx="3017633" cy="1873643"/>
      </dsp:txXfrm>
    </dsp:sp>
    <dsp:sp modelId="{0C6B1B52-636B-4A26-8335-7465303794B1}">
      <dsp:nvSpPr>
        <dsp:cNvPr id="0" name=""/>
        <dsp:cNvSpPr/>
      </dsp:nvSpPr>
      <dsp:spPr>
        <a:xfrm>
          <a:off x="3831602" y="99237"/>
          <a:ext cx="3134217" cy="199022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C1ABFF4-1B44-48D9-B5D0-DDF0B688B492}">
      <dsp:nvSpPr>
        <dsp:cNvPr id="0" name=""/>
        <dsp:cNvSpPr/>
      </dsp:nvSpPr>
      <dsp:spPr>
        <a:xfrm>
          <a:off x="4179849" y="430071"/>
          <a:ext cx="3134217" cy="1990227"/>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Schools must be conscious of the rights of pupils and staff in relation to their religion or belief.</a:t>
          </a:r>
          <a:endParaRPr lang="en-US" sz="1500" kern="1200"/>
        </a:p>
      </dsp:txBody>
      <dsp:txXfrm>
        <a:off x="4238141" y="488363"/>
        <a:ext cx="3017633" cy="187364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53E4C4-412D-4743-951B-2E48D3A658D4}" type="datetimeFigureOut">
              <a:t>8/24/2026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C8321-C08F-4670-BB42-EACF3F7B5437}" type="slidenum">
              <a:t>‹#›</a:t>
            </a:fld>
            <a:endParaRPr lang="en-GB"/>
          </a:p>
        </p:txBody>
      </p:sp>
    </p:spTree>
    <p:extLst>
      <p:ext uri="{BB962C8B-B14F-4D97-AF65-F5344CB8AC3E}">
        <p14:creationId xmlns:p14="http://schemas.microsoft.com/office/powerpoint/2010/main" val="938728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educateagainsthate.com/subject_area/misogyny/"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800"/>
              </a:spcAft>
            </a:pPr>
            <a:r>
              <a:rPr lang="en-GB" sz="1800">
                <a:solidFill>
                  <a:srgbClr val="000000"/>
                </a:solidFill>
                <a:effectLst/>
                <a:latin typeface="Calibri" panose="020F0502020204030204" pitchFamily="34" charset="0"/>
              </a:rPr>
              <a:t>Its that time of year again – we’ve got you covered with a new Safeguarding Refresher course for the academic year 2026-2027</a:t>
            </a:r>
          </a:p>
          <a:p>
            <a:pPr>
              <a:spcBef>
                <a:spcPts val="600"/>
              </a:spcBef>
              <a:spcAft>
                <a:spcPts val="800"/>
              </a:spcAft>
            </a:pPr>
            <a:endParaRPr lang="en-GB" sz="1800">
              <a:solidFill>
                <a:srgbClr val="000000"/>
              </a:solidFill>
              <a:effectLst/>
              <a:latin typeface="Calibri" panose="020F0502020204030204" pitchFamily="34" charset="0"/>
            </a:endParaRPr>
          </a:p>
          <a:p>
            <a:pPr marL="0" marR="0">
              <a:spcBef>
                <a:spcPts val="0"/>
              </a:spcBef>
              <a:spcAft>
                <a:spcPts val="0"/>
              </a:spcAft>
            </a:pPr>
            <a:br>
              <a:rPr lang="en-GB" sz="1800">
                <a:solidFill>
                  <a:srgbClr val="000000"/>
                </a:solidFill>
                <a:effectLst/>
                <a:latin typeface="Calibri" panose="020F0502020204030204" pitchFamily="34" charset="0"/>
              </a:rPr>
            </a:br>
            <a:endParaRPr lang="en-GB" baseline="0"/>
          </a:p>
          <a:p>
            <a:endParaRPr lang="en-GB"/>
          </a:p>
        </p:txBody>
      </p:sp>
      <p:sp>
        <p:nvSpPr>
          <p:cNvPr id="4" name="Slide Number Placeholder 3"/>
          <p:cNvSpPr>
            <a:spLocks noGrp="1"/>
          </p:cNvSpPr>
          <p:nvPr>
            <p:ph type="sldNum" sz="quarter" idx="10"/>
          </p:nvPr>
        </p:nvSpPr>
        <p:spPr/>
        <p:txBody>
          <a:bodyPr/>
          <a:lstStyle/>
          <a:p>
            <a:fld id="{ECD95C0B-3754-4AB8-A524-D81C4B00216F}" type="slidenum">
              <a:rPr lang="en-GB" smtClean="0"/>
              <a:t>1</a:t>
            </a:fld>
            <a:endParaRPr lang="en-GB"/>
          </a:p>
        </p:txBody>
      </p:sp>
    </p:spTree>
    <p:extLst>
      <p:ext uri="{BB962C8B-B14F-4D97-AF65-F5344CB8AC3E}">
        <p14:creationId xmlns:p14="http://schemas.microsoft.com/office/powerpoint/2010/main" val="2252103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3D37D-054F-E49C-9019-5AEE18A7B6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EC6E84-ACB2-3386-1958-88EFF53395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1D9447-3F2E-E828-D54D-DA3ED1BA738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D4A224E-525D-3A65-68A6-9E762AD345C5}"/>
              </a:ext>
            </a:extLst>
          </p:cNvPr>
          <p:cNvSpPr>
            <a:spLocks noGrp="1"/>
          </p:cNvSpPr>
          <p:nvPr>
            <p:ph type="sldNum" sz="quarter" idx="5"/>
          </p:nvPr>
        </p:nvSpPr>
        <p:spPr/>
        <p:txBody>
          <a:bodyPr/>
          <a:lstStyle/>
          <a:p>
            <a:fld id="{6E49FBFA-80C1-4997-B200-969F75E949E2}" type="slidenum">
              <a:rPr lang="en-GB" smtClean="0"/>
              <a:t>11</a:t>
            </a:fld>
            <a:endParaRPr lang="en-GB"/>
          </a:p>
        </p:txBody>
      </p:sp>
    </p:spTree>
    <p:extLst>
      <p:ext uri="{BB962C8B-B14F-4D97-AF65-F5344CB8AC3E}">
        <p14:creationId xmlns:p14="http://schemas.microsoft.com/office/powerpoint/2010/main" val="2561996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7814F-3213-10CE-7C3E-FB67ACE851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3511B7-1553-C58F-8066-99280396EF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372172-7B83-58D7-90A4-F36A589BC04B}"/>
              </a:ext>
            </a:extLst>
          </p:cNvPr>
          <p:cNvSpPr>
            <a:spLocks noGrp="1"/>
          </p:cNvSpPr>
          <p:nvPr>
            <p:ph type="body" idx="1"/>
          </p:nvPr>
        </p:nvSpPr>
        <p:spPr/>
        <p:txBody>
          <a:bodyPr/>
          <a:lstStyle/>
          <a:p>
            <a:r>
              <a:rPr lang="en-GB" b="1"/>
              <a:t>Use this slide to emphasise the new statutory responsibilities for recording and reporting restrictive interventions.</a:t>
            </a:r>
            <a:r>
              <a:rPr lang="en-GB" b="0"/>
              <a:t> These </a:t>
            </a:r>
            <a:r>
              <a:rPr lang="en-GB"/>
              <a:t>duties became legally enforceable from April 2026, so governing bodies and proprietors must make sure that procedures, oversight and staff training are in place.</a:t>
            </a:r>
          </a:p>
          <a:p>
            <a:endParaRPr lang="en-GB"/>
          </a:p>
          <a:p>
            <a:r>
              <a:rPr lang="en-GB" b="1"/>
              <a:t>The key changes are:</a:t>
            </a:r>
          </a:p>
          <a:p>
            <a:r>
              <a:rPr lang="en-GB"/>
              <a:t>• Every use of force must be recorded as soon as practicable, normally on the same day.</a:t>
            </a:r>
          </a:p>
          <a:p>
            <a:r>
              <a:rPr lang="en-GB"/>
              <a:t>• Every incident of seclusion must now be recorded. Seclusion is subject to the same reporting scrutiny as the use of force.</a:t>
            </a:r>
          </a:p>
          <a:p>
            <a:r>
              <a:rPr lang="en-GB"/>
              <a:t>• A significant use of force must be reported to parents or carers no later than the same day, unless a permitted exception applies.</a:t>
            </a:r>
          </a:p>
          <a:p>
            <a:r>
              <a:rPr lang="en-GB"/>
              <a:t>• The minimum information that must be recorded and reported is now clearly specified, making accurate and timely documentation a statutory expectation.</a:t>
            </a:r>
          </a:p>
          <a:p>
            <a:endParaRPr lang="en-GB"/>
          </a:p>
          <a:p>
            <a:r>
              <a:rPr lang="en-GB" b="1"/>
              <a:t>Explain that the refreshed guidance also gives clearer advice on what constitutes reasonable force and when seclusion may be used. </a:t>
            </a:r>
            <a:r>
              <a:rPr lang="en-GB"/>
              <a:t>The purpose is to help staff make safe, lawful and proportionate decisions—not to encourage greater use of restrictive intervention. Seclusion must never be punitive and the required safeguards must always be followed.</a:t>
            </a:r>
          </a:p>
          <a:p>
            <a:endParaRPr lang="en-GB"/>
          </a:p>
          <a:p>
            <a:r>
              <a:rPr lang="en-GB"/>
              <a:t>Prevention remains central. Settings should prioritise early support, de-escalation and approaches that minimise the need for restriction. Leaders should review behaviour plans, individual risk assessments, recording systems and staff training before the duties take effect.</a:t>
            </a:r>
          </a:p>
          <a:p>
            <a:endParaRPr lang="en-GB"/>
          </a:p>
          <a:p>
            <a:r>
              <a:rPr lang="en-GB"/>
              <a:t>The guidance gives particular attention to pupils with SEND because restrictive interventions can affect them disproportionately. Staff should understand individual needs, triggers, communication and personalised strategies.</a:t>
            </a:r>
          </a:p>
          <a:p>
            <a:endParaRPr lang="en-GB"/>
          </a:p>
          <a:p>
            <a:r>
              <a:rPr lang="en-GB" b="1"/>
              <a:t>Close by reinforcing accountability: </a:t>
            </a:r>
            <a:r>
              <a:rPr lang="en-GB"/>
              <a:t>staff must follow the agreed procedure and record promptly; leaders must monitor practice; and governors or proprietors must assure themselves that the setting is compliant from April 2026.</a:t>
            </a:r>
          </a:p>
        </p:txBody>
      </p:sp>
      <p:sp>
        <p:nvSpPr>
          <p:cNvPr id="4" name="Slide Number Placeholder 3">
            <a:extLst>
              <a:ext uri="{FF2B5EF4-FFF2-40B4-BE49-F238E27FC236}">
                <a16:creationId xmlns:a16="http://schemas.microsoft.com/office/drawing/2014/main" id="{5AA75042-6F01-75FD-9060-3089485B8010}"/>
              </a:ext>
            </a:extLst>
          </p:cNvPr>
          <p:cNvSpPr>
            <a:spLocks noGrp="1"/>
          </p:cNvSpPr>
          <p:nvPr>
            <p:ph type="sldNum" sz="quarter" idx="5"/>
          </p:nvPr>
        </p:nvSpPr>
        <p:spPr/>
        <p:txBody>
          <a:bodyPr/>
          <a:lstStyle/>
          <a:p>
            <a:fld id="{0A58B93E-A633-4C32-B0EA-D1F3C62C20C0}" type="slidenum">
              <a:rPr lang="en-GB" smtClean="0"/>
              <a:t>12</a:t>
            </a:fld>
            <a:endParaRPr lang="en-GB"/>
          </a:p>
        </p:txBody>
      </p:sp>
    </p:spTree>
    <p:extLst>
      <p:ext uri="{BB962C8B-B14F-4D97-AF65-F5344CB8AC3E}">
        <p14:creationId xmlns:p14="http://schemas.microsoft.com/office/powerpoint/2010/main" val="32530603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Use this slide to introduce Family Help and the principle of providing the right support at the right time.</a:t>
            </a:r>
          </a:p>
          <a:p>
            <a:endParaRPr lang="en-GB"/>
          </a:p>
          <a:p>
            <a:r>
              <a:rPr lang="en-GB"/>
              <a:t>School and college staff are well placed to notice concerns early, offer help and prevent needs from escalating. Family Help means providing support as soon as a problem emerges, at any stage of a child’s life.</a:t>
            </a:r>
          </a:p>
          <a:p>
            <a:endParaRPr lang="en-GB"/>
          </a:p>
          <a:p>
            <a:r>
              <a:rPr lang="en-GB" b="1"/>
              <a:t>Talk through the three areas shown on the slide</a:t>
            </a:r>
            <a:r>
              <a:rPr lang="en-GB"/>
              <a:t>: the child’s development needs, factors affecting parents and carers, and adult health. Emphasise that these needs often overlap and should be understood in the context of the whole family.</a:t>
            </a:r>
          </a:p>
          <a:p>
            <a:endParaRPr lang="en-GB"/>
          </a:p>
          <a:p>
            <a:r>
              <a:rPr lang="en-GB"/>
              <a:t>Any child may benefit from support before statutory intervention, whether through universal and community-based services or more targeted early help. Staff are not expected to assess or resolve every issue themselves.</a:t>
            </a:r>
          </a:p>
          <a:p>
            <a:endParaRPr lang="en-GB" b="1"/>
          </a:p>
          <a:p>
            <a:r>
              <a:rPr lang="en-GB" b="1"/>
              <a:t>Close by reinforcing the staff response</a:t>
            </a:r>
            <a:r>
              <a:rPr lang="en-GB"/>
              <a:t>: notice changes, record observations, speak promptly with the DSL or safeguarding team, and follow the setting’s local early-help route. The next slide explores the circumstances that may indicate a child needs additional support.</a:t>
            </a:r>
          </a:p>
        </p:txBody>
      </p:sp>
      <p:sp>
        <p:nvSpPr>
          <p:cNvPr id="4" name="Slide Number Placeholder 3"/>
          <p:cNvSpPr>
            <a:spLocks noGrp="1"/>
          </p:cNvSpPr>
          <p:nvPr>
            <p:ph type="sldNum" sz="quarter" idx="5"/>
          </p:nvPr>
        </p:nvSpPr>
        <p:spPr/>
        <p:txBody>
          <a:bodyPr/>
          <a:lstStyle/>
          <a:p>
            <a:fld id="{6E49FBFA-80C1-4997-B200-969F75E949E2}" type="slidenum">
              <a:rPr lang="en-GB" smtClean="0"/>
              <a:t>14</a:t>
            </a:fld>
            <a:endParaRPr lang="en-GB"/>
          </a:p>
        </p:txBody>
      </p:sp>
    </p:spTree>
    <p:extLst>
      <p:ext uri="{BB962C8B-B14F-4D97-AF65-F5344CB8AC3E}">
        <p14:creationId xmlns:p14="http://schemas.microsoft.com/office/powerpoint/2010/main" val="856211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This slide expands on the previous discussion by highlighting circumstances in which a child may need additional support.</a:t>
            </a:r>
          </a:p>
          <a:p>
            <a:endParaRPr lang="en-GB" b="1"/>
          </a:p>
          <a:p>
            <a:r>
              <a:rPr lang="en-GB" b="1"/>
              <a:t>Do not read every item aloud. </a:t>
            </a:r>
            <a:r>
              <a:rPr lang="en-GB"/>
              <a:t>Instead, draw attention to the range of factors: health or additional needs, caring or parenting responsibilities, changes in behaviour or attendance, difficult family circumstances, and risks such as exploitation, criminal involvement or radicalisation.</a:t>
            </a:r>
          </a:p>
          <a:p>
            <a:endParaRPr lang="en-GB"/>
          </a:p>
          <a:p>
            <a:r>
              <a:rPr lang="en-GB"/>
              <a:t>Emphasise that this is not a checklist and one factor does not automatically mean that a child is at risk of harm. Needs often overlap, and what matters is the context, any pattern or change, and the impact on the child.</a:t>
            </a:r>
          </a:p>
          <a:p>
            <a:endParaRPr lang="en-GB"/>
          </a:p>
          <a:p>
            <a:r>
              <a:rPr lang="en-GB"/>
              <a:t>Encourage professional curiosity. Staff should notice what they see and hear, consider what may be happening beneath the surface, and avoid making assumptions or accepting explanations too quickly.</a:t>
            </a:r>
          </a:p>
          <a:p>
            <a:endParaRPr lang="en-GB"/>
          </a:p>
          <a:p>
            <a:r>
              <a:rPr lang="en-GB"/>
              <a:t>Staff do not need to diagnose the issue or wait until concerns reach a statutory threshold. Record observations clearly, discuss them promptly with the DSL or safeguarding team, and follow the setting’s early-help and safeguarding procedures.</a:t>
            </a:r>
          </a:p>
          <a:p>
            <a:endParaRPr lang="en-GB" b="1"/>
          </a:p>
          <a:p>
            <a:r>
              <a:rPr lang="en-GB" b="1"/>
              <a:t>Use the final point to transition to the next activity: </a:t>
            </a:r>
            <a:r>
              <a:rPr lang="en-GB"/>
              <a:t>ask participants to think about a family they are worried about and what further information would help them understand the child’s needs and lived experience.</a:t>
            </a:r>
          </a:p>
        </p:txBody>
      </p:sp>
      <p:sp>
        <p:nvSpPr>
          <p:cNvPr id="4" name="Slide Number Placeholder 3"/>
          <p:cNvSpPr>
            <a:spLocks noGrp="1"/>
          </p:cNvSpPr>
          <p:nvPr>
            <p:ph type="sldNum" sz="quarter" idx="5"/>
          </p:nvPr>
        </p:nvSpPr>
        <p:spPr/>
        <p:txBody>
          <a:bodyPr/>
          <a:lstStyle/>
          <a:p>
            <a:fld id="{6E49FBFA-80C1-4997-B200-969F75E949E2}" type="slidenum">
              <a:rPr lang="en-GB" smtClean="0"/>
              <a:t>15</a:t>
            </a:fld>
            <a:endParaRPr lang="en-GB"/>
          </a:p>
        </p:txBody>
      </p:sp>
    </p:spTree>
    <p:extLst>
      <p:ext uri="{BB962C8B-B14F-4D97-AF65-F5344CB8AC3E}">
        <p14:creationId xmlns:p14="http://schemas.microsoft.com/office/powerpoint/2010/main" val="9297182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Introduce this as a short group exercise on Early Help and professional curiosity. The purpose is to move from noticing a concern to understanding the context, the child’s lived experience and what support may be needed.</a:t>
            </a:r>
          </a:p>
          <a:p>
            <a:endParaRPr lang="en-GB" b="1"/>
          </a:p>
          <a:p>
            <a:r>
              <a:rPr lang="en-GB" b="1"/>
              <a:t>Ask participants to think of a family they are worried about, focusing on parenting skills or circumstances where more intensive support may be needed. Remind them not to use names or share identifying details in the group.</a:t>
            </a:r>
          </a:p>
          <a:p>
            <a:endParaRPr lang="en-GB"/>
          </a:p>
          <a:p>
            <a:r>
              <a:rPr lang="en-GB" b="1"/>
              <a:t>Give groups around five to eight minutes. Ask them to discuss three questions:</a:t>
            </a:r>
          </a:p>
          <a:p>
            <a:r>
              <a:rPr lang="en-GB"/>
              <a:t>• What concerns have you noticed?</a:t>
            </a:r>
          </a:p>
          <a:p>
            <a:r>
              <a:rPr lang="en-GB"/>
              <a:t>• What further information or context would help you understand the situation?</a:t>
            </a:r>
          </a:p>
          <a:p>
            <a:r>
              <a:rPr lang="en-GB"/>
              <a:t>• What is the impact on the child or children?</a:t>
            </a:r>
          </a:p>
          <a:p>
            <a:endParaRPr lang="en-GB" b="1"/>
          </a:p>
          <a:p>
            <a:r>
              <a:rPr lang="en-GB" b="1"/>
              <a:t>Encourage participants to separate fact from assumption. </a:t>
            </a:r>
            <a:r>
              <a:rPr lang="en-GB"/>
              <a:t>What have they directly seen, heard or been told? How long has the concern been present? Has anything changed or escalated? What strengths, support or barriers are already known?</a:t>
            </a:r>
          </a:p>
          <a:p>
            <a:endParaRPr lang="en-GB"/>
          </a:p>
          <a:p>
            <a:r>
              <a:rPr lang="en-GB" b="1"/>
              <a:t>Reinforce</a:t>
            </a:r>
            <a:r>
              <a:rPr lang="en-GB"/>
              <a:t> that professional curiosity means asking respectful questions and looking beyond the first explanation. It does not mean investigating or trying to prove what has happened. Concerns should be recorded and shared through the setting’s safeguarding or early-help route.</a:t>
            </a:r>
          </a:p>
          <a:p>
            <a:endParaRPr lang="en-GB"/>
          </a:p>
          <a:p>
            <a:r>
              <a:rPr lang="en-GB" b="1"/>
              <a:t>Bring the groups back together and invite a few examples of the questions they would ask or the additional context they would seek. Then move to the next slide, which provides indicators relating to parenting skills to support the discussion.</a:t>
            </a:r>
          </a:p>
        </p:txBody>
      </p:sp>
      <p:sp>
        <p:nvSpPr>
          <p:cNvPr id="4" name="Slide Number Placeholder 3"/>
          <p:cNvSpPr>
            <a:spLocks noGrp="1"/>
          </p:cNvSpPr>
          <p:nvPr>
            <p:ph type="sldNum" sz="quarter" idx="5"/>
          </p:nvPr>
        </p:nvSpPr>
        <p:spPr/>
        <p:txBody>
          <a:bodyPr/>
          <a:lstStyle/>
          <a:p>
            <a:fld id="{6E49FBFA-80C1-4997-B200-969F75E949E2}" type="slidenum">
              <a:rPr lang="en-GB" smtClean="0"/>
              <a:t>16</a:t>
            </a:fld>
            <a:endParaRPr lang="en-GB"/>
          </a:p>
        </p:txBody>
      </p:sp>
    </p:spTree>
    <p:extLst>
      <p:ext uri="{BB962C8B-B14F-4D97-AF65-F5344CB8AC3E}">
        <p14:creationId xmlns:p14="http://schemas.microsoft.com/office/powerpoint/2010/main" val="141878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b="1"/>
              <a:t>Give participants a moment to read the scenario, then ask them to discuss it in small groups.</a:t>
            </a:r>
          </a:p>
          <a:p>
            <a:endParaRPr lang="en-GB"/>
          </a:p>
          <a:p>
            <a:r>
              <a:rPr lang="en-GB" b="1"/>
              <a:t>Start with what staff have directly observed: </a:t>
            </a:r>
            <a:r>
              <a:rPr lang="en-GB"/>
              <a:t>the child is increasingly tired and withdrawn, often late, sometimes without suitable clothing or breakfast, and becoming anxious at the end of the day. There is also a pattern of incomplete work or forms despite offers of support.</a:t>
            </a:r>
          </a:p>
          <a:p>
            <a:endParaRPr lang="en-GB"/>
          </a:p>
          <a:p>
            <a:r>
              <a:rPr lang="en-GB" b="1"/>
              <a:t>Next, consider what the child has said about uncertainty over collection, changing rules and routines at home, and adults becoming angry. Remind participants to distinguish the child’s words and staff observations from assumptions about what may be happening.</a:t>
            </a:r>
          </a:p>
          <a:p>
            <a:endParaRPr lang="en-GB"/>
          </a:p>
          <a:p>
            <a:r>
              <a:rPr lang="en-GB" b="1"/>
              <a:t>Use these prompts:</a:t>
            </a:r>
          </a:p>
          <a:p>
            <a:r>
              <a:rPr lang="en-GB"/>
              <a:t>• Which details concern you, and why?</a:t>
            </a:r>
          </a:p>
          <a:p>
            <a:r>
              <a:rPr lang="en-GB"/>
              <a:t>• What pattern or change can you identify?</a:t>
            </a:r>
          </a:p>
          <a:p>
            <a:r>
              <a:rPr lang="en-GB"/>
              <a:t>• What further information or context would be helpful?</a:t>
            </a:r>
          </a:p>
          <a:p>
            <a:r>
              <a:rPr lang="en-GB"/>
              <a:t>• What impact might this be having on the child’s wellbeing, learning and sense of safety?</a:t>
            </a:r>
          </a:p>
          <a:p>
            <a:endParaRPr lang="en-GB"/>
          </a:p>
          <a:p>
            <a:r>
              <a:rPr lang="en-GB" b="1"/>
              <a:t>Draw out the importance of professional curiosity</a:t>
            </a:r>
            <a:r>
              <a:rPr lang="en-GB"/>
              <a:t>. Staff should ask open, proportionate questions where appropriate, record facts and the child’s own words, and avoid investigating or trying to reach a conclusion themselves.</a:t>
            </a:r>
          </a:p>
          <a:p>
            <a:endParaRPr lang="en-GB"/>
          </a:p>
          <a:p>
            <a:r>
              <a:rPr lang="en-GB" b="1"/>
              <a:t>Close by asking what the staff member should do next. </a:t>
            </a:r>
            <a:r>
              <a:rPr lang="en-GB"/>
              <a:t>The concern should be shared promptly with the DSL or safeguarding team through the setting’s agreed route. The next slide provides indicators that can help participants describe the concerns and their context more clearly.</a:t>
            </a:r>
          </a:p>
        </p:txBody>
      </p:sp>
    </p:spTree>
    <p:extLst>
      <p:ext uri="{BB962C8B-B14F-4D97-AF65-F5344CB8AC3E}">
        <p14:creationId xmlns:p14="http://schemas.microsoft.com/office/powerpoint/2010/main" val="3451836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Use these indicators to help participants describe their concerns about the scenario more clearly. Do not read every item aloud; ask groups to identify the indicators that appear most relevant and explain what evidence supports their view.</a:t>
            </a:r>
          </a:p>
          <a:p>
            <a:endParaRPr lang="en-GB"/>
          </a:p>
          <a:p>
            <a:r>
              <a:rPr lang="en-GB"/>
              <a:t>It is not enough simply to identify a concern. Staff need to provide context and evidence. This may include how long the concern has been present, what has changed or made it more concerning now, what support has already been offered, and any barriers preventing the family from moving forward.</a:t>
            </a:r>
          </a:p>
          <a:p>
            <a:endParaRPr lang="en-GB"/>
          </a:p>
          <a:p>
            <a:r>
              <a:rPr lang="en-GB"/>
              <a:t>Encourage participants to distinguish between fact, the child’s own words and professional interpretation. In the scenario, relevant observations might include poor supervision, unmet basic needs, inconsistent boundaries and limited response to previous offers of support. These should be considered together as a pattern rather than as isolated incidents.</a:t>
            </a:r>
          </a:p>
          <a:p>
            <a:endParaRPr lang="en-GB"/>
          </a:p>
          <a:p>
            <a:r>
              <a:rPr lang="en-GB" b="1"/>
              <a:t>Use the prompts at the bottom of the slide:</a:t>
            </a:r>
          </a:p>
          <a:p>
            <a:r>
              <a:rPr lang="en-GB"/>
              <a:t>• What are the specific concerns?</a:t>
            </a:r>
          </a:p>
          <a:p>
            <a:r>
              <a:rPr lang="en-GB"/>
              <a:t>• What further information or context is needed?</a:t>
            </a:r>
          </a:p>
          <a:p>
            <a:r>
              <a:rPr lang="en-GB"/>
              <a:t>• What is the impact on the child’s safety, wellbeing, learning and relationships?</a:t>
            </a:r>
          </a:p>
          <a:p>
            <a:endParaRPr lang="en-GB"/>
          </a:p>
          <a:p>
            <a:r>
              <a:rPr lang="en-GB"/>
              <a:t>Remind staff that they are not expected to diagnose parenting capacity or investigate the family. Their role is to record concerns clearly, include relevant context and the child’s words where appropriate, and share the information promptly with the DSL or safeguarding team.</a:t>
            </a:r>
          </a:p>
        </p:txBody>
      </p:sp>
      <p:sp>
        <p:nvSpPr>
          <p:cNvPr id="4" name="Slide Number Placeholder 3"/>
          <p:cNvSpPr>
            <a:spLocks noGrp="1"/>
          </p:cNvSpPr>
          <p:nvPr>
            <p:ph type="sldNum" sz="quarter" idx="5"/>
          </p:nvPr>
        </p:nvSpPr>
        <p:spPr/>
        <p:txBody>
          <a:bodyPr/>
          <a:lstStyle/>
          <a:p>
            <a:fld id="{6E49FBFA-80C1-4997-B200-969F75E949E2}" type="slidenum">
              <a:rPr lang="en-GB" smtClean="0"/>
              <a:t>18</a:t>
            </a:fld>
            <a:endParaRPr lang="en-GB"/>
          </a:p>
        </p:txBody>
      </p:sp>
    </p:spTree>
    <p:extLst>
      <p:ext uri="{BB962C8B-B14F-4D97-AF65-F5344CB8AC3E}">
        <p14:creationId xmlns:p14="http://schemas.microsoft.com/office/powerpoint/2010/main" val="29879591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b="1"/>
              <a:t>KCSIE 2026 sharpens the route to early support through clearer Family Help pathways</a:t>
            </a:r>
            <a:r>
              <a:t>, </a:t>
            </a:r>
            <a:endParaRPr lang="en-GB"/>
          </a:p>
          <a:p>
            <a:endParaRPr lang="en-GB"/>
          </a:p>
          <a:p>
            <a:r>
              <a:t>broader examples of when help may be needed, and earlier recognition of young carers and mental-health concerns. Staff should stay professionally curious, record facts and patterns, and follow local referral routes rather than investigate or diagnose.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are now moving into online safety and AI.</a:t>
            </a:r>
          </a:p>
          <a:p>
            <a:endParaRPr lang="en-GB"/>
          </a:p>
          <a:p>
            <a:r>
              <a:rPr lang="en-GB"/>
              <a:t>The main point is that technology can change the form of harm, but it does not change our safeguarding responsibility.</a:t>
            </a:r>
          </a:p>
          <a:p>
            <a:endParaRPr lang="en-GB"/>
          </a:p>
          <a:p>
            <a:r>
              <a:rPr lang="en-GB"/>
              <a:t>Staff do not need to be AI experts. They need to notice concerns, respond calmly, record accurately and pass concerns on through the right route.</a:t>
            </a:r>
          </a:p>
        </p:txBody>
      </p:sp>
      <p:sp>
        <p:nvSpPr>
          <p:cNvPr id="4" name="Slide Number Placeholder 3"/>
          <p:cNvSpPr>
            <a:spLocks noGrp="1"/>
          </p:cNvSpPr>
          <p:nvPr>
            <p:ph type="sldNum" sz="quarter" idx="5"/>
          </p:nvPr>
        </p:nvSpPr>
        <p:spPr/>
        <p:txBody>
          <a:bodyPr/>
          <a:lstStyle/>
          <a:p>
            <a:fld id="{0A58B93E-A633-4C32-B0EA-D1F3C62C20C0}" type="slidenum">
              <a:rPr lang="en-GB" smtClean="0"/>
              <a:t>20</a:t>
            </a:fld>
            <a:endParaRPr lang="en-GB"/>
          </a:p>
        </p:txBody>
      </p:sp>
    </p:spTree>
    <p:extLst>
      <p:ext uri="{BB962C8B-B14F-4D97-AF65-F5344CB8AC3E}">
        <p14:creationId xmlns:p14="http://schemas.microsoft.com/office/powerpoint/2010/main" val="36021155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This slide sets out what we mean by digital harm.</a:t>
            </a:r>
          </a:p>
          <a:p>
            <a:endParaRPr lang="en-GB"/>
          </a:p>
          <a:p>
            <a:r>
              <a:rPr lang="en-GB"/>
              <a:t>The content might be real, edited or completely fake. Either way, the impact on the child can still be very real.</a:t>
            </a:r>
          </a:p>
          <a:p>
            <a:endParaRPr lang="en-GB"/>
          </a:p>
          <a:p>
            <a:r>
              <a:rPr lang="en-GB"/>
              <a:t>AI-generated content is becoming easier to create, so we should not assume that an image or message is genuine just because it looks convincing.</a:t>
            </a:r>
          </a:p>
          <a:p>
            <a:endParaRPr lang="en-GB"/>
          </a:p>
          <a:p>
            <a:r>
              <a:rPr lang="en-GB"/>
              <a:t>The key message is simple: if content is being used to embarrass, threaten, pressure or control a learner, treat it as a safeguarding concern.</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a:spcBef>
                <a:spcPts val="0"/>
              </a:spcBef>
              <a:spcAft>
                <a:spcPts val="0"/>
              </a:spcAft>
            </a:pPr>
            <a:r>
              <a:rPr lang="en-GB" sz="1800">
                <a:effectLst/>
                <a:latin typeface="Calibri" panose="020F0502020204030204" pitchFamily="34" charset="0"/>
              </a:rPr>
              <a:t> </a:t>
            </a:r>
          </a:p>
          <a:p>
            <a:pPr rtl="0" fontAlgn="ctr">
              <a:spcBef>
                <a:spcPts val="0"/>
              </a:spcBef>
              <a:spcAft>
                <a:spcPts val="0"/>
              </a:spcAft>
              <a:buFont typeface="Arial" panose="020B0604020202020204" pitchFamily="34" charset="0"/>
              <a:buChar char="•"/>
            </a:pPr>
            <a:r>
              <a:rPr lang="en-GB" sz="1800">
                <a:solidFill>
                  <a:srgbClr val="000000"/>
                </a:solidFill>
                <a:effectLst/>
                <a:latin typeface="Calibri" panose="020F0502020204030204" pitchFamily="34" charset="0"/>
              </a:rPr>
              <a:t>Talking about child abuse can be a distressing and sensitive issue. Please ensure that you look after yourself and colleagues if you are affected by the training.</a:t>
            </a:r>
            <a:endParaRPr lang="en-GB" sz="1800">
              <a:effectLst/>
              <a:latin typeface="Calibri" panose="020F0502020204030204" pitchFamily="34" charset="0"/>
            </a:endParaRPr>
          </a:p>
          <a:p>
            <a:pPr marL="342900" marR="0">
              <a:spcBef>
                <a:spcPts val="0"/>
              </a:spcBef>
              <a:spcAft>
                <a:spcPts val="0"/>
              </a:spcAft>
            </a:pPr>
            <a:r>
              <a:rPr lang="en-GB" sz="1800">
                <a:effectLst/>
                <a:latin typeface="Calibri" panose="020F0502020204030204" pitchFamily="34" charset="0"/>
              </a:rPr>
              <a:t> </a:t>
            </a:r>
          </a:p>
          <a:p>
            <a:pPr rtl="0" fontAlgn="ctr">
              <a:spcBef>
                <a:spcPts val="0"/>
              </a:spcBef>
              <a:spcAft>
                <a:spcPts val="0"/>
              </a:spcAft>
              <a:buFont typeface="Arial" panose="020B0604020202020204" pitchFamily="34" charset="0"/>
              <a:buChar char="•"/>
            </a:pPr>
            <a:r>
              <a:rPr lang="en-GB" sz="1800">
                <a:solidFill>
                  <a:srgbClr val="000000"/>
                </a:solidFill>
                <a:effectLst/>
                <a:latin typeface="Calibri" panose="020F0502020204030204" pitchFamily="34" charset="0"/>
              </a:rPr>
              <a:t>Confidentiality.</a:t>
            </a:r>
            <a:endParaRPr lang="en-GB" sz="1800">
              <a:effectLst/>
              <a:latin typeface="Calibri" panose="020F0502020204030204" pitchFamily="34" charset="0"/>
            </a:endParaRPr>
          </a:p>
          <a:p>
            <a:pPr marL="342900" marR="0">
              <a:spcBef>
                <a:spcPts val="0"/>
              </a:spcBef>
              <a:spcAft>
                <a:spcPts val="0"/>
              </a:spcAft>
            </a:pPr>
            <a:r>
              <a:rPr lang="en-GB" sz="1800">
                <a:effectLst/>
                <a:latin typeface="Calibri" panose="020F0502020204030204" pitchFamily="34" charset="0"/>
              </a:rPr>
              <a:t> </a:t>
            </a:r>
          </a:p>
          <a:p>
            <a:pPr rtl="0" fontAlgn="ctr">
              <a:spcBef>
                <a:spcPts val="0"/>
              </a:spcBef>
              <a:spcAft>
                <a:spcPts val="0"/>
              </a:spcAft>
              <a:buFont typeface="Arial" panose="020B0604020202020204" pitchFamily="34" charset="0"/>
              <a:buChar char="•"/>
            </a:pPr>
            <a:r>
              <a:rPr lang="en-GB" sz="1800">
                <a:solidFill>
                  <a:srgbClr val="000000"/>
                </a:solidFill>
                <a:effectLst/>
                <a:latin typeface="Calibri" panose="020F0502020204030204" pitchFamily="34" charset="0"/>
              </a:rPr>
              <a:t>Respect each other’s views. </a:t>
            </a:r>
            <a:endParaRPr lang="en-GB" sz="1800">
              <a:effectLst/>
              <a:latin typeface="Calibri" panose="020F0502020204030204" pitchFamily="34" charset="0"/>
            </a:endParaRPr>
          </a:p>
          <a:p>
            <a:pPr marL="342900" marR="0">
              <a:spcBef>
                <a:spcPts val="0"/>
              </a:spcBef>
              <a:spcAft>
                <a:spcPts val="0"/>
              </a:spcAft>
            </a:pPr>
            <a:r>
              <a:rPr lang="en-GB" sz="1800">
                <a:effectLst/>
                <a:latin typeface="Calibri" panose="020F0502020204030204" pitchFamily="34" charset="0"/>
              </a:rPr>
              <a:t> </a:t>
            </a:r>
          </a:p>
          <a:p>
            <a:pPr rtl="0" fontAlgn="ctr">
              <a:spcBef>
                <a:spcPts val="0"/>
              </a:spcBef>
              <a:spcAft>
                <a:spcPts val="0"/>
              </a:spcAft>
              <a:buFont typeface="Arial" panose="020B0604020202020204" pitchFamily="34" charset="0"/>
              <a:buChar char="•"/>
            </a:pPr>
            <a:r>
              <a:rPr lang="en-GB" sz="1800">
                <a:solidFill>
                  <a:srgbClr val="000000"/>
                </a:solidFill>
                <a:effectLst/>
                <a:latin typeface="Calibri" panose="020F0502020204030204" pitchFamily="34" charset="0"/>
              </a:rPr>
              <a:t>Please switch your phones to silent. </a:t>
            </a:r>
            <a:endParaRPr lang="en-GB" sz="1800">
              <a:effectLst/>
              <a:latin typeface="Calibri" panose="020F0502020204030204" pitchFamily="34" charset="0"/>
            </a:endParaRPr>
          </a:p>
          <a:p>
            <a:pPr marL="342900" marR="0">
              <a:spcBef>
                <a:spcPts val="0"/>
              </a:spcBef>
              <a:spcAft>
                <a:spcPts val="0"/>
              </a:spcAft>
            </a:pPr>
            <a:r>
              <a:rPr lang="en-GB" sz="1800">
                <a:effectLst/>
                <a:latin typeface="Calibri" panose="020F0502020204030204" pitchFamily="34" charset="0"/>
              </a:rPr>
              <a:t> </a:t>
            </a:r>
          </a:p>
          <a:p>
            <a:pPr rtl="0" fontAlgn="ctr">
              <a:spcBef>
                <a:spcPts val="0"/>
              </a:spcBef>
              <a:spcAft>
                <a:spcPts val="0"/>
              </a:spcAft>
              <a:buFont typeface="Arial" panose="020B0604020202020204" pitchFamily="34" charset="0"/>
              <a:buChar char="•"/>
            </a:pPr>
            <a:r>
              <a:rPr lang="en-GB" sz="1800">
                <a:solidFill>
                  <a:srgbClr val="000000"/>
                </a:solidFill>
                <a:effectLst/>
                <a:latin typeface="Calibri" panose="020F0502020204030204" pitchFamily="34" charset="0"/>
              </a:rPr>
              <a:t>Time keeping.</a:t>
            </a:r>
            <a:endParaRPr lang="en-GB" sz="1800">
              <a:effectLst/>
              <a:latin typeface="Calibri" panose="020F0502020204030204" pitchFamily="34" charset="0"/>
            </a:endParaRPr>
          </a:p>
          <a:p>
            <a:pPr marL="342900" marR="0">
              <a:spcBef>
                <a:spcPts val="0"/>
              </a:spcBef>
              <a:spcAft>
                <a:spcPts val="0"/>
              </a:spcAft>
            </a:pPr>
            <a:r>
              <a:rPr lang="en-GB" sz="1800">
                <a:effectLst/>
                <a:latin typeface="Calibri" panose="020F0502020204030204" pitchFamily="34" charset="0"/>
              </a:rPr>
              <a:t> </a:t>
            </a:r>
          </a:p>
          <a:p>
            <a:pPr rtl="0" fontAlgn="ctr">
              <a:spcBef>
                <a:spcPts val="0"/>
              </a:spcBef>
              <a:spcAft>
                <a:spcPts val="0"/>
              </a:spcAft>
              <a:buFont typeface="Arial" panose="020B0604020202020204" pitchFamily="34" charset="0"/>
              <a:buChar char="•"/>
            </a:pPr>
            <a:r>
              <a:rPr lang="en-GB" sz="1800">
                <a:solidFill>
                  <a:srgbClr val="000000"/>
                </a:solidFill>
                <a:effectLst/>
                <a:latin typeface="Calibri" panose="020F0502020204030204" pitchFamily="34" charset="0"/>
              </a:rPr>
              <a:t>Please ask questions – no question is a silly one!</a:t>
            </a:r>
            <a:endParaRPr lang="en-GB" sz="1800">
              <a:solidFill>
                <a:schemeClr val="tx1"/>
              </a:solidFill>
              <a:effectLst/>
              <a:latin typeface="Calibri" panose="020F0502020204030204" pitchFamily="34" charset="0"/>
            </a:endParaRPr>
          </a:p>
          <a:p>
            <a:pPr rtl="0" fontAlgn="ctr">
              <a:spcBef>
                <a:spcPts val="0"/>
              </a:spcBef>
              <a:spcAft>
                <a:spcPts val="0"/>
              </a:spcAft>
              <a:buFont typeface="Arial" panose="020B0604020202020204" pitchFamily="34" charset="0"/>
              <a:buChar char="•"/>
            </a:pPr>
            <a:endParaRPr lang="en-GB" sz="1800">
              <a:solidFill>
                <a:schemeClr val="tx1"/>
              </a:solidFill>
              <a:effectLst/>
              <a:latin typeface="Calibri" panose="020F0502020204030204" pitchFamily="34" charset="0"/>
            </a:endParaRPr>
          </a:p>
          <a:p>
            <a:pPr rtl="0" fontAlgn="ctr">
              <a:spcBef>
                <a:spcPts val="0"/>
              </a:spcBef>
              <a:spcAft>
                <a:spcPts val="0"/>
              </a:spcAft>
              <a:buFont typeface="Arial" panose="020B0604020202020204" pitchFamily="34" charset="0"/>
              <a:buChar char="•"/>
            </a:pPr>
            <a:r>
              <a:rPr lang="en-GB" sz="1800">
                <a:solidFill>
                  <a:srgbClr val="000000"/>
                </a:solidFill>
                <a:effectLst/>
                <a:latin typeface="Calibri" panose="020F0502020204030204" pitchFamily="34" charset="0"/>
              </a:rPr>
              <a:t>Hopefully, you are in a group where you are have a either your Designated safeguarding lead /or a member of your safeguarding team facilitating or available. Please make sure you are able to access them if you need further support. </a:t>
            </a:r>
          </a:p>
        </p:txBody>
      </p:sp>
      <p:sp>
        <p:nvSpPr>
          <p:cNvPr id="4" name="Slide Number Placeholder 3"/>
          <p:cNvSpPr>
            <a:spLocks noGrp="1"/>
          </p:cNvSpPr>
          <p:nvPr>
            <p:ph type="sldNum" sz="quarter" idx="10"/>
          </p:nvPr>
        </p:nvSpPr>
        <p:spPr/>
        <p:txBody>
          <a:bodyPr/>
          <a:lstStyle/>
          <a:p>
            <a:fld id="{ECD95C0B-3754-4AB8-A524-D81C4B00216F}" type="slidenum">
              <a:rPr lang="en-GB" smtClean="0"/>
              <a:t>2</a:t>
            </a:fld>
            <a:endParaRPr lang="en-GB"/>
          </a:p>
        </p:txBody>
      </p:sp>
    </p:spTree>
    <p:extLst>
      <p:ext uri="{BB962C8B-B14F-4D97-AF65-F5344CB8AC3E}">
        <p14:creationId xmlns:p14="http://schemas.microsoft.com/office/powerpoint/2010/main" val="14428124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This slide is about what staff might notice day to day</a:t>
            </a:r>
            <a:r>
              <a:rPr lang="en-GB"/>
              <a:t>.</a:t>
            </a:r>
          </a:p>
          <a:p>
            <a:endParaRPr lang="en-GB"/>
          </a:p>
          <a:p>
            <a:r>
              <a:rPr lang="en-GB"/>
              <a:t>One sign on its own may not mean much. What matters is a pattern, a change from the child's usual behaviour, or anything that makes you feel worried.</a:t>
            </a:r>
          </a:p>
          <a:p>
            <a:endParaRPr lang="en-GB"/>
          </a:p>
          <a:p>
            <a:r>
              <a:rPr lang="en-GB"/>
              <a:t>Look out for changes in attendance, mood, friendships, phone use or sudden anxiety about messages and notifications.</a:t>
            </a:r>
          </a:p>
          <a:p>
            <a:endParaRPr lang="en-GB"/>
          </a:p>
          <a:p>
            <a:r>
              <a:rPr lang="en-GB"/>
              <a:t>If a child tells you directly, listen carefully and do not investigate yourself. Share the concern with the DSL.</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This is the first response staff should aim for if a child tells them something.</a:t>
            </a:r>
          </a:p>
          <a:p>
            <a:endParaRPr lang="en-GB"/>
          </a:p>
          <a:p>
            <a:r>
              <a:rPr lang="en-GB"/>
              <a:t>Stay calm and listen. The child may be frightened, ashamed or worried that they will be blamed.</a:t>
            </a:r>
          </a:p>
          <a:p>
            <a:endParaRPr lang="en-GB"/>
          </a:p>
          <a:p>
            <a:r>
              <a:rPr lang="en-GB"/>
              <a:t>Reassure them that they have done the right thing by telling you.</a:t>
            </a:r>
          </a:p>
          <a:p>
            <a:endParaRPr lang="en-GB"/>
          </a:p>
          <a:p>
            <a:r>
              <a:rPr lang="en-GB"/>
              <a:t>Do not promise to keep it secret. Explain in plain language that you need to share the concern with the safeguarding lead so the right help can be put in place.</a:t>
            </a:r>
          </a:p>
          <a:p>
            <a:endParaRPr lang="en-GB"/>
          </a:p>
          <a:p>
            <a:r>
              <a:rPr lang="en-GB"/>
              <a:t>Then pass it on promptly through your setting's safeguarding route.</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This slide is about protecting both the child and the evidence.</a:t>
            </a:r>
          </a:p>
          <a:p>
            <a:endParaRPr lang="en-GB"/>
          </a:p>
          <a:p>
            <a:r>
              <a:rPr lang="en-GB"/>
              <a:t>Record what the child says in their own words. Note what was seen or reported, when it happened, who was involved and any platform, username, link or message details that are safely available.</a:t>
            </a:r>
          </a:p>
          <a:p>
            <a:endParaRPr lang="en-GB"/>
          </a:p>
          <a:p>
            <a:r>
              <a:rPr lang="en-GB"/>
              <a:t>Do not ask the child to send you the image, and do not download, copy or forward harmful content.</a:t>
            </a:r>
          </a:p>
          <a:p>
            <a:endParaRPr lang="en-GB"/>
          </a:p>
          <a:p>
            <a:r>
              <a:rPr lang="en-GB"/>
              <a:t>Do not try to investigate online or contact the person believed to be responsible. That can increase the risk and may affect the evidence.</a:t>
            </a:r>
          </a:p>
          <a:p>
            <a:endParaRPr lang="en-GB"/>
          </a:p>
          <a:p>
            <a:r>
              <a:rPr lang="en-GB"/>
              <a:t>Follow the DSL's instructions and your setting's procedure.</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For this exercise, ask people to work in mixed-role groups.</a:t>
            </a:r>
          </a:p>
          <a:p>
            <a:endParaRPr lang="en-GB" b="0"/>
          </a:p>
          <a:p>
            <a:r>
              <a:rPr lang="en-GB" b="0"/>
              <a:t>They do not need specialist knowledge. </a:t>
            </a:r>
            <a:r>
              <a:rPr lang="en-GB"/>
              <a:t>The aim is to practise the basic safeguarding steps: notice, respond, record and report.</a:t>
            </a:r>
          </a:p>
          <a:p>
            <a:endParaRPr lang="en-GB"/>
          </a:p>
          <a:p>
            <a:r>
              <a:rPr lang="en-GB" b="1"/>
              <a:t>Give the groups around eight minutes. Ask them to focus on the first actions they would take, not on proving what happened.</a:t>
            </a:r>
          </a:p>
          <a:p>
            <a:endParaRPr lang="en-GB"/>
          </a:p>
          <a:p>
            <a:r>
              <a:rPr lang="en-GB"/>
              <a:t>Remind them to think about what they would say in the first minute, what they would write down, and who needs to know.</a:t>
            </a:r>
          </a:p>
          <a:p>
            <a:endParaRPr lang="en-GB"/>
          </a:p>
          <a:p>
            <a:r>
              <a:rPr lang="en-GB" b="1"/>
              <a:t>At the end, ask one person from each group to share their first three actions.</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Use this slide to bring the exercise back to the core response.</a:t>
            </a:r>
          </a:p>
          <a:p>
            <a:endParaRPr lang="en-GB"/>
          </a:p>
          <a:p>
            <a:r>
              <a:rPr lang="en-GB"/>
              <a:t>A safe response is simple, calm and prompt.</a:t>
            </a:r>
          </a:p>
          <a:p>
            <a:endParaRPr lang="en-GB"/>
          </a:p>
          <a:p>
            <a:r>
              <a:rPr lang="en-GB" b="1"/>
              <a:t>First, </a:t>
            </a:r>
            <a:r>
              <a:rPr lang="en-GB"/>
              <a:t>notice the safeguarding risks: possible image-based harm, coercion, threats and wider sharing.</a:t>
            </a:r>
          </a:p>
          <a:p>
            <a:endParaRPr lang="en-GB"/>
          </a:p>
          <a:p>
            <a:r>
              <a:rPr lang="en-GB" b="1"/>
              <a:t>Second, </a:t>
            </a:r>
            <a:r>
              <a:rPr lang="en-GB"/>
              <a:t>respond by listening, thanking the child, reassuring them and explaining what will happen next.</a:t>
            </a:r>
          </a:p>
          <a:p>
            <a:endParaRPr lang="en-GB"/>
          </a:p>
          <a:p>
            <a:r>
              <a:rPr lang="en-GB" b="1"/>
              <a:t>Third, </a:t>
            </a:r>
            <a:r>
              <a:rPr lang="en-GB"/>
              <a:t>record the facts accurately, using the child's own words where possible.</a:t>
            </a:r>
          </a:p>
          <a:p>
            <a:endParaRPr lang="en-GB"/>
          </a:p>
          <a:p>
            <a:r>
              <a:rPr lang="en-GB" b="1"/>
              <a:t>Fourth, </a:t>
            </a:r>
            <a:r>
              <a:rPr lang="en-GB"/>
              <a:t>report immediately to the DSL or safeguarding lead.</a:t>
            </a:r>
          </a:p>
          <a:p>
            <a:endParaRPr lang="en-GB"/>
          </a:p>
          <a:p>
            <a:r>
              <a:rPr lang="en-GB"/>
              <a:t>Staff do not need to prove what happened before reporting a concern.</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 practical safeguarding check: smart technology can support learning and operations, but every connected device also needs clear ownership, access controls and reporting routes.</a:t>
            </a:r>
            <a:endParaRPr lang="en-US">
              <a:ea typeface="Calibri"/>
              <a:cs typeface="Calibri"/>
            </a:endParaRPr>
          </a:p>
          <a:p>
            <a:endParaRPr lang="en-US"/>
          </a:p>
          <a:p>
            <a:r>
              <a:rPr lang="en-US" b="1"/>
              <a:t>For smart technology and access, </a:t>
            </a:r>
            <a:r>
              <a:rPr lang="en-US" b="1" err="1"/>
              <a:t>emphasise</a:t>
            </a:r>
            <a:r>
              <a:rPr lang="en-US" b="1"/>
              <a:t> the basics: </a:t>
            </a:r>
            <a:r>
              <a:rPr lang="en-US"/>
              <a:t>know what is connected to the network, use named accounts rather than shared logins, apply strong authentication where possible, and remove access promptly when someone changes role or leaves.</a:t>
            </a:r>
            <a:endParaRPr lang="en-US">
              <a:ea typeface="Calibri"/>
              <a:cs typeface="Calibri"/>
            </a:endParaRPr>
          </a:p>
          <a:p>
            <a:endParaRPr lang="en-US" b="1"/>
          </a:p>
          <a:p>
            <a:r>
              <a:rPr lang="en-US" b="1"/>
              <a:t>Make the point that personal devices, wearables and Internet of Things equipment should not sit outside the policy. </a:t>
            </a:r>
            <a:r>
              <a:rPr lang="en-US"/>
              <a:t>If a device can connect, capture, store or share information, staff need to understand the local rules for using it safely.</a:t>
            </a:r>
            <a:endParaRPr lang="en-US">
              <a:ea typeface="Calibri"/>
              <a:cs typeface="Calibri"/>
            </a:endParaRPr>
          </a:p>
          <a:p>
            <a:endParaRPr lang="en-US" b="1"/>
          </a:p>
          <a:p>
            <a:r>
              <a:rPr lang="en-US" b="1"/>
              <a:t>When covering filtering and monitoring, distinguish the responsibilities: </a:t>
            </a:r>
            <a:r>
              <a:rPr lang="en-US"/>
              <a:t>leaders set expectations and review risk, the DSL understands safeguarding implications, and IT support implements and maintains the technical controls. Filtering should reduce exposure to harmful content without blocking reasonable learning activity.</a:t>
            </a:r>
            <a:endParaRPr lang="en-US">
              <a:ea typeface="Calibri"/>
              <a:cs typeface="Calibri"/>
            </a:endParaRPr>
          </a:p>
          <a:p>
            <a:endParaRPr lang="en-US"/>
          </a:p>
          <a:p>
            <a:r>
              <a:rPr lang="en-US"/>
              <a:t>For monitoring, stress that it should reflect the setting’s actual risks and be reviewed at least annually — or sooner if technology, usage patterns or incidents change.</a:t>
            </a:r>
            <a:endParaRPr lang="en-US">
              <a:ea typeface="Calibri"/>
              <a:cs typeface="Calibri"/>
            </a:endParaRPr>
          </a:p>
          <a:p>
            <a:endParaRPr lang="en-US"/>
          </a:p>
          <a:p>
            <a:r>
              <a:rPr lang="en-US"/>
              <a:t>Use the smart glasses example to make the risks concrete. Camera-enabled glasses, including Meta-style devices, may take photos, record video, stream or use AI features. A small recording light is not enough on its own; staff should rely on agreed rules, supervision and professional challenge.</a:t>
            </a:r>
            <a:endParaRPr lang="en-US">
              <a:ea typeface="Calibri"/>
              <a:cs typeface="Calibri"/>
            </a:endParaRPr>
          </a:p>
          <a:p>
            <a:endParaRPr lang="en-US"/>
          </a:p>
          <a:p>
            <a:r>
              <a:rPr lang="en-US" b="1"/>
              <a:t>Be specific about sensitive contexts: </a:t>
            </a:r>
            <a:r>
              <a:rPr lang="en-US"/>
              <a:t>classrooms, assessments, changing areas, meetings with pupils or families, and any safeguarding conversation require extra caution and clear boundaries.</a:t>
            </a:r>
            <a:endParaRPr lang="en-US">
              <a:ea typeface="Calibri"/>
              <a:cs typeface="Calibri"/>
            </a:endParaRPr>
          </a:p>
          <a:p>
            <a:endParaRPr lang="en-US" b="1"/>
          </a:p>
          <a:p>
            <a:r>
              <a:rPr lang="en-US" b="1"/>
              <a:t>Close with the staff action message: </a:t>
            </a:r>
            <a:r>
              <a:rPr lang="en-US"/>
              <a:t>notice unusual or </a:t>
            </a:r>
            <a:r>
              <a:rPr lang="en-US" err="1"/>
              <a:t>unauthorised</a:t>
            </a:r>
            <a:r>
              <a:rPr lang="en-US"/>
              <a:t> use, challenge it through the setting’s agreed process, and report concerns to the DSL. Staff should not investigate, search devices or view content beyond their role.</a:t>
            </a:r>
            <a:endParaRPr lang="en-US">
              <a:ea typeface="Calibri"/>
              <a:cs typeface="Calibri"/>
            </a:endParaRP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Fake content can still cause real harm. A child may feel frightened, ashamed or under pressure, so our response needs to be calm and non-judgemental.</a:t>
            </a:r>
          </a:p>
          <a:p>
            <a:endParaRPr lang="en-GB"/>
          </a:p>
          <a:p>
            <a:r>
              <a:rPr lang="en-GB"/>
              <a:t>Do not view, copy, download or forward harmful material.</a:t>
            </a:r>
          </a:p>
          <a:p>
            <a:endParaRPr lang="en-GB"/>
          </a:p>
          <a:p>
            <a:r>
              <a:rPr lang="en-GB"/>
              <a:t>Record the facts and the child's own words, then report promptly to the DSL.</a:t>
            </a:r>
          </a:p>
          <a:p>
            <a:endParaRPr lang="en-GB"/>
          </a:p>
          <a:p>
            <a:r>
              <a:rPr lang="en-GB"/>
              <a:t>If your setting has not already filled in the reporting route, pause here and make sure staff know who the DSL is, how to report, and what to do out of hours.</a:t>
            </a:r>
          </a:p>
          <a:p>
            <a:endParaRPr lang="en-GB" b="1"/>
          </a:p>
          <a:p>
            <a:r>
              <a:rPr lang="en-GB" b="1"/>
              <a:t>The final message is: if in doubt, share it.</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Explain that the links are there for further reading after the session, not for staff to memorise now.</a:t>
            </a:r>
          </a:p>
          <a:p>
            <a:endParaRPr lang="en-GB"/>
          </a:p>
          <a:p>
            <a:r>
              <a:rPr lang="en-GB"/>
              <a:t>Keeping children safe in education sets the statutory safeguarding expectations for schools and colleges.</a:t>
            </a:r>
          </a:p>
          <a:p>
            <a:endParaRPr lang="en-GB"/>
          </a:p>
          <a:p>
            <a:r>
              <a:rPr lang="en-GB"/>
              <a:t>The UKCIS guidance gives practical advice on responding to nude and semi-nude image sharing, including what frontline staff should do straight away.</a:t>
            </a:r>
          </a:p>
          <a:p>
            <a:endParaRPr lang="en-GB"/>
          </a:p>
          <a:p>
            <a:r>
              <a:rPr lang="en-GB"/>
              <a:t>The generative AI safety standards can help settings think about safer use of AI products.</a:t>
            </a:r>
          </a:p>
          <a:p>
            <a:endParaRPr lang="en-GB"/>
          </a:p>
          <a:p>
            <a:r>
              <a:rPr lang="en-GB" b="1"/>
              <a:t>Also remind staff to follow the setting's own child protection policy, online safety procedures and local safeguarding arrangements.</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b="1"/>
              <a:t>KCSIE 2026 makes online-safety expectations clearer across generative AI, mobile-phone-free settings, and filtering and monitoring. </a:t>
            </a:r>
            <a:endParaRPr lang="en-GB" b="1"/>
          </a:p>
          <a:p>
            <a:endParaRPr lang="en-GB" b="1"/>
          </a:p>
          <a:p>
            <a:r>
              <a:t>The frontline response remains the same: notice, respond, record and report concerns promptly to the DSL rather than investigate them.</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Use this slide to introduce the strengthened focus in Part Five of KCSIE 2026. </a:t>
            </a:r>
          </a:p>
          <a:p>
            <a:endParaRPr lang="en-GB" b="1"/>
          </a:p>
          <a:p>
            <a:r>
              <a:rPr lang="en-GB"/>
              <a:t>The key change is that the guidance now explicitly covers all signs, reports and concerns of harmful sexual behaviour, alongside child-on-child sexual harassment and sexual violence.</a:t>
            </a:r>
          </a:p>
          <a:p>
            <a:endParaRPr lang="en-GB"/>
          </a:p>
          <a:p>
            <a:r>
              <a:rPr lang="en-GB"/>
              <a:t>Emphasise that harmful sexual behaviour exists on a continuum. Staff should not wait for behaviour to become severe before acting. Misogynistic language, attitudes or patterns may be an early warning sign and should be noticed, recorded and shared through the setting’s safeguarding route.</a:t>
            </a:r>
          </a:p>
          <a:p>
            <a:endParaRPr lang="en-GB"/>
          </a:p>
          <a:p>
            <a:r>
              <a:rPr lang="en-GB"/>
              <a:t>Clarify that every incident involving nude or semi-nude images requires a safeguarding response, whether the sharing appears consensual or non-consensual. Staff should not investigate, copy, download or forward the material. They should respond calmly, record the facts and the child’s own words, and report promptly to the DSL.</a:t>
            </a:r>
          </a:p>
          <a:p>
            <a:endParaRPr lang="en-GB"/>
          </a:p>
          <a:p>
            <a:r>
              <a:rPr lang="en-GB"/>
              <a:t>Close by reinforcing that every child involved may need support, including the child who has experienced the behaviour and the child whose behaviour has caused concern. The next slides explore harmful sexual behaviour and misogyny in more detail.</a:t>
            </a:r>
          </a:p>
        </p:txBody>
      </p:sp>
      <p:sp>
        <p:nvSpPr>
          <p:cNvPr id="4" name="Slide Number Placeholder 3"/>
          <p:cNvSpPr>
            <a:spLocks noGrp="1"/>
          </p:cNvSpPr>
          <p:nvPr>
            <p:ph type="sldNum" sz="quarter" idx="5"/>
          </p:nvPr>
        </p:nvSpPr>
        <p:spPr/>
        <p:txBody>
          <a:bodyPr/>
          <a:lstStyle/>
          <a:p>
            <a:fld id="{51D0F435-D3E5-4F7E-9A45-0C9C022442F0}" type="slidenum">
              <a:rPr lang="en-GB" smtClean="0"/>
              <a:t>32</a:t>
            </a:fld>
            <a:endParaRPr lang="en-GB"/>
          </a:p>
        </p:txBody>
      </p:sp>
    </p:spTree>
    <p:extLst>
      <p:ext uri="{BB962C8B-B14F-4D97-AF65-F5344CB8AC3E}">
        <p14:creationId xmlns:p14="http://schemas.microsoft.com/office/powerpoint/2010/main" val="2362801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Let’s have a look at what is coming up.</a:t>
            </a:r>
          </a:p>
        </p:txBody>
      </p:sp>
      <p:sp>
        <p:nvSpPr>
          <p:cNvPr id="4" name="Slide Number Placeholder 3"/>
          <p:cNvSpPr>
            <a:spLocks noGrp="1"/>
          </p:cNvSpPr>
          <p:nvPr>
            <p:ph type="sldNum" sz="quarter" idx="5"/>
          </p:nvPr>
        </p:nvSpPr>
        <p:spPr/>
        <p:txBody>
          <a:bodyPr/>
          <a:lstStyle/>
          <a:p>
            <a:fld id="{0A58B93E-A633-4C32-B0EA-D1F3C62C20C0}" type="slidenum">
              <a:rPr lang="en-GB" smtClean="0"/>
              <a:t>3</a:t>
            </a:fld>
            <a:endParaRPr lang="en-GB"/>
          </a:p>
        </p:txBody>
      </p:sp>
    </p:spTree>
    <p:extLst>
      <p:ext uri="{BB962C8B-B14F-4D97-AF65-F5344CB8AC3E}">
        <p14:creationId xmlns:p14="http://schemas.microsoft.com/office/powerpoint/2010/main" val="4928605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Use this slide to compare the wording in KCSIE 2025 and 2026. Give participants a moment to read both versions, then ask: “What change in emphasis do you notice?”</a:t>
            </a:r>
          </a:p>
          <a:p>
            <a:endParaRPr lang="en-GB"/>
          </a:p>
          <a:p>
            <a:r>
              <a:rPr lang="en-GB"/>
              <a:t>Draw attention to the fact that the 2026 wording places harmful sexual behaviour first and explicitly brings all signs, reports and concerns within the response expected of schools and colleges. This broadens the focus beyond incidents already described as sexual harassment or sexual violence and encourages earlier recognition of concerning behaviour.</a:t>
            </a:r>
          </a:p>
          <a:p>
            <a:endParaRPr lang="en-GB"/>
          </a:p>
          <a:p>
            <a:r>
              <a:rPr lang="en-GB"/>
              <a:t>Emphasise that harmful sexual behaviour exists on a continuum. Behaviour should be considered in context, including the children’s ages and stages of development, the nature and frequency of the behaviour, any imbalance of power, the level of consent or coercion, and the impact on the children involved. This is particularly important in primary settings, where staff may see a wide range of behaviours and may feel uncertain about what is developmentally expected.</a:t>
            </a:r>
          </a:p>
          <a:p>
            <a:endParaRPr lang="en-GB"/>
          </a:p>
          <a:p>
            <a:r>
              <a:rPr lang="en-GB"/>
              <a:t>Avoid minimising behaviour as banter, curiosity or “just part of growing up,” but also avoid labelling a child solely by their behaviour. Staff are not expected to determine the threshold or investigate. They should record what they have seen or heard, use the child’s own words where appropriate, and share concerns promptly with the DSL or safeguarding team.</a:t>
            </a:r>
          </a:p>
          <a:p>
            <a:endParaRPr lang="en-GB"/>
          </a:p>
          <a:p>
            <a:r>
              <a:rPr lang="en-GB"/>
              <a:t>The next slide defines harmful sexual behaviour and explores the continuum in more detail.</a:t>
            </a:r>
          </a:p>
        </p:txBody>
      </p:sp>
      <p:sp>
        <p:nvSpPr>
          <p:cNvPr id="4" name="Slide Number Placeholder 3"/>
          <p:cNvSpPr>
            <a:spLocks noGrp="1"/>
          </p:cNvSpPr>
          <p:nvPr>
            <p:ph type="sldNum" sz="quarter" idx="5"/>
          </p:nvPr>
        </p:nvSpPr>
        <p:spPr/>
        <p:txBody>
          <a:bodyPr/>
          <a:lstStyle/>
          <a:p>
            <a:fld id="{51D0F435-D3E5-4F7E-9A45-0C9C022442F0}" type="slidenum">
              <a:rPr lang="en-GB" smtClean="0"/>
              <a:t>33</a:t>
            </a:fld>
            <a:endParaRPr lang="en-GB"/>
          </a:p>
        </p:txBody>
      </p:sp>
    </p:spTree>
    <p:extLst>
      <p:ext uri="{BB962C8B-B14F-4D97-AF65-F5344CB8AC3E}">
        <p14:creationId xmlns:p14="http://schemas.microsoft.com/office/powerpoint/2010/main" val="27934895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Use this slide to introduce the KCSIE 2026 description of harmful sexual behaviour. Emphasise that it can involve children of any age or sex, occur between individuals or groups, and take place face to face or online. It may be physical, verbal or technology-assisted.</a:t>
            </a:r>
          </a:p>
          <a:p>
            <a:endParaRPr lang="en-GB"/>
          </a:p>
          <a:p>
            <a:r>
              <a:rPr lang="en-GB"/>
              <a:t>Staff may notice behaviours ranging from inappropriate or concerning language and boundary-testing through to sexual harassment or sexual violence. Behaviour can escalate, so early recognition and a proportionate safeguarding response matter.</a:t>
            </a:r>
          </a:p>
          <a:p>
            <a:endParaRPr lang="en-GB"/>
          </a:p>
          <a:p>
            <a:r>
              <a:rPr lang="en-GB"/>
              <a:t>Context is essential. Consider the children’s ages and developmental stages, whether the behaviour is repeated or escalating, any imbalance of power, coercion or pressure, the impact on those involved, and whether the behaviour appears planned, secretive or resistant to adult intervention. Staff should also remain alert to misogynistic language or attitudes as possible indicators of increasing risk.</a:t>
            </a:r>
          </a:p>
          <a:p>
            <a:endParaRPr lang="en-GB"/>
          </a:p>
          <a:p>
            <a:r>
              <a:rPr lang="en-GB"/>
              <a:t>Avoid labelling a child as “a perpetrator” or defining them by one behaviour. Every child involved may have safeguarding and support needs, including the child who has displayed the behaviour. At the same time, harmful behaviour must never be dismissed as banter, experimentation or an inevitable part of growing up.</a:t>
            </a:r>
          </a:p>
          <a:p>
            <a:endParaRPr lang="en-GB"/>
          </a:p>
          <a:p>
            <a:r>
              <a:rPr lang="en-GB" b="1"/>
              <a:t>Reinforce the staff response</a:t>
            </a:r>
            <a:r>
              <a:rPr lang="en-GB"/>
              <a:t>: remain calm, ensure immediate safety, record facts and the child’s own words, and report promptly to the DSL or safeguarding team. Staff should not investigate, question children repeatedly or attempt to determine the threshold themselves.</a:t>
            </a:r>
          </a:p>
          <a:p>
            <a:endParaRPr lang="en-GB"/>
          </a:p>
          <a:p>
            <a:r>
              <a:rPr lang="en-GB"/>
              <a:t>If useful, introduce the Simon Hackett continuum resource to illustrate how behaviours can range in seriousness and how context informs the response. </a:t>
            </a:r>
            <a:r>
              <a:rPr lang="en-GB" b="1"/>
              <a:t>Transition by explaining that the next slide considers misogyny—what the term means and how it may appear in children’s language, attitudes and behaviour.</a:t>
            </a:r>
          </a:p>
        </p:txBody>
      </p:sp>
      <p:sp>
        <p:nvSpPr>
          <p:cNvPr id="4" name="Slide Number Placeholder 3"/>
          <p:cNvSpPr>
            <a:spLocks noGrp="1"/>
          </p:cNvSpPr>
          <p:nvPr>
            <p:ph type="sldNum" sz="quarter" idx="5"/>
          </p:nvPr>
        </p:nvSpPr>
        <p:spPr/>
        <p:txBody>
          <a:bodyPr/>
          <a:lstStyle/>
          <a:p>
            <a:fld id="{51D0F435-D3E5-4F7E-9A45-0C9C022442F0}" type="slidenum">
              <a:rPr lang="en-GB" smtClean="0"/>
              <a:t>34</a:t>
            </a:fld>
            <a:endParaRPr lang="en-GB"/>
          </a:p>
        </p:txBody>
      </p:sp>
    </p:spTree>
    <p:extLst>
      <p:ext uri="{BB962C8B-B14F-4D97-AF65-F5344CB8AC3E}">
        <p14:creationId xmlns:p14="http://schemas.microsoft.com/office/powerpoint/2010/main" val="27563374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Take a well-deserved break</a:t>
            </a:r>
          </a:p>
        </p:txBody>
      </p:sp>
      <p:sp>
        <p:nvSpPr>
          <p:cNvPr id="4" name="Slide Number Placeholder 3"/>
          <p:cNvSpPr>
            <a:spLocks noGrp="1"/>
          </p:cNvSpPr>
          <p:nvPr>
            <p:ph type="sldNum" sz="quarter" idx="5"/>
          </p:nvPr>
        </p:nvSpPr>
        <p:spPr/>
        <p:txBody>
          <a:bodyPr/>
          <a:lstStyle/>
          <a:p>
            <a:fld id="{0A58B93E-A633-4C32-B0EA-D1F3C62C20C0}" type="slidenum">
              <a:rPr lang="en-GB" smtClean="0"/>
              <a:t>35</a:t>
            </a:fld>
            <a:endParaRPr lang="en-GB"/>
          </a:p>
        </p:txBody>
      </p:sp>
    </p:spTree>
    <p:extLst>
      <p:ext uri="{BB962C8B-B14F-4D97-AF65-F5344CB8AC3E}">
        <p14:creationId xmlns:p14="http://schemas.microsoft.com/office/powerpoint/2010/main" val="4073751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Give colleagues the opportunity to discuss the question on the slide</a:t>
            </a:r>
          </a:p>
          <a:p>
            <a:endParaRPr lang="en-GB"/>
          </a:p>
          <a:p>
            <a:r>
              <a:rPr lang="en-GB"/>
              <a:t>Where have they come across the word?</a:t>
            </a:r>
          </a:p>
          <a:p>
            <a:r>
              <a:rPr lang="en-GB"/>
              <a:t>Who uses the word?</a:t>
            </a:r>
          </a:p>
          <a:p>
            <a:r>
              <a:rPr lang="en-GB"/>
              <a:t>Is it helpful?</a:t>
            </a:r>
          </a:p>
          <a:p>
            <a:r>
              <a:rPr lang="en-GB"/>
              <a:t>Is it new?</a:t>
            </a:r>
          </a:p>
          <a:p>
            <a:endParaRPr lang="en-GB"/>
          </a:p>
          <a:p>
            <a:r>
              <a:rPr lang="en-GB"/>
              <a:t>The image of Pandora’s Box is a prompt for discussion</a:t>
            </a:r>
          </a:p>
          <a:p>
            <a:endParaRPr lang="en-GB"/>
          </a:p>
          <a:p>
            <a:r>
              <a:rPr lang="en-GB"/>
              <a:t>There is no definition in KCSIE, or in PSHE guidance</a:t>
            </a:r>
          </a:p>
          <a:p>
            <a:endParaRPr lang="en-GB"/>
          </a:p>
          <a:p>
            <a:r>
              <a:rPr lang="en-GB"/>
              <a:t>*click*</a:t>
            </a:r>
          </a:p>
          <a:p>
            <a:r>
              <a:rPr lang="en-GB"/>
              <a:t>Definition from Cambridge Dictionary</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D0F435-D3E5-4F7E-9A45-0C9C022442F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966002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Where does an incident become misogyny?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D0F435-D3E5-4F7E-9A45-0C9C022442F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80766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How would you deal with these situations? </a:t>
            </a:r>
          </a:p>
          <a:p>
            <a:endParaRPr lang="en-GB"/>
          </a:p>
          <a:p>
            <a:r>
              <a:rPr lang="en-GB" b="1"/>
              <a:t>Discuss scenarios as appropriate </a:t>
            </a:r>
            <a:r>
              <a:rPr lang="en-GB"/>
              <a:t>– consider assigning ages suit your setting. You may have scenarios you have experienced which can be used.</a:t>
            </a:r>
          </a:p>
          <a:p>
            <a:endParaRPr lang="en-GB"/>
          </a:p>
          <a:p>
            <a:r>
              <a:rPr lang="en-GB"/>
              <a:t>Are they all misogynistic? They all need further unpicking</a:t>
            </a:r>
          </a:p>
          <a:p>
            <a:endParaRPr lang="en-GB"/>
          </a:p>
          <a:p>
            <a:r>
              <a:rPr lang="en-GB"/>
              <a:t>When considering talking with someone who has exhibited misogynistic behaviour/accessed concerning online contact referenced in the video, would the conversation be different if you were talking to family member? How do we support ourselves and our colleagues to approach these conversation with love and care?</a:t>
            </a:r>
          </a:p>
          <a:p>
            <a:endParaRPr lang="en-GB"/>
          </a:p>
          <a:p>
            <a:endParaRPr lang="en-GB"/>
          </a:p>
          <a:p>
            <a:r>
              <a:rPr lang="en-GB"/>
              <a:t>Consider the importance of being non-judgemental and non shaming, to maintain the relationship with the children.</a:t>
            </a:r>
          </a:p>
          <a:p>
            <a:endParaRPr lang="en-GB"/>
          </a:p>
          <a:p>
            <a:pPr marL="171450" indent="-228600">
              <a:lnSpc>
                <a:spcPct val="90000"/>
              </a:lnSpc>
              <a:spcAft>
                <a:spcPts val="600"/>
              </a:spcAft>
              <a:buFont typeface="Arial,Sans-Serif"/>
              <a:buChar char="•"/>
            </a:pPr>
            <a:r>
              <a:rPr lang="en-GB"/>
              <a:t>Resources: </a:t>
            </a:r>
            <a:r>
              <a:rPr lang="en-US">
                <a:solidFill>
                  <a:srgbClr val="FFFFFF"/>
                </a:solidFill>
                <a:hlinkClick r:id="rId3"/>
              </a:rPr>
              <a:t>Misogyny – Educate Against Hate</a:t>
            </a:r>
            <a:endParaRPr lang="en-US">
              <a:solidFill>
                <a:srgbClr val="FFFFFF"/>
              </a:solidFill>
            </a:endParaRPr>
          </a:p>
          <a:p>
            <a:endParaRPr lang="en-GB"/>
          </a:p>
        </p:txBody>
      </p:sp>
      <p:sp>
        <p:nvSpPr>
          <p:cNvPr id="4" name="Slide Number Placeholder 3"/>
          <p:cNvSpPr>
            <a:spLocks noGrp="1"/>
          </p:cNvSpPr>
          <p:nvPr>
            <p:ph type="sldNum" sz="quarter" idx="5"/>
          </p:nvPr>
        </p:nvSpPr>
        <p:spPr/>
        <p:txBody>
          <a:bodyPr/>
          <a:lstStyle/>
          <a:p>
            <a:fld id="{51D0F435-D3E5-4F7E-9A45-0C9C022442F0}" type="slidenum">
              <a:rPr lang="en-GB" smtClean="0"/>
              <a:t>39</a:t>
            </a:fld>
            <a:endParaRPr lang="en-GB"/>
          </a:p>
        </p:txBody>
      </p:sp>
    </p:spTree>
    <p:extLst>
      <p:ext uri="{BB962C8B-B14F-4D97-AF65-F5344CB8AC3E}">
        <p14:creationId xmlns:p14="http://schemas.microsoft.com/office/powerpoint/2010/main" val="23614150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b="1"/>
              <a:t>KCSIE 2026 explicitly </a:t>
            </a:r>
            <a:r>
              <a:rPr b="1" err="1"/>
              <a:t>recognises</a:t>
            </a:r>
            <a:r>
              <a:rPr b="1"/>
              <a:t> misogyny within child-on-child abuse and highlights risks around the wider school day, including immediately after school. </a:t>
            </a:r>
            <a:endParaRPr lang="en-GB" b="1"/>
          </a:p>
          <a:p>
            <a:endParaRPr lang="en-GB" b="1"/>
          </a:p>
          <a:p>
            <a:r>
              <a:t>Early recognition is central to prevention, and every child involved needs a safeguarding response based on recorded facts and promptly shared concerns.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This is a new section of KCSIE. Summarised here. </a:t>
            </a:r>
            <a:r>
              <a:rPr lang="en-GB"/>
              <a:t>Settings should consider how they deliver LGBT inclusive spaces for their community. (Inline, at least, with the </a:t>
            </a:r>
            <a:r>
              <a:rPr lang="en-GB" err="1"/>
              <a:t>currrent</a:t>
            </a:r>
            <a:r>
              <a:rPr lang="en-GB"/>
              <a:t> Ofsted inspection framework's approach to the teaching of protected characteristics)</a:t>
            </a:r>
          </a:p>
          <a:p>
            <a:endParaRPr lang="en-GB"/>
          </a:p>
          <a:p>
            <a:r>
              <a:rPr lang="en-GB"/>
              <a:t>The 1st point here links the previous slides re. gender stereotypes and early signs of misogyny. I.e. uniform policy</a:t>
            </a:r>
          </a:p>
          <a:p>
            <a:endParaRPr lang="en-GB"/>
          </a:p>
          <a:p>
            <a:r>
              <a:rPr lang="en-GB"/>
              <a:t>Would a policy provide clarity to parents and children? If so, who should contribute?</a:t>
            </a:r>
          </a:p>
          <a:p>
            <a:endParaRPr lang="en-GB"/>
          </a:p>
          <a:p>
            <a:r>
              <a:rPr lang="en-GB"/>
              <a:t>Consider appropriate logging, in line with GDPR</a:t>
            </a:r>
          </a:p>
          <a:p>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D0F435-D3E5-4F7E-9A45-0C9C022442F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85494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a:t>Crucial 1st point for all staff.</a:t>
            </a:r>
            <a:r>
              <a:rPr lang="en-GB"/>
              <a:t> – settings may want to have their own conversation on this but child’s right to have a discussion with any member of staff without it going further needs to be protected. Settings may consider as part of their approach for staff to discuss anonymously with the DSL.</a:t>
            </a:r>
          </a:p>
          <a:p>
            <a:pPr>
              <a:defRPr/>
            </a:pPr>
            <a:endParaRPr lang="en-GB"/>
          </a:p>
          <a:p>
            <a:pPr>
              <a:defRPr/>
            </a:pPr>
            <a:r>
              <a:rPr lang="en-GB"/>
              <a:t>Related Safeguarding risk could be: vulnerability to transphobic bullying</a:t>
            </a:r>
          </a:p>
          <a:p>
            <a:pPr>
              <a:defRPr/>
            </a:pPr>
            <a:endParaRPr lang="en-GB"/>
          </a:p>
          <a:p>
            <a:pPr>
              <a:defRPr/>
            </a:pPr>
            <a:r>
              <a:rPr lang="en-GB"/>
              <a:t>Supporting the parents would enable the child to have a support network outside of school and also provide help to parents.</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D0F435-D3E5-4F7E-9A45-0C9C022442F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21442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Explain that the guidance describes accommodating social transition as an active intervention, so requests should be considered carefully rather than treated as an automatic response. </a:t>
            </a:r>
          </a:p>
          <a:p>
            <a:endParaRPr lang="en-GB"/>
          </a:p>
          <a:p>
            <a:r>
              <a:rPr lang="en-GB"/>
              <a:t>In primary settings, full social transition is expected to be agreed only very rarely; older children will generally have greater agency. </a:t>
            </a:r>
          </a:p>
          <a:p>
            <a:endParaRPr lang="en-GB"/>
          </a:p>
          <a:p>
            <a:r>
              <a:rPr lang="en-GB"/>
              <a:t>Use a child-centred, case-by-case approach, involve the DSL and follow the setting’s agreed policy. </a:t>
            </a:r>
          </a:p>
          <a:p>
            <a:endParaRPr lang="en-GB"/>
          </a:p>
          <a:p>
            <a:r>
              <a:rPr lang="en-GB"/>
              <a:t>Listen without making promises, avoid assumptions, protect privacy and consider the child’s safeguarding and wellbeing needs.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D0F435-D3E5-4F7E-9A45-0C9C022442F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3081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are now going to look at some of the key takeaways from statutory guidance which have come into effect this year.</a:t>
            </a:r>
          </a:p>
        </p:txBody>
      </p:sp>
      <p:sp>
        <p:nvSpPr>
          <p:cNvPr id="4" name="Slide Number Placeholder 3"/>
          <p:cNvSpPr>
            <a:spLocks noGrp="1"/>
          </p:cNvSpPr>
          <p:nvPr>
            <p:ph type="sldNum" sz="quarter" idx="5"/>
          </p:nvPr>
        </p:nvSpPr>
        <p:spPr/>
        <p:txBody>
          <a:bodyPr/>
          <a:lstStyle/>
          <a:p>
            <a:fld id="{0A58B93E-A633-4C32-B0EA-D1F3C62C20C0}" type="slidenum">
              <a:rPr lang="en-GB" smtClean="0"/>
              <a:t>4</a:t>
            </a:fld>
            <a:endParaRPr lang="en-GB"/>
          </a:p>
        </p:txBody>
      </p:sp>
    </p:spTree>
    <p:extLst>
      <p:ext uri="{BB962C8B-B14F-4D97-AF65-F5344CB8AC3E}">
        <p14:creationId xmlns:p14="http://schemas.microsoft.com/office/powerpoint/2010/main" val="31481023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Emphasise that the statutory duty to safeguard and promote welfare applies to every child</a:t>
            </a:r>
            <a:r>
              <a:rPr lang="en-GB"/>
              <a:t>. Inclusive practice benefits all children: listen carefully, avoid assumptions, protect privacy and respond to each child’s circumstances and needs. </a:t>
            </a:r>
          </a:p>
          <a:p>
            <a:endParaRPr lang="en-GB"/>
          </a:p>
          <a:p>
            <a:r>
              <a:rPr lang="en-GB"/>
              <a:t>Address any bullying or discrimination promptly, involve the DSL where appropriate and follow the setting’s agreed policies and safeguarding procedures.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D0F435-D3E5-4F7E-9A45-0C9C022442F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954829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Explain that decisions about social transition sit within a wider legal context, including the Supreme Court ruling concerning interpretation of the Equality Act 2010. </a:t>
            </a:r>
          </a:p>
          <a:p>
            <a:endParaRPr lang="en-GB"/>
          </a:p>
          <a:p>
            <a:r>
              <a:rPr lang="en-GB"/>
              <a:t>This is a legal and policy matter, not something individual staff should interpret alone. The ruling and its implications have received significant attention, including discussion involving the Women’s Institute, Girlguiding and women’s events and spaces. </a:t>
            </a:r>
          </a:p>
          <a:p>
            <a:endParaRPr lang="en-GB"/>
          </a:p>
          <a:p>
            <a:r>
              <a:rPr lang="en-GB"/>
              <a:t>Staff should follow the setting’s current policy, seek leadership or legal advice where needed, and continue to safeguard each child through a respectful, case-by-case approach.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D0F435-D3E5-4F7E-9A45-0C9C022442F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16841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b="1"/>
              <a:t>KCSIE 2026 brings together clearer operational guidance on privacy and facilities, single-sex sport, and support for gender-questioning children in sport and PE. </a:t>
            </a:r>
            <a:endParaRPr lang="en-GB" b="1"/>
          </a:p>
          <a:p>
            <a:endParaRPr lang="en-GB" b="1"/>
          </a:p>
          <a:p>
            <a:r>
              <a:t>Apply this child-</a:t>
            </a:r>
            <a:r>
              <a:rPr err="1"/>
              <a:t>centred</a:t>
            </a:r>
            <a:r>
              <a:t> and case-by-case: listen, avoid assumptions, protect privacy, and follow agreed policy and safeguarding routes.</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Context </a:t>
            </a:r>
            <a:r>
              <a:rPr lang="en-GB"/>
              <a:t>: in July 2024, a teenager attacked a children’s dance class in Southport. Three young girls died, and other children and adults were hurt or deeply affected by the trauma.</a:t>
            </a:r>
          </a:p>
          <a:p>
            <a:endParaRPr lang="en-GB"/>
          </a:p>
          <a:p>
            <a:r>
              <a:rPr lang="en-GB"/>
              <a:t>The Southport Inquiry looks at what happened before the attack, what different agencies knew, and where warning signs or information-sharing did not lead to effective action.</a:t>
            </a:r>
          </a:p>
          <a:p>
            <a:endParaRPr lang="en-GB"/>
          </a:p>
          <a:p>
            <a:r>
              <a:rPr lang="en-GB"/>
              <a:t>This section will focus on the safeguarding lessons for settings: taking concerns seriously, sharing information clearly, and planning for risk before a child arrives.</a:t>
            </a:r>
          </a:p>
        </p:txBody>
      </p:sp>
      <p:sp>
        <p:nvSpPr>
          <p:cNvPr id="4" name="Slide Number Placeholder 3"/>
          <p:cNvSpPr>
            <a:spLocks noGrp="1"/>
          </p:cNvSpPr>
          <p:nvPr>
            <p:ph type="sldNum" sz="quarter" idx="5"/>
          </p:nvPr>
        </p:nvSpPr>
        <p:spPr/>
        <p:txBody>
          <a:bodyPr/>
          <a:lstStyle/>
          <a:p>
            <a:fld id="{0A58B93E-A633-4C32-B0EA-D1F3C62C20C0}" type="slidenum">
              <a:rPr lang="en-GB" smtClean="0"/>
              <a:t>47</a:t>
            </a:fld>
            <a:endParaRPr lang="en-GB"/>
          </a:p>
        </p:txBody>
      </p:sp>
    </p:spTree>
    <p:extLst>
      <p:ext uri="{BB962C8B-B14F-4D97-AF65-F5344CB8AC3E}">
        <p14:creationId xmlns:p14="http://schemas.microsoft.com/office/powerpoint/2010/main" val="27633687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Schools often see patterns that other agencies may not: daily behaviour, peer relationships, escalation over time, and how a child responds in structured and unstructured parts of the day.</a:t>
            </a:r>
          </a:p>
          <a:p>
            <a:endParaRPr lang="en-GB"/>
          </a:p>
          <a:p>
            <a:r>
              <a:rPr lang="en-GB"/>
              <a:t>Staff should record concerns clearly and objectively, including what was seen, heard, reported, and why it raised concern about risk to others.</a:t>
            </a:r>
          </a:p>
          <a:p>
            <a:endParaRPr lang="en-GB"/>
          </a:p>
          <a:p>
            <a:r>
              <a:rPr lang="en-GB"/>
              <a:t>In multi-agency discussions, school insight should not be treated as secondary. If concerns are being minimised, be confident to restate the evidence, ask what is being done with it, and escalate where necessary.</a:t>
            </a:r>
          </a:p>
        </p:txBody>
      </p:sp>
      <p:sp>
        <p:nvSpPr>
          <p:cNvPr id="4" name="Slide Number Placeholder 3"/>
          <p:cNvSpPr>
            <a:spLocks noGrp="1"/>
          </p:cNvSpPr>
          <p:nvPr>
            <p:ph type="sldNum" sz="quarter" idx="5"/>
          </p:nvPr>
        </p:nvSpPr>
        <p:spPr/>
        <p:txBody>
          <a:bodyPr/>
          <a:lstStyle/>
          <a:p>
            <a:fld id="{0A58B93E-A633-4C32-B0EA-D1F3C62C20C0}" type="slidenum">
              <a:rPr lang="en-GB" smtClean="0"/>
              <a:t>49</a:t>
            </a:fld>
            <a:endParaRPr lang="en-GB"/>
          </a:p>
        </p:txBody>
      </p:sp>
    </p:spTree>
    <p:extLst>
      <p:ext uri="{BB962C8B-B14F-4D97-AF65-F5344CB8AC3E}">
        <p14:creationId xmlns:p14="http://schemas.microsoft.com/office/powerpoint/2010/main" val="29314835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Safeguarding information must travel with the child, especially where there has been exclusion, managed move, alternative provision, or known concerns about harm to others.</a:t>
            </a:r>
          </a:p>
          <a:p>
            <a:endParaRPr lang="en-GB"/>
          </a:p>
          <a:p>
            <a:r>
              <a:rPr lang="en-GB"/>
              <a:t>In your setting: who sends the information, who receives it, who checks it has been read, and who decides what action is needed before the child starts.</a:t>
            </a:r>
          </a:p>
          <a:p>
            <a:endParaRPr lang="en-GB"/>
          </a:p>
          <a:p>
            <a:r>
              <a:rPr lang="en-GB"/>
              <a:t>An Education Health Care Plan or admissions paperwork is not a substitute for direct safeguarding information sharing. Serious concerns, including weapons or stated intent to harm, need to be highlighted plainly and early enough for safety planning.</a:t>
            </a:r>
          </a:p>
        </p:txBody>
      </p:sp>
      <p:sp>
        <p:nvSpPr>
          <p:cNvPr id="4" name="Slide Number Placeholder 3"/>
          <p:cNvSpPr>
            <a:spLocks noGrp="1"/>
          </p:cNvSpPr>
          <p:nvPr>
            <p:ph type="sldNum" sz="quarter" idx="5"/>
          </p:nvPr>
        </p:nvSpPr>
        <p:spPr/>
        <p:txBody>
          <a:bodyPr/>
          <a:lstStyle/>
          <a:p>
            <a:fld id="{0A58B93E-A633-4C32-B0EA-D1F3C62C20C0}" type="slidenum">
              <a:rPr lang="en-GB" smtClean="0"/>
              <a:t>50</a:t>
            </a:fld>
            <a:endParaRPr lang="en-GB"/>
          </a:p>
        </p:txBody>
      </p:sp>
    </p:spTree>
    <p:extLst>
      <p:ext uri="{BB962C8B-B14F-4D97-AF65-F5344CB8AC3E}">
        <p14:creationId xmlns:p14="http://schemas.microsoft.com/office/powerpoint/2010/main" val="36633169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 safeguarding process is too fragile if it depends on one person noticing one email at the right time.</a:t>
            </a:r>
          </a:p>
          <a:p>
            <a:endParaRPr lang="en-GB"/>
          </a:p>
          <a:p>
            <a:r>
              <a:rPr lang="en-GB"/>
              <a:t>Settings should be able to evidence four things: the information was received, read, understood, and acted upon. Confirmation and sign-off are safeguards, not bureaucracy.</a:t>
            </a:r>
          </a:p>
          <a:p>
            <a:endParaRPr lang="en-GB"/>
          </a:p>
          <a:p>
            <a:r>
              <a:rPr lang="en-GB"/>
              <a:t>Consider cover arrangements: what happens when the DSL is absent, an inbox is unmonitored, or a key person leaves? There should be a clear route for urgent information to reach the right people every time.</a:t>
            </a:r>
          </a:p>
        </p:txBody>
      </p:sp>
      <p:sp>
        <p:nvSpPr>
          <p:cNvPr id="4" name="Slide Number Placeholder 3"/>
          <p:cNvSpPr>
            <a:spLocks noGrp="1"/>
          </p:cNvSpPr>
          <p:nvPr>
            <p:ph type="sldNum" sz="quarter" idx="5"/>
          </p:nvPr>
        </p:nvSpPr>
        <p:spPr/>
        <p:txBody>
          <a:bodyPr/>
          <a:lstStyle/>
          <a:p>
            <a:fld id="{0A58B93E-A633-4C32-B0EA-D1F3C62C20C0}" type="slidenum">
              <a:rPr lang="en-GB" smtClean="0"/>
              <a:t>51</a:t>
            </a:fld>
            <a:endParaRPr lang="en-GB"/>
          </a:p>
        </p:txBody>
      </p:sp>
    </p:spTree>
    <p:extLst>
      <p:ext uri="{BB962C8B-B14F-4D97-AF65-F5344CB8AC3E}">
        <p14:creationId xmlns:p14="http://schemas.microsoft.com/office/powerpoint/2010/main" val="21218909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 risk assessment is not something to start after the pupil arrives. If there is known history of weapon possession or serious violence, planning needs to happen before transfer.</a:t>
            </a:r>
          </a:p>
          <a:p>
            <a:endParaRPr lang="en-GB"/>
          </a:p>
          <a:p>
            <a:r>
              <a:rPr lang="en-GB"/>
              <a:t>A practical safety plan might cover supervision, arrival and departure, peer groups, staff briefings on a need-to-know basis, search or screening procedures where policy allows, and how concerns will be reviewed and escalated.</a:t>
            </a:r>
          </a:p>
          <a:p>
            <a:endParaRPr lang="en-GB"/>
          </a:p>
          <a:p>
            <a:r>
              <a:rPr lang="en-GB"/>
              <a:t>The aim is to keep everyone safe while still supporting the pupil appropriately. The plan should be recorded, shared with relevant staff, reviewed regularly, and updated if new information emerges.</a:t>
            </a:r>
          </a:p>
        </p:txBody>
      </p:sp>
      <p:sp>
        <p:nvSpPr>
          <p:cNvPr id="4" name="Slide Number Placeholder 3"/>
          <p:cNvSpPr>
            <a:spLocks noGrp="1"/>
          </p:cNvSpPr>
          <p:nvPr>
            <p:ph type="sldNum" sz="quarter" idx="5"/>
          </p:nvPr>
        </p:nvSpPr>
        <p:spPr/>
        <p:txBody>
          <a:bodyPr/>
          <a:lstStyle/>
          <a:p>
            <a:fld id="{0A58B93E-A633-4C32-B0EA-D1F3C62C20C0}" type="slidenum">
              <a:rPr lang="en-GB" smtClean="0"/>
              <a:t>52</a:t>
            </a:fld>
            <a:endParaRPr lang="en-GB"/>
          </a:p>
        </p:txBody>
      </p:sp>
    </p:spTree>
    <p:extLst>
      <p:ext uri="{BB962C8B-B14F-4D97-AF65-F5344CB8AC3E}">
        <p14:creationId xmlns:p14="http://schemas.microsoft.com/office/powerpoint/2010/main" val="18632040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Making a Prevent referral is not the end of the setting's safeguarding responsibility. Staff need to understand what happens next and what information may still be needed from the setting.</a:t>
            </a:r>
          </a:p>
          <a:p>
            <a:endParaRPr lang="en-GB"/>
          </a:p>
          <a:p>
            <a:r>
              <a:rPr lang="en-GB"/>
              <a:t>Provide context, ask for feedback where appropriate, and keep records of advice, decisions, and follow-up actions.</a:t>
            </a:r>
          </a:p>
          <a:p>
            <a:endParaRPr lang="en-GB"/>
          </a:p>
          <a:p>
            <a:r>
              <a:rPr lang="en-GB"/>
              <a:t>Continue to monitor the child's welfare and any risk indicators. If circumstances change or concerns increase, the setting should update the relevant safeguarding partners rather than assuming the referral has dealt with everything.</a:t>
            </a:r>
          </a:p>
        </p:txBody>
      </p:sp>
      <p:sp>
        <p:nvSpPr>
          <p:cNvPr id="4" name="Slide Number Placeholder 3"/>
          <p:cNvSpPr>
            <a:spLocks noGrp="1"/>
          </p:cNvSpPr>
          <p:nvPr>
            <p:ph type="sldNum" sz="quarter" idx="5"/>
          </p:nvPr>
        </p:nvSpPr>
        <p:spPr/>
        <p:txBody>
          <a:bodyPr/>
          <a:lstStyle/>
          <a:p>
            <a:fld id="{0A58B93E-A633-4C32-B0EA-D1F3C62C20C0}" type="slidenum">
              <a:rPr lang="en-GB" smtClean="0"/>
              <a:t>53</a:t>
            </a:fld>
            <a:endParaRPr lang="en-GB"/>
          </a:p>
        </p:txBody>
      </p:sp>
    </p:spTree>
    <p:extLst>
      <p:ext uri="{BB962C8B-B14F-4D97-AF65-F5344CB8AC3E}">
        <p14:creationId xmlns:p14="http://schemas.microsoft.com/office/powerpoint/2010/main" val="37526557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Give people a few minutes individually to read the slide, then invite discussion in pairs or groups.</a:t>
            </a:r>
          </a:p>
          <a:p>
            <a:endParaRPr lang="en-GB"/>
          </a:p>
          <a:p>
            <a:r>
              <a:rPr lang="en-GB" b="1"/>
              <a:t>Suggested prompts: </a:t>
            </a:r>
            <a:r>
              <a:rPr lang="en-GB"/>
              <a:t>where could information get stuck in our current process? How do we confirm it has been read and acted on? How confident are staff to escalate concerns about risk to others?</a:t>
            </a:r>
          </a:p>
          <a:p>
            <a:endParaRPr lang="en-GB"/>
          </a:p>
          <a:p>
            <a:r>
              <a:rPr lang="en-GB"/>
              <a:t>Ask each group to identify one area of good practice to keep and one improvement to take forward after the session.</a:t>
            </a:r>
          </a:p>
        </p:txBody>
      </p:sp>
      <p:sp>
        <p:nvSpPr>
          <p:cNvPr id="4" name="Slide Number Placeholder 3"/>
          <p:cNvSpPr>
            <a:spLocks noGrp="1"/>
          </p:cNvSpPr>
          <p:nvPr>
            <p:ph type="sldNum" sz="quarter" idx="5"/>
          </p:nvPr>
        </p:nvSpPr>
        <p:spPr/>
        <p:txBody>
          <a:bodyPr/>
          <a:lstStyle/>
          <a:p>
            <a:fld id="{0A58B93E-A633-4C32-B0EA-D1F3C62C20C0}" type="slidenum">
              <a:rPr lang="en-GB" smtClean="0"/>
              <a:t>54</a:t>
            </a:fld>
            <a:endParaRPr lang="en-GB"/>
          </a:p>
        </p:txBody>
      </p:sp>
    </p:spTree>
    <p:extLst>
      <p:ext uri="{BB962C8B-B14F-4D97-AF65-F5344CB8AC3E}">
        <p14:creationId xmlns:p14="http://schemas.microsoft.com/office/powerpoint/2010/main" val="3897102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guidance clarifies that safeguarding issues often overlap. The information on </a:t>
            </a:r>
            <a:r>
              <a:rPr lang="en-GB" b="1"/>
              <a:t>Child-on-child abuse </a:t>
            </a:r>
            <a:r>
              <a:rPr lang="en-GB"/>
              <a:t>(including harassment and violence) has been expanded to include: </a:t>
            </a:r>
          </a:p>
          <a:p>
            <a:r>
              <a:rPr lang="en-GB"/>
              <a:t>• the times when children might be at highest risk around the school day, such as immediately after school </a:t>
            </a:r>
          </a:p>
          <a:p>
            <a:r>
              <a:rPr lang="en-GB"/>
              <a:t>• reference to misogyny </a:t>
            </a:r>
          </a:p>
          <a:p>
            <a:r>
              <a:rPr lang="en-GB"/>
              <a:t>• reference to how this type of abuse is a safeguarding issue for all children involved</a:t>
            </a:r>
          </a:p>
          <a:p>
            <a:pPr marL="171450" indent="-171450">
              <a:buFont typeface="Arial" panose="020B0604020202020204" pitchFamily="34" charset="0"/>
              <a:buChar char="•"/>
            </a:pPr>
            <a:r>
              <a:rPr lang="en-GB"/>
              <a:t>information on the preventable nature of child-on-child abuse, including the importance of recognising behaviours and indicators early. </a:t>
            </a:r>
          </a:p>
          <a:p>
            <a:pPr marL="171450" indent="-171450">
              <a:buFont typeface="Arial" panose="020B0604020202020204" pitchFamily="34" charset="0"/>
              <a:buChar char="•"/>
            </a:pPr>
            <a:endParaRPr lang="en-GB"/>
          </a:p>
          <a:p>
            <a:pPr marL="0" indent="0">
              <a:buFont typeface="Arial" panose="020B0604020202020204" pitchFamily="34" charset="0"/>
              <a:buNone/>
            </a:pPr>
            <a:r>
              <a:rPr lang="en-GB"/>
              <a:t>The </a:t>
            </a:r>
            <a:r>
              <a:rPr lang="en-GB" b="1"/>
              <a:t>Child criminal exploitation (CCE) </a:t>
            </a:r>
            <a:r>
              <a:rPr lang="en-GB"/>
              <a:t>and </a:t>
            </a:r>
            <a:r>
              <a:rPr lang="en-GB" b="1"/>
              <a:t>child sexual exploitation (CSE) </a:t>
            </a:r>
            <a:r>
              <a:rPr lang="en-GB"/>
              <a:t>section highlights how: </a:t>
            </a:r>
          </a:p>
          <a:p>
            <a:pPr marL="171450" indent="-171450">
              <a:buFont typeface="Arial" panose="020B0604020202020204" pitchFamily="34" charset="0"/>
              <a:buChar char="•"/>
            </a:pPr>
            <a:r>
              <a:rPr lang="en-GB"/>
              <a:t>• this type of harm can be committed or facilitated by an organised network or gang and children may identify as part of one of these groups </a:t>
            </a:r>
          </a:p>
          <a:p>
            <a:pPr marL="171450" indent="-171450">
              <a:buFont typeface="Arial" panose="020B0604020202020204" pitchFamily="34" charset="0"/>
              <a:buChar char="•"/>
            </a:pPr>
            <a:r>
              <a:rPr lang="en-GB"/>
              <a:t>• most sexual abuse is committed by someone known to the victim • children are not always recognised as victims and can be criminalised for actions they take while under coercion.</a:t>
            </a:r>
          </a:p>
          <a:p>
            <a:pPr marL="171450" indent="-171450">
              <a:buFont typeface="Arial" panose="020B0604020202020204" pitchFamily="34" charset="0"/>
              <a:buChar char="•"/>
            </a:pPr>
            <a:endParaRPr lang="en-GB"/>
          </a:p>
          <a:p>
            <a:pPr marL="0" indent="0">
              <a:buFont typeface="Arial" panose="020B0604020202020204" pitchFamily="34" charset="0"/>
              <a:buNone/>
            </a:pPr>
            <a:r>
              <a:rPr lang="en-GB"/>
              <a:t> </a:t>
            </a:r>
            <a:r>
              <a:rPr lang="en-GB" b="1"/>
              <a:t>The Mental health </a:t>
            </a:r>
            <a:r>
              <a:rPr lang="en-GB"/>
              <a:t>section clarifies that all staff should be aware that mental health problems can develop into safeguarding concerns. The guidance stresses that only appropriately trained professionals should attempt to diagnose mental health problems, but that education staff play an important role in recognising the warning signs and identifying children who may be struggling with their mental health. Schools and colleges should make sure that any mental health support or interventions they offer are evidenced as safe, effective and appropriate for the need and phase of education. </a:t>
            </a:r>
          </a:p>
          <a:p>
            <a:pPr marL="171450" indent="-171450">
              <a:buFont typeface="Arial" panose="020B0604020202020204" pitchFamily="34" charset="0"/>
              <a:buChar char="•"/>
            </a:pPr>
            <a:endParaRPr lang="en-GB"/>
          </a:p>
          <a:p>
            <a:pPr marL="0" indent="0">
              <a:buFont typeface="Arial" panose="020B0604020202020204" pitchFamily="34" charset="0"/>
              <a:buNone/>
            </a:pPr>
            <a:r>
              <a:rPr lang="en-GB" b="0"/>
              <a:t>Under</a:t>
            </a:r>
            <a:r>
              <a:rPr lang="en-GB" b="1"/>
              <a:t> Serious violence</a:t>
            </a:r>
            <a:r>
              <a:rPr lang="en-GB"/>
              <a:t>, the guidance has been updated to highlight that: </a:t>
            </a:r>
          </a:p>
          <a:p>
            <a:pPr marL="171450" indent="-171450">
              <a:buFont typeface="Arial" panose="020B0604020202020204" pitchFamily="34" charset="0"/>
              <a:buChar char="•"/>
            </a:pPr>
            <a:r>
              <a:rPr lang="en-GB"/>
              <a:t>• serious violence is an ongoing safeguarding concern and may involve physical assault, the carrying or use of weapons, and potential criminal exploitation </a:t>
            </a:r>
          </a:p>
          <a:p>
            <a:pPr marL="171450" indent="-171450">
              <a:buFont typeface="Arial" panose="020B0604020202020204" pitchFamily="34" charset="0"/>
              <a:buChar char="•"/>
            </a:pPr>
            <a:r>
              <a:rPr lang="en-GB"/>
              <a:t>• concerns about a child carrying, using or intending to use a weapon should be reported to the designated safeguarding lead (DSL), who should carry out a risk assessment</a:t>
            </a:r>
          </a:p>
          <a:p>
            <a:pPr marL="171450" indent="-171450">
              <a:buFont typeface="Arial" panose="020B0604020202020204" pitchFamily="34" charset="0"/>
              <a:buChar char="•"/>
            </a:pPr>
            <a:r>
              <a:rPr lang="en-GB"/>
              <a:t>• schools play a key role in protecting children from violence, and staff should be aware of the signs and risk factors </a:t>
            </a:r>
          </a:p>
          <a:p>
            <a:pPr marL="171450" indent="-171450">
              <a:buFont typeface="Arial" panose="020B0604020202020204" pitchFamily="34" charset="0"/>
              <a:buChar char="•"/>
            </a:pPr>
            <a:r>
              <a:rPr lang="en-GB"/>
              <a:t>• targeted interventions such as mentoring or therapeutic support are key.</a:t>
            </a:r>
          </a:p>
        </p:txBody>
      </p:sp>
      <p:sp>
        <p:nvSpPr>
          <p:cNvPr id="4" name="Slide Number Placeholder 3"/>
          <p:cNvSpPr>
            <a:spLocks noGrp="1"/>
          </p:cNvSpPr>
          <p:nvPr>
            <p:ph type="sldNum" sz="quarter" idx="5"/>
          </p:nvPr>
        </p:nvSpPr>
        <p:spPr/>
        <p:txBody>
          <a:bodyPr/>
          <a:lstStyle/>
          <a:p>
            <a:fld id="{6E49FBFA-80C1-4997-B200-969F75E949E2}" type="slidenum">
              <a:rPr lang="en-GB" smtClean="0"/>
              <a:t>6</a:t>
            </a:fld>
            <a:endParaRPr lang="en-GB"/>
          </a:p>
        </p:txBody>
      </p:sp>
    </p:spTree>
    <p:extLst>
      <p:ext uri="{BB962C8B-B14F-4D97-AF65-F5344CB8AC3E}">
        <p14:creationId xmlns:p14="http://schemas.microsoft.com/office/powerpoint/2010/main" val="3933167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b="1"/>
              <a:t>This slide highlights four practical safeguards reinforced by KCSIE 2026: </a:t>
            </a:r>
            <a:endParaRPr lang="en-GB" b="1"/>
          </a:p>
          <a:p>
            <a:endParaRPr lang="en-GB" b="1"/>
          </a:p>
          <a:p>
            <a:r>
              <a:t>escalate weapon or violence concerns, share a clear and proportionate safeguarding picture, plan risk and support before transfer, and ensure reliable DSL cover. </a:t>
            </a:r>
            <a:endParaRPr lang="en-GB"/>
          </a:p>
          <a:p>
            <a:endParaRPr lang="en-GB"/>
          </a:p>
          <a:p>
            <a:r>
              <a:t>These statutory updates take effect on 1 September 2026; keep them distinct from the separate learning and recommendations of the Southport Inquiry.</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F0AB54-09AF-4C0E-A9F9-49E3E387887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26898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b="1"/>
              <a:t>From 2026, occasional teaching, training, care or supervision can still be regulated activity because the former frequency test is removed. </a:t>
            </a:r>
            <a:endParaRPr lang="en-GB" b="1"/>
          </a:p>
          <a:p>
            <a:endParaRPr lang="en-GB" b="1"/>
          </a:p>
          <a:p>
            <a:r>
              <a:t>Supervision and the nature of the task determine the required checks, so staff and volunteers must follow the agreed role and supervision plan and confirm any change before acting.</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b="1"/>
              <a:t>Purpose</a:t>
            </a:r>
          </a:p>
          <a:p>
            <a:r>
              <a:rPr b="1"/>
              <a:t>Connect the 2026 regulated-activity update to everyday decisions. </a:t>
            </a:r>
            <a:r>
              <a:t>The key message is that safe volunteer arrangements depend on a clearly defined role, the right checks and supervision that works in practice. Staff should not try to make legal or DBS decisions themselves: pause and refer changes to the designated manager, HR or safer-recruitment lead.</a:t>
            </a:r>
          </a:p>
          <a:p>
            <a:endParaRPr/>
          </a:p>
          <a:p>
            <a:r>
              <a:rPr b="1"/>
              <a:t>How to run the activity (7 minutes)</a:t>
            </a:r>
          </a:p>
          <a:p>
            <a:r>
              <a:t>Ask each group to choose one scenario, map the responsibilities across the three role areas on the slide, and answer the three questions. After five minutes, take one practical action from each group.</a:t>
            </a:r>
          </a:p>
          <a:p>
            <a:endParaRPr/>
          </a:p>
          <a:p>
            <a:r>
              <a:rPr b="1"/>
              <a:t>Scenario choices</a:t>
            </a:r>
          </a:p>
          <a:p>
            <a:r>
              <a:t>1. </a:t>
            </a:r>
            <a:r>
              <a:rPr b="1"/>
              <a:t>Reading support: </a:t>
            </a:r>
            <a:r>
              <a:t>A volunteer who normally works in the classroom is asked to take two pupils to an empty room because the library is busy.</a:t>
            </a:r>
          </a:p>
          <a:p>
            <a:r>
              <a:t>2. </a:t>
            </a:r>
            <a:r>
              <a:rPr b="1"/>
              <a:t>Sports activity: </a:t>
            </a:r>
            <a:r>
              <a:t>A volunteer offers a one-off coaching session, but the named supervisor is unexpectedly absent.</a:t>
            </a:r>
          </a:p>
          <a:p>
            <a:r>
              <a:t>3. </a:t>
            </a:r>
            <a:r>
              <a:rPr b="1"/>
              <a:t>Personal care: </a:t>
            </a:r>
            <a:r>
              <a:t>A volunteer is asked to help a child with toileting or another relevant personal-care task.</a:t>
            </a:r>
          </a:p>
          <a:p>
            <a:r>
              <a:t>4. </a:t>
            </a:r>
            <a:r>
              <a:rPr b="1"/>
              <a:t>Changing duties: </a:t>
            </a:r>
            <a:r>
              <a:t>A regular volunteer is asked to cover a different group, location or time without the usual supervision arrangements.</a:t>
            </a:r>
          </a:p>
          <a:p>
            <a:endParaRPr b="1"/>
          </a:p>
          <a:p>
            <a:r>
              <a:rPr b="1"/>
              <a:t>Examples by role</a:t>
            </a:r>
          </a:p>
          <a:p>
            <a:r>
              <a:t>• </a:t>
            </a:r>
            <a:r>
              <a:rPr b="1"/>
              <a:t>Leaders / HR / safer-recruitment lead: </a:t>
            </a:r>
            <a:r>
              <a:t>Write down the actual duties; decide whether they fall within regulated activity; determine which DBS and barred-list checks are lawful and required; identify a named supervisor; and review the arrangement whenever duties, location, children or supervision change.</a:t>
            </a:r>
          </a:p>
          <a:p>
            <a:r>
              <a:t>• </a:t>
            </a:r>
            <a:r>
              <a:rPr b="1"/>
              <a:t>DSL and senior leaders: </a:t>
            </a:r>
            <a:r>
              <a:t>Keep safeguarding risk visible, make sure concerns about arrangements are reported promptly, and escalate gaps rather than allowing an unsafe arrangement to continue.</a:t>
            </a:r>
          </a:p>
          <a:p>
            <a:r>
              <a:t>• </a:t>
            </a:r>
            <a:r>
              <a:rPr b="1"/>
              <a:t>Governors / trustees: </a:t>
            </a:r>
            <a:r>
              <a:t>Seek assurance that the setting has a clear policy, consistent role descriptions, appropriate checks and an effective supervision process. They provide oversight rather than making day-to-day decisions about individual volunteers.</a:t>
            </a:r>
          </a:p>
          <a:p>
            <a:r>
              <a:t>• </a:t>
            </a:r>
            <a:r>
              <a:rPr b="1"/>
              <a:t>Volunteer coordinator / office or admin team: </a:t>
            </a:r>
            <a:r>
              <a:t>Give a clear induction, record agreed duties, make the named supervisor and timetable visible, check attendance and flag unexpected changes before the activity starts.</a:t>
            </a:r>
          </a:p>
          <a:p>
            <a:r>
              <a:t>• </a:t>
            </a:r>
            <a:r>
              <a:rPr b="1"/>
              <a:t>Teachers, teaching assistants and activity leaders: </a:t>
            </a:r>
            <a:r>
              <a:t>Provide the supervision that has been agreed; stay available and able to intervene; do not assume that familiarity means a volunteer can work alone; pause the activity if the supervision plan is no longer workable.</a:t>
            </a:r>
          </a:p>
          <a:p>
            <a:r>
              <a:t>• </a:t>
            </a:r>
            <a:r>
              <a:rPr b="1"/>
              <a:t>Other staff who notice a change: </a:t>
            </a:r>
            <a:r>
              <a:t>Report an unexpected one-to-one situation, an unplanned task, a missing supervisor or a volunteer being asked to work outside the agreed role.</a:t>
            </a:r>
          </a:p>
          <a:p>
            <a:r>
              <a:t>• </a:t>
            </a:r>
            <a:r>
              <a:rPr b="1"/>
              <a:t>Volunteers: </a:t>
            </a:r>
            <a:r>
              <a:t>Know the limits of the role and who is supervising; follow the agreed duties; do not accept unsupervised, one-to-one or personal-care work unless the setting has reviewed and approved the arrangement; ask whenever unsure.</a:t>
            </a:r>
          </a:p>
          <a:p>
            <a:endParaRPr/>
          </a:p>
          <a:p>
            <a:r>
              <a:rPr b="1"/>
              <a:t>Debrief points</a:t>
            </a:r>
          </a:p>
          <a:p>
            <a:r>
              <a:t>• The old frequency test has been removed: teaching, training, instructing, caring for or supervising children may be regulated activity even when it happens only once.</a:t>
            </a:r>
          </a:p>
          <a:p>
            <a:r>
              <a:t>• Supervision must be regular, day-to-day and reasonable in the circumstances. A name on a </a:t>
            </a:r>
            <a:r>
              <a:rPr err="1"/>
              <a:t>rota</a:t>
            </a:r>
            <a:r>
              <a:t> is not enough if supervision is not actually available.</a:t>
            </a:r>
          </a:p>
          <a:p>
            <a:r>
              <a:t>• Relevant personal care is regulated activity even when occasional.</a:t>
            </a:r>
          </a:p>
          <a:p>
            <a:r>
              <a:t>• A change in duties can change the safeguarding and checking requirements. The safe response is to pause, check and agree the new arrangement before continuing.</a:t>
            </a:r>
          </a:p>
          <a:p>
            <a:endParaRPr/>
          </a:p>
          <a:p>
            <a:r>
              <a:t>Suggested close</a:t>
            </a:r>
          </a:p>
          <a:p>
            <a:r>
              <a:t>“Everyone has a part to play. Leaders decide and record the arrangement; staff make supervision real; volunteers stay within the agreed role; and anyone who sees a gap speaks up.”</a:t>
            </a:r>
          </a:p>
          <a:p>
            <a:endParaRPr/>
          </a:p>
          <a:p>
            <a:endParaRPr lang="en-GB"/>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b="1"/>
              <a:t>Purpose</a:t>
            </a:r>
          </a:p>
          <a:p>
            <a:r>
              <a:rPr b="1"/>
              <a:t>Use one scenario to </a:t>
            </a:r>
            <a:r>
              <a:rPr b="1" err="1"/>
              <a:t>practise</a:t>
            </a:r>
            <a:r>
              <a:rPr b="1"/>
              <a:t> applying the roles from the previous slide. </a:t>
            </a:r>
            <a:r>
              <a:t>The aim is not for staff to decide the legal status of a volunteer or choose a DBS check themselves. The safe response is to notice when the agreed role or supervision has changed, pause if needed, and refer the decision to the designated manager, HR or safer-recruitment lead.</a:t>
            </a:r>
          </a:p>
          <a:p>
            <a:endParaRPr/>
          </a:p>
          <a:p>
            <a:r>
              <a:rPr b="1"/>
              <a:t>How to run the discussion</a:t>
            </a:r>
          </a:p>
          <a:p>
            <a:r>
              <a:rPr b="1"/>
              <a:t>Give groups one </a:t>
            </a:r>
            <a:r>
              <a:rPr b="1" err="1"/>
              <a:t>scenario,or</a:t>
            </a:r>
            <a:r>
              <a:rPr b="1"/>
              <a:t> let them choose. Ask them to identify:</a:t>
            </a:r>
          </a:p>
          <a:p>
            <a:r>
              <a:t>• who needs to act immediately;</a:t>
            </a:r>
          </a:p>
          <a:p>
            <a:r>
              <a:t>• what information the leader or HR team needs;</a:t>
            </a:r>
          </a:p>
          <a:p>
            <a:r>
              <a:t>• whether the agreed duties or supervision have changed;</a:t>
            </a:r>
          </a:p>
          <a:p>
            <a:r>
              <a:t>• whether the activity can continue safely; and</a:t>
            </a:r>
          </a:p>
          <a:p>
            <a:r>
              <a:t>• what should be recorded or reported.</a:t>
            </a:r>
          </a:p>
          <a:p>
            <a:r>
              <a:t>Allow 5–7 minutes, then take one practical action from each group.</a:t>
            </a:r>
          </a:p>
          <a:p>
            <a:endParaRPr/>
          </a:p>
          <a:p>
            <a:r>
              <a:rPr b="1"/>
              <a:t>Scenario 1 — Reading support</a:t>
            </a:r>
          </a:p>
          <a:p>
            <a:r>
              <a:t>A classroom volunteer is asked to take two pupils to an empty room because the library is busy.</a:t>
            </a:r>
          </a:p>
          <a:p>
            <a:r>
              <a:t>Possible discussion points:</a:t>
            </a:r>
          </a:p>
          <a:p>
            <a:r>
              <a:t>• This changes the location and may reduce visibility or day-to-day supervision.</a:t>
            </a:r>
          </a:p>
          <a:p>
            <a:r>
              <a:t>• The teacher or named supervisor should not assume that the usual arrangement automatically covers the new room.</a:t>
            </a:r>
          </a:p>
          <a:p>
            <a:r>
              <a:t>• Check the volunteer’s agreed duties and supervision plan before moving. Use an observable space or keep the pupils in the supervised classroom if the change has not been approved.</a:t>
            </a:r>
          </a:p>
          <a:p>
            <a:r>
              <a:t>• Staff should report repeated pressure to create unplanned one-to-one or secluded work.</a:t>
            </a:r>
          </a:p>
          <a:p>
            <a:endParaRPr/>
          </a:p>
          <a:p>
            <a:r>
              <a:rPr b="1"/>
              <a:t>Scenario 2 — Sports activity</a:t>
            </a:r>
          </a:p>
          <a:p>
            <a:r>
              <a:t>A volunteer offers a one-off coaching session, but the named supervisor is unexpectedly absent.</a:t>
            </a:r>
          </a:p>
          <a:p>
            <a:r>
              <a:t>Possible discussion points:</a:t>
            </a:r>
          </a:p>
          <a:p>
            <a:r>
              <a:t>• A one-off session can still fall within regulated activity because the old frequency test has been removed.</a:t>
            </a:r>
          </a:p>
          <a:p>
            <a:r>
              <a:t>• Do not replace real supervision with a name on the </a:t>
            </a:r>
            <a:r>
              <a:rPr err="1"/>
              <a:t>rota</a:t>
            </a:r>
            <a:r>
              <a:t>. Supervision must be regular, day-to-day and reasonable in the circumstances.</a:t>
            </a:r>
          </a:p>
          <a:p>
            <a:r>
              <a:t>• The activity should be postponed, rearranged or supervised by another suitable person unless leaders have reviewed and approved a different arrangement.</a:t>
            </a:r>
          </a:p>
          <a:p>
            <a:r>
              <a:t>• The designated manager or HR team decides whether the role and checks are appropriate; classroom or activity staff should not improvise an unsupervised role.</a:t>
            </a:r>
          </a:p>
          <a:p>
            <a:endParaRPr/>
          </a:p>
          <a:p>
            <a:r>
              <a:rPr b="1"/>
              <a:t>Scenario 3 — Personal care</a:t>
            </a:r>
          </a:p>
          <a:p>
            <a:r>
              <a:t>A volunteer is asked to help a child with toileting or another relevant personal-care task.</a:t>
            </a:r>
          </a:p>
          <a:p>
            <a:r>
              <a:t>Possible discussion points:</a:t>
            </a:r>
          </a:p>
          <a:p>
            <a:r>
              <a:t>• Relevant personal care is regulated activity even when it happens only once.</a:t>
            </a:r>
          </a:p>
          <a:p>
            <a:r>
              <a:t>• The volunteer should not accept the task simply because help is urgently needed.</a:t>
            </a:r>
          </a:p>
          <a:p>
            <a:r>
              <a:t>• Pause and follow the setting’s intimate-care procedure. A suitable </a:t>
            </a:r>
            <a:r>
              <a:rPr err="1"/>
              <a:t>authorised</a:t>
            </a:r>
            <a:r>
              <a:t> and appropriately checked member of staff should provide the care.</a:t>
            </a:r>
          </a:p>
          <a:p>
            <a:r>
              <a:t>• Report the request so leaders can review staffing, role descriptions and supervision arrangements.</a:t>
            </a:r>
          </a:p>
          <a:p>
            <a:endParaRPr/>
          </a:p>
          <a:p>
            <a:r>
              <a:rPr b="1"/>
              <a:t>Scenario 4 — Changing duties</a:t>
            </a:r>
          </a:p>
          <a:p>
            <a:r>
              <a:t>A regular volunteer is asked to cover a different group, location or time without the usual supervision arrangements.</a:t>
            </a:r>
          </a:p>
          <a:p>
            <a:r>
              <a:t>Possible discussion points:</a:t>
            </a:r>
          </a:p>
          <a:p>
            <a:r>
              <a:t>• Familiarity and length of service do not replace a role review.</a:t>
            </a:r>
          </a:p>
          <a:p>
            <a:r>
              <a:t>• A different group, location, time or supervisor may change the safeguarding risk and whether the activity is regulated.</a:t>
            </a:r>
          </a:p>
          <a:p>
            <a:r>
              <a:t>• Pause the change until the named manager has confirmed the duties, checks and supervision.</a:t>
            </a:r>
          </a:p>
          <a:p>
            <a:r>
              <a:t>• Update the role description, </a:t>
            </a:r>
            <a:r>
              <a:rPr err="1"/>
              <a:t>rota</a:t>
            </a:r>
            <a:r>
              <a:t> or supervision record if the change is approved.</a:t>
            </a:r>
          </a:p>
          <a:p>
            <a:endParaRPr b="1"/>
          </a:p>
          <a:p>
            <a:r>
              <a:rPr b="1"/>
              <a:t>Suggested debrief</a:t>
            </a:r>
          </a:p>
          <a:p>
            <a:r>
              <a:t>Draw out the common pattern: define the role, check the arrangement, make supervision real, and review any change before it happens. Volunteers should stay within agreed duties; staff should speak up when the plan is not working; leaders and HR make and record the formal decision.</a:t>
            </a:r>
          </a:p>
          <a:p>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A low-level concern is not necessarily minor or unimportant. T</a:t>
            </a:r>
            <a:r>
              <a:rPr lang="en-US"/>
              <a:t>he term means that the </a:t>
            </a:r>
            <a:r>
              <a:rPr lang="en-US" err="1"/>
              <a:t>behaviour</a:t>
            </a:r>
            <a:r>
              <a:rPr lang="en-US"/>
              <a:t> may not meet the harm threshold.
Staff do not need proof and are not expected to decide whether the threshold has been met. Their responsibility is to share the information promptly with the appropriate person.
A concern might arise from something seen or heard, information shared by someone else, a pattern, a breach of boundaries, a nagging doubt, or concern about your own conduct.
</a:t>
            </a:r>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These examples are not exhaustive. </a:t>
            </a:r>
            <a:r>
              <a:rPr lang="en-US"/>
              <a:t>Context matters, and not every concern will result in disciplinary or safeguarding action. However, the appropriate person needs to consider the information.
Reporting does not mean accusing a colleague or deciding that they have done something wrong. It enables the concern to be considered fairly, proportionately and alongside any other information held.
Reinforce the local route: record what was seen, heard or reported and share it promptly in line with the setting’s procedure. Do not investigate, confront the adult, discuss the matter informally or wait for it to happen again.
</a:t>
            </a:r>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Draw out these points:</a:t>
            </a:r>
          </a:p>
          <a:p>
            <a:r>
              <a:rPr lang="en-US"/>
              <a:t>
• Supporting a vulnerable child is appropriate, but support should be planned, </a:t>
            </a:r>
            <a:r>
              <a:rPr lang="en-US" err="1"/>
              <a:t>authorised</a:t>
            </a:r>
            <a:r>
              <a:rPr lang="en-US"/>
              <a:t> and transparent.
• </a:t>
            </a:r>
            <a:r>
              <a:rPr lang="en-US" err="1"/>
              <a:t>Favouritism</a:t>
            </a:r>
            <a:r>
              <a:rPr lang="en-US"/>
              <a:t>, gifts, additional privileges and opportunities to be alone may indicate blurred professional boundaries.
• Good intentions provide context but do not remove the need to report.
• Record only what was personally observed or said, when and where it happened, and whether it appears repeated.
• Do not question the child, investigate, confront the adult, canvass colleagues or dismiss the concern.
• The appropriate decision-maker considers whether this is suitable conduct, a misunderstanding, a training or supervision issue, a breach of the code, part of a pattern, or a matter that may meet a higher threshold.
</a:t>
            </a:r>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Low-level concerns are not about creating suspicion or encouraging gossip. They are about </a:t>
            </a:r>
            <a:r>
              <a:rPr lang="en-US" err="1"/>
              <a:t>recognising</a:t>
            </a:r>
            <a:r>
              <a:rPr lang="en-US"/>
              <a:t> conduct that may be inconsistent with professional expectations and sharing it with the right person.
Staff are not responsible for investigating or deciding which threshold has been met. They should report the facts, including professional unease, so the concern can be considered fairly and appropriately.
</a:t>
            </a:r>
            <a:r>
              <a:rPr lang="en-US" b="1"/>
              <a:t>Notice it. Record it. Report it. Do not investigate it.</a:t>
            </a:r>
            <a:r>
              <a:rPr lang="en-US"/>
              <a:t>
</a:t>
            </a:r>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b="1"/>
              <a:t>KCSIE 2026 reinforces safer working practice by using the staff code of conduct as the benchmark, requiring every concern to be shared promptly, and using clear records to identify patterns</a:t>
            </a:r>
            <a:r>
              <a:t>. </a:t>
            </a:r>
            <a:endParaRPr lang="en-GB"/>
          </a:p>
          <a:p>
            <a:endParaRPr lang="en-GB"/>
          </a:p>
          <a:p>
            <a:r>
              <a:t>Staff should notice, record and report rather than investigate; the appropriate safeguarding lead decides the correct threshold and response.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Support before statutory intervention</a:t>
            </a:r>
          </a:p>
          <a:p>
            <a:r>
              <a:rPr lang="en-GB"/>
              <a:t> This section includes further examples of when a child may benefit from additional support, including: the child being pregnant and/or a parent themselves; the child exhibiting early signs of abusive, violent and/or harmful behaviours.</a:t>
            </a:r>
          </a:p>
          <a:p>
            <a:endParaRPr lang="en-GB"/>
          </a:p>
          <a:p>
            <a:r>
              <a:rPr lang="en-GB" b="1"/>
              <a:t>Abuse, neglect and exploitation </a:t>
            </a:r>
          </a:p>
          <a:p>
            <a:r>
              <a:rPr lang="en-GB"/>
              <a:t>The guidance references child to caregiver abuse as a form of abuse staff should be aware of and clarifies that verbal abuse can be a form of emotional abuse. </a:t>
            </a:r>
          </a:p>
          <a:p>
            <a:endParaRPr lang="en-GB"/>
          </a:p>
          <a:p>
            <a:r>
              <a:rPr lang="en-GB" b="1"/>
              <a:t>Children in need</a:t>
            </a:r>
          </a:p>
          <a:p>
            <a:r>
              <a:rPr lang="en-GB"/>
              <a:t> The guidance notes that qualified lead practitioners who are not social workers can lead work with families up to and including section 17. Local authorities, with their safeguarding partners and any relevant agencies, should set out who can act as a lead practitioner in supporting children and their families under section 17. </a:t>
            </a:r>
          </a:p>
        </p:txBody>
      </p:sp>
      <p:sp>
        <p:nvSpPr>
          <p:cNvPr id="4" name="Slide Number Placeholder 3"/>
          <p:cNvSpPr>
            <a:spLocks noGrp="1"/>
          </p:cNvSpPr>
          <p:nvPr>
            <p:ph type="sldNum" sz="quarter" idx="5"/>
          </p:nvPr>
        </p:nvSpPr>
        <p:spPr/>
        <p:txBody>
          <a:bodyPr/>
          <a:lstStyle/>
          <a:p>
            <a:fld id="{6E49FBFA-80C1-4997-B200-969F75E949E2}" type="slidenum">
              <a:rPr lang="en-GB" smtClean="0"/>
              <a:t>7</a:t>
            </a:fld>
            <a:endParaRPr lang="en-GB"/>
          </a:p>
        </p:txBody>
      </p:sp>
    </p:spTree>
    <p:extLst>
      <p:ext uri="{BB962C8B-B14F-4D97-AF65-F5344CB8AC3E}">
        <p14:creationId xmlns:p14="http://schemas.microsoft.com/office/powerpoint/2010/main" val="40234952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b="1"/>
              <a:t>QUIZ ANSWERS</a:t>
            </a:r>
          </a:p>
          <a:p>
            <a:endParaRPr lang="en-GB"/>
          </a:p>
          <a:p>
            <a:r>
              <a:rPr lang="en-GB"/>
              <a:t>1. Volunteers may now move around unsupervised — </a:t>
            </a:r>
            <a:r>
              <a:rPr lang="en-GB" b="1"/>
              <a:t>FALSE.</a:t>
            </a:r>
          </a:p>
          <a:p>
            <a:r>
              <a:rPr lang="en-GB"/>
              <a:t>Volunteers must follow the agreed role and supervision plan. They should not work unsupervised or change duties unless this has been checked and authorised.</a:t>
            </a:r>
          </a:p>
          <a:p>
            <a:endParaRPr lang="en-GB"/>
          </a:p>
          <a:p>
            <a:r>
              <a:rPr lang="en-GB"/>
              <a:t>2. A DBS check is all that is required for every volunteer — </a:t>
            </a:r>
            <a:r>
              <a:rPr lang="en-GB" b="1"/>
              <a:t>FALSE.</a:t>
            </a:r>
          </a:p>
          <a:p>
            <a:r>
              <a:rPr lang="en-GB"/>
              <a:t>The setting must assess the role and decide the correct checks before it starts. Regulated activity may require an enhanced DBS check with a barred-list check; supervision arrangements also matter.</a:t>
            </a:r>
          </a:p>
          <a:p>
            <a:endParaRPr lang="en-GB"/>
          </a:p>
          <a:p>
            <a:r>
              <a:rPr lang="en-GB"/>
              <a:t>3. </a:t>
            </a:r>
            <a:r>
              <a:rPr lang="en-GB" b="1"/>
              <a:t>Which examples are regulated activities?</a:t>
            </a:r>
          </a:p>
          <a:p>
            <a:r>
              <a:rPr lang="en-GB"/>
              <a:t>• Listening to readers — </a:t>
            </a:r>
            <a:r>
              <a:rPr lang="en-GB" b="1"/>
              <a:t>CAN BE, </a:t>
            </a:r>
            <a:r>
              <a:rPr lang="en-GB"/>
              <a:t>when the adult is teaching, training, instructing, caring for or supervising children without qualifying day-to-day supervision. Occasional activity can still count.</a:t>
            </a:r>
          </a:p>
          <a:p>
            <a:r>
              <a:rPr lang="en-GB"/>
              <a:t>• Leading a group on a class trip — </a:t>
            </a:r>
            <a:r>
              <a:rPr lang="en-GB" b="1"/>
              <a:t>CAN BE, </a:t>
            </a:r>
            <a:r>
              <a:rPr lang="en-GB"/>
              <a:t>when this involves unsupervised care or supervision of children.</a:t>
            </a:r>
          </a:p>
          <a:p>
            <a:r>
              <a:rPr lang="en-GB"/>
              <a:t>• Assisting with personal care, such as changing after swimming — </a:t>
            </a:r>
            <a:r>
              <a:rPr lang="en-GB" b="1"/>
              <a:t>YES. </a:t>
            </a:r>
            <a:r>
              <a:rPr lang="en-GB"/>
              <a:t>Relevant personal care is regulated activity even when occasional.</a:t>
            </a:r>
          </a:p>
          <a:p>
            <a:endParaRPr lang="en-GB"/>
          </a:p>
          <a:p>
            <a:r>
              <a:rPr lang="en-GB" b="1"/>
              <a:t>Emphasise that leaders must assess the exact duties and supervision arrangements rather than rely on the job title alone.</a:t>
            </a:r>
          </a:p>
          <a:p>
            <a:endParaRPr lang="en-GB"/>
          </a:p>
          <a:p>
            <a:r>
              <a:rPr lang="en-GB"/>
              <a:t>4. All low-level concerns should be reported to the LADO — </a:t>
            </a:r>
            <a:r>
              <a:rPr lang="en-GB" b="1"/>
              <a:t>FALSE.</a:t>
            </a:r>
          </a:p>
          <a:p>
            <a:r>
              <a:rPr lang="en-GB"/>
              <a:t>Staff report them promptly through the setting's internal procedure. The appropriate person decides whether the matter is low-level, meets the harm threshold, or requires LADO advice or referral.</a:t>
            </a:r>
          </a:p>
          <a:p>
            <a:endParaRPr lang="en-GB"/>
          </a:p>
          <a:p>
            <a:r>
              <a:rPr lang="en-GB"/>
              <a:t>5. Conduct outside work is irrelevant to low-level-concern procedures — </a:t>
            </a:r>
            <a:r>
              <a:rPr lang="en-GB" b="1"/>
              <a:t>FALSE.</a:t>
            </a:r>
          </a:p>
          <a:p>
            <a:r>
              <a:rPr lang="en-GB"/>
              <a:t>The staff code of conduct may cover behaviour outside work where it raises safeguarding, professional-boundary or suitability concerns.</a:t>
            </a:r>
          </a:p>
          <a:p>
            <a:endParaRPr lang="en-GB"/>
          </a:p>
          <a:p>
            <a:r>
              <a:rPr lang="en-GB"/>
              <a:t>6. A repeated concern does not need reporting — </a:t>
            </a:r>
            <a:r>
              <a:rPr lang="en-GB" b="1"/>
              <a:t>FALSE.</a:t>
            </a:r>
          </a:p>
          <a:p>
            <a:r>
              <a:rPr lang="en-GB"/>
              <a:t>Report every concern, even if similar behaviour was reported before. Separate records help the setting identify patterns or cumulative risk.</a:t>
            </a:r>
          </a:p>
          <a:p>
            <a:endParaRPr lang="en-GB"/>
          </a:p>
          <a:p>
            <a:r>
              <a:rPr lang="en-GB"/>
              <a:t>7. Using a different name makes it acceptable to comment online about community 'troublemakers' — </a:t>
            </a:r>
            <a:r>
              <a:rPr lang="en-GB" b="1"/>
              <a:t>FALSE.</a:t>
            </a:r>
          </a:p>
          <a:p>
            <a:r>
              <a:rPr lang="en-GB"/>
              <a:t>Online conduct can still be identifiable and may breach professional standards or raise safeguarding and suitability concerns. Do not post or engage in this way; follow the staff code of conduct.</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a:solidFill>
                  <a:schemeClr val="tx1"/>
                </a:solidFill>
                <a:effectLst/>
                <a:latin typeface="Aptos" panose="02110004020202020204"/>
              </a:rPr>
              <a:t>In small groups, discuss the training and agree on:</a:t>
            </a:r>
          </a:p>
          <a:p>
            <a:endParaRPr lang="en-GB" sz="1200" b="0" i="0" kern="1200">
              <a:solidFill>
                <a:schemeClr val="tx1"/>
              </a:solidFill>
              <a:effectLst/>
              <a:latin typeface="Aptos" panose="02110004020202020204"/>
            </a:endParaRPr>
          </a:p>
          <a:p>
            <a:pPr lvl="1"/>
            <a:r>
              <a:rPr lang="en-GB" sz="1200" b="1" i="0" kern="1200">
                <a:solidFill>
                  <a:schemeClr val="tx1"/>
                </a:solidFill>
                <a:effectLst/>
                <a:latin typeface="Aptos"/>
              </a:rPr>
              <a:t>Keep:</a:t>
            </a:r>
            <a:r>
              <a:rPr lang="en-GB" sz="1200" b="0" i="0" kern="1200">
                <a:solidFill>
                  <a:schemeClr val="tx1"/>
                </a:solidFill>
                <a:effectLst/>
                <a:latin typeface="Aptos"/>
              </a:rPr>
              <a:t> one thing your setting already does well and should continue.</a:t>
            </a:r>
          </a:p>
          <a:p>
            <a:pPr lvl="1"/>
            <a:r>
              <a:rPr lang="en-GB" sz="1200" b="1" i="0" kern="1200">
                <a:solidFill>
                  <a:schemeClr val="tx1"/>
                </a:solidFill>
                <a:effectLst/>
                <a:latin typeface="Aptos" panose="02110004020202020204"/>
              </a:rPr>
              <a:t>Start:</a:t>
            </a:r>
            <a:r>
              <a:rPr lang="en-GB" sz="1200" b="0" i="0" kern="1200">
                <a:solidFill>
                  <a:schemeClr val="tx1"/>
                </a:solidFill>
                <a:effectLst/>
                <a:latin typeface="Aptos" panose="02110004020202020204"/>
              </a:rPr>
              <a:t> one new action or habit that would improve safeguarding practice.</a:t>
            </a:r>
            <a:endParaRPr lang="en-GB">
              <a:latin typeface="Aptos" panose="02110004020202020204"/>
            </a:endParaRPr>
          </a:p>
          <a:p>
            <a:pPr lvl="1"/>
            <a:r>
              <a:rPr lang="en-GB" sz="1200" b="1" i="0" kern="1200">
                <a:solidFill>
                  <a:schemeClr val="tx1"/>
                </a:solidFill>
                <a:effectLst/>
                <a:latin typeface="Aptos" panose="02110004020202020204"/>
              </a:rPr>
              <a:t>Strengthen:</a:t>
            </a:r>
            <a:r>
              <a:rPr lang="en-GB" sz="1200" b="0" i="0" kern="1200">
                <a:solidFill>
                  <a:schemeClr val="tx1"/>
                </a:solidFill>
                <a:effectLst/>
                <a:latin typeface="Aptos" panose="02110004020202020204"/>
              </a:rPr>
              <a:t> one existing process that needs to be clearer, more consistent, or better evidenced.</a:t>
            </a:r>
            <a:endParaRPr lang="en-GB">
              <a:latin typeface="Aptos" panose="02110004020202020204"/>
            </a:endParaRPr>
          </a:p>
          <a:p>
            <a:pPr lvl="1"/>
            <a:endParaRPr lang="en-GB" sz="1200" b="0" i="0" kern="1200">
              <a:solidFill>
                <a:schemeClr val="tx1"/>
              </a:solidFill>
              <a:effectLst/>
              <a:latin typeface="Aptos" panose="02110004020202020204"/>
            </a:endParaRPr>
          </a:p>
          <a:p>
            <a:r>
              <a:rPr lang="en-GB" sz="1200" b="0" i="0" kern="1200">
                <a:solidFill>
                  <a:schemeClr val="tx1"/>
                </a:solidFill>
                <a:effectLst/>
                <a:latin typeface="Aptos" panose="02110004020202020204"/>
              </a:rPr>
              <a:t>Ask each group to choose </a:t>
            </a:r>
            <a:r>
              <a:rPr lang="en-GB" sz="1200" b="1" i="0" kern="1200">
                <a:solidFill>
                  <a:schemeClr val="tx1"/>
                </a:solidFill>
                <a:effectLst/>
                <a:latin typeface="Aptos" panose="02110004020202020204"/>
              </a:rPr>
              <a:t>one priority action</a:t>
            </a:r>
            <a:r>
              <a:rPr lang="en-GB" sz="1200" b="0" i="0" kern="1200">
                <a:solidFill>
                  <a:schemeClr val="tx1"/>
                </a:solidFill>
                <a:effectLst/>
                <a:latin typeface="Aptos" panose="02110004020202020204"/>
              </a:rPr>
              <a:t> they would take back to their setting.</a:t>
            </a:r>
          </a:p>
          <a:p>
            <a:endParaRPr lang="en-GB" sz="1200" b="0" i="0" kern="1200">
              <a:solidFill>
                <a:schemeClr val="tx1"/>
              </a:solidFill>
              <a:effectLst/>
              <a:latin typeface="Aptos" panose="02110004020202020204"/>
            </a:endParaRPr>
          </a:p>
          <a:p>
            <a:r>
              <a:rPr lang="en-GB" sz="1200" b="1" i="0" kern="1200">
                <a:solidFill>
                  <a:schemeClr val="tx1"/>
                </a:solidFill>
                <a:effectLst/>
                <a:latin typeface="Aptos" panose="02110004020202020204"/>
              </a:rPr>
              <a:t>Bring everyone back together and ask each group to share:</a:t>
            </a:r>
          </a:p>
          <a:p>
            <a:endParaRPr lang="en-GB" sz="1200" b="0" i="0" kern="1200">
              <a:solidFill>
                <a:schemeClr val="tx1"/>
              </a:solidFill>
              <a:effectLst/>
              <a:latin typeface="Aptos" panose="02110004020202020204"/>
            </a:endParaRPr>
          </a:p>
          <a:p>
            <a:pPr lvl="1"/>
            <a:r>
              <a:rPr lang="en-GB" sz="1200" b="0" i="0" kern="1200">
                <a:solidFill>
                  <a:schemeClr val="tx1"/>
                </a:solidFill>
                <a:effectLst/>
                <a:latin typeface="Aptos" panose="02110004020202020204"/>
              </a:rPr>
              <a:t>their priority action,</a:t>
            </a:r>
          </a:p>
          <a:p>
            <a:pPr lvl="1"/>
            <a:r>
              <a:rPr lang="en-GB" sz="1200" b="0" i="0" kern="1200">
                <a:solidFill>
                  <a:schemeClr val="tx1"/>
                </a:solidFill>
                <a:effectLst/>
                <a:latin typeface="Aptos" panose="02110004020202020204"/>
              </a:rPr>
              <a:t>who needs to be involved,</a:t>
            </a:r>
          </a:p>
          <a:p>
            <a:pPr lvl="1"/>
            <a:r>
              <a:rPr lang="en-GB" sz="1200" b="0" i="0" kern="1200">
                <a:solidFill>
                  <a:schemeClr val="tx1"/>
                </a:solidFill>
                <a:effectLst/>
                <a:latin typeface="Aptos" panose="02110004020202020204"/>
              </a:rPr>
              <a:t>and what the first step would be.</a:t>
            </a:r>
          </a:p>
          <a:p>
            <a:pPr lvl="1"/>
            <a:endParaRPr lang="en-GB" sz="1200" b="0" i="0" kern="1200">
              <a:solidFill>
                <a:schemeClr val="tx1"/>
              </a:solidFill>
              <a:effectLst/>
              <a:latin typeface="Aptos" panose="02110004020202020204"/>
            </a:endParaRPr>
          </a:p>
          <a:p>
            <a:endParaRPr lang="en-GB">
              <a:latin typeface="Aptos" panose="02110004020202020204"/>
            </a:endParaRPr>
          </a:p>
        </p:txBody>
      </p:sp>
      <p:sp>
        <p:nvSpPr>
          <p:cNvPr id="4" name="Slide Number Placeholder 3"/>
          <p:cNvSpPr>
            <a:spLocks noGrp="1"/>
          </p:cNvSpPr>
          <p:nvPr>
            <p:ph type="sldNum" sz="quarter" idx="5"/>
          </p:nvPr>
        </p:nvSpPr>
        <p:spPr/>
        <p:txBody>
          <a:bodyPr/>
          <a:lstStyle/>
          <a:p>
            <a:fld id="{0A58B93E-A633-4C32-B0EA-D1F3C62C20C0}" type="slidenum">
              <a:rPr lang="en-GB" smtClean="0"/>
              <a:t>66</a:t>
            </a:fld>
            <a:endParaRPr lang="en-GB"/>
          </a:p>
        </p:txBody>
      </p:sp>
    </p:spTree>
    <p:extLst>
      <p:ext uri="{BB962C8B-B14F-4D97-AF65-F5344CB8AC3E}">
        <p14:creationId xmlns:p14="http://schemas.microsoft.com/office/powerpoint/2010/main" val="3691453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The Designated Safeguarding Lead </a:t>
            </a:r>
            <a:endParaRPr lang="en-GB"/>
          </a:p>
          <a:p>
            <a:r>
              <a:rPr lang="en-GB"/>
              <a:t>The guidance sets out that schools should implement robust cover arrangements for periods when the DSL is unavailable due to illness, leave or other circumstances. Arrangements could include a confidential shared mailbox or similar system to make sure safeguarding concerns are received, monitored and acted on without delay. </a:t>
            </a:r>
          </a:p>
          <a:p>
            <a:endParaRPr lang="en-GB" b="0"/>
          </a:p>
          <a:p>
            <a:r>
              <a:rPr lang="en-GB" b="1"/>
              <a:t>Information sharing </a:t>
            </a:r>
          </a:p>
          <a:p>
            <a:r>
              <a:rPr lang="en-GB"/>
              <a:t>The guidance on information sharing has been expanded to clarify that: </a:t>
            </a:r>
          </a:p>
          <a:p>
            <a:r>
              <a:rPr lang="en-GB"/>
              <a:t>• when deciding what information to share, schools should consider the relevancy of the information, what the receiving setting needs to know and whether the information is clearly presented and suitably contextualised </a:t>
            </a:r>
          </a:p>
          <a:p>
            <a:r>
              <a:rPr lang="en-GB"/>
              <a:t>• staff should use professional judgement to make sure that any information shared is focused and proportionate </a:t>
            </a:r>
          </a:p>
          <a:p>
            <a:r>
              <a:rPr lang="en-GB"/>
              <a:t>• where a pupil is changing settings and information indicates a risk to others and/or the individual pupil, the receiving school is responsible for assessing risk and putting a safety and support plan in place; the DSLs from both settings should have a conversation where there are concerns.</a:t>
            </a:r>
          </a:p>
          <a:p>
            <a:endParaRPr lang="en-GB" b="0"/>
          </a:p>
          <a:p>
            <a:r>
              <a:rPr lang="en-GB" b="1"/>
              <a:t>Online safety </a:t>
            </a:r>
          </a:p>
          <a:p>
            <a:r>
              <a:rPr lang="en-GB"/>
              <a:t>• This section includes new guidance and resources to support schools to understand safety and legal requirements around their use of generative AI in teacher-facing and pupil-facing materials. </a:t>
            </a:r>
          </a:p>
          <a:p>
            <a:r>
              <a:rPr lang="en-GB"/>
              <a:t>• All schools should be mobile-phone free environments and schools are expected to have a mobile phone policy and relevant procedures making clear how this is implemented in their setting. </a:t>
            </a:r>
          </a:p>
          <a:p>
            <a:pPr marL="171450" indent="-171450">
              <a:buFont typeface="Arial" panose="020B0604020202020204" pitchFamily="34" charset="0"/>
              <a:buChar char="•"/>
            </a:pPr>
            <a:r>
              <a:rPr lang="en-GB"/>
              <a:t>The section highlights that schools should carry out a review of filtering and monitoring systems at least once a year. The review should include checks that filtering is working appropriately on all devices connected to the internet. A record should be kept of these checks. </a:t>
            </a:r>
          </a:p>
          <a:p>
            <a:pPr marL="171450" indent="-171450">
              <a:buFont typeface="Arial" panose="020B0604020202020204" pitchFamily="34" charset="0"/>
              <a:buChar char="•"/>
            </a:pPr>
            <a:endParaRPr lang="en-GB" b="0"/>
          </a:p>
          <a:p>
            <a:pPr marL="0" indent="0">
              <a:buFont typeface="Arial" panose="020B0604020202020204" pitchFamily="34" charset="0"/>
              <a:buNone/>
            </a:pPr>
            <a:r>
              <a:rPr lang="en-GB" b="1"/>
              <a:t>Children requiring mental health support </a:t>
            </a:r>
          </a:p>
          <a:p>
            <a:pPr marL="0" indent="0">
              <a:buFont typeface="Arial" panose="020B0604020202020204" pitchFamily="34" charset="0"/>
              <a:buNone/>
            </a:pPr>
            <a:r>
              <a:rPr lang="en-GB"/>
              <a:t>This section has been updated to clarify that the role of education staff is not to diagnose mental health problems, but that staff can help to fulfil four key roles: </a:t>
            </a:r>
          </a:p>
          <a:p>
            <a:pPr marL="0" indent="0">
              <a:buFont typeface="Arial" panose="020B0604020202020204" pitchFamily="34" charset="0"/>
              <a:buNone/>
            </a:pPr>
            <a:r>
              <a:rPr lang="en-GB"/>
              <a:t>• promoting good mental wellbeing and preventing the onset of mental illness </a:t>
            </a:r>
          </a:p>
          <a:p>
            <a:pPr marL="0" indent="0">
              <a:buFont typeface="Arial" panose="020B0604020202020204" pitchFamily="34" charset="0"/>
              <a:buNone/>
            </a:pPr>
            <a:r>
              <a:rPr lang="en-GB"/>
              <a:t>• observing pupils and identifying early those who may be experiencing or at risk of developing mental health problems </a:t>
            </a:r>
          </a:p>
          <a:p>
            <a:pPr marL="0" indent="0">
              <a:buFont typeface="Arial" panose="020B0604020202020204" pitchFamily="34" charset="0"/>
              <a:buNone/>
            </a:pPr>
            <a:r>
              <a:rPr lang="en-GB"/>
              <a:t>• making sure early targeted support is provided</a:t>
            </a:r>
          </a:p>
          <a:p>
            <a:pPr marL="0" indent="0">
              <a:buFont typeface="Arial" panose="020B0604020202020204" pitchFamily="34" charset="0"/>
              <a:buNone/>
            </a:pPr>
            <a:r>
              <a:rPr lang="en-GB"/>
              <a:t>• liaising with and referring to specialist services where needed. Education staff should also make use of support from their respective Mental health support team (MHST), which are being rolled out to schools and colleges.</a:t>
            </a:r>
          </a:p>
          <a:p>
            <a:pPr marL="0" indent="0">
              <a:buFont typeface="Arial" panose="020B0604020202020204" pitchFamily="34" charset="0"/>
              <a:buNone/>
            </a:pPr>
            <a:endParaRPr lang="en-GB"/>
          </a:p>
          <a:p>
            <a:pPr marL="0" indent="0">
              <a:buFont typeface="Arial" panose="020B0604020202020204" pitchFamily="34" charset="0"/>
              <a:buNone/>
            </a:pPr>
            <a:r>
              <a:rPr lang="en-GB" b="1"/>
              <a:t>Young carers </a:t>
            </a:r>
          </a:p>
          <a:p>
            <a:pPr marL="0" indent="0">
              <a:buFont typeface="Arial" panose="020B0604020202020204" pitchFamily="34" charset="0"/>
              <a:buNone/>
            </a:pPr>
            <a:r>
              <a:rPr lang="en-GB"/>
              <a:t>This new section sets out how schools and colleges should be alert to the needs of young carers and recognise that caring responsibilities can impact attendance, attainment, behaviour and wellbeing. It highlights that early identification is key to making sure young carers receive support at the right time from the right services.</a:t>
            </a:r>
          </a:p>
          <a:p>
            <a:pPr marL="0" indent="0">
              <a:buFont typeface="Arial" panose="020B0604020202020204" pitchFamily="34" charset="0"/>
              <a:buNone/>
            </a:pPr>
            <a:endParaRPr lang="en-GB" b="0"/>
          </a:p>
          <a:p>
            <a:pPr marL="0" indent="0">
              <a:buFont typeface="Arial" panose="020B0604020202020204" pitchFamily="34" charset="0"/>
              <a:buNone/>
            </a:pPr>
            <a:r>
              <a:rPr lang="en-GB" b="1"/>
              <a:t>Safeguarding children with medical conditions </a:t>
            </a:r>
          </a:p>
          <a:p>
            <a:pPr marL="0" indent="0">
              <a:buFont typeface="Arial" panose="020B0604020202020204" pitchFamily="34" charset="0"/>
              <a:buNone/>
            </a:pPr>
            <a:r>
              <a:rPr lang="en-GB"/>
              <a:t>This new section sets out information on incidents relating to a child or young person’s medical condition. The guidance highlights that a safeguarding referral would only be needed where an incident indicated that a child might be at increased risk of neglect, abuse or exploitation because of their medical condition. For example, this might occur where relevant medical information is not provided to a school or where children are repeatedly sent to school without essential medication.</a:t>
            </a:r>
            <a:endParaRPr lang="en-GB" b="0"/>
          </a:p>
          <a:p>
            <a:endParaRPr lang="en-GB" b="0"/>
          </a:p>
        </p:txBody>
      </p:sp>
      <p:sp>
        <p:nvSpPr>
          <p:cNvPr id="4" name="Slide Number Placeholder 3"/>
          <p:cNvSpPr>
            <a:spLocks noGrp="1"/>
          </p:cNvSpPr>
          <p:nvPr>
            <p:ph type="sldNum" sz="quarter" idx="5"/>
          </p:nvPr>
        </p:nvSpPr>
        <p:spPr/>
        <p:txBody>
          <a:bodyPr/>
          <a:lstStyle/>
          <a:p>
            <a:fld id="{6E49FBFA-80C1-4997-B200-969F75E949E2}" type="slidenum">
              <a:rPr lang="en-GB" smtClean="0"/>
              <a:t>8</a:t>
            </a:fld>
            <a:endParaRPr lang="en-GB"/>
          </a:p>
        </p:txBody>
      </p:sp>
    </p:spTree>
    <p:extLst>
      <p:ext uri="{BB962C8B-B14F-4D97-AF65-F5344CB8AC3E}">
        <p14:creationId xmlns:p14="http://schemas.microsoft.com/office/powerpoint/2010/main" val="1751529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49FBFA-80C1-4997-B200-969F75E949E2}" type="slidenum">
              <a:rPr lang="en-GB" smtClean="0"/>
              <a:t>9</a:t>
            </a:fld>
            <a:endParaRPr lang="en-GB"/>
          </a:p>
        </p:txBody>
      </p:sp>
    </p:spTree>
    <p:extLst>
      <p:ext uri="{BB962C8B-B14F-4D97-AF65-F5344CB8AC3E}">
        <p14:creationId xmlns:p14="http://schemas.microsoft.com/office/powerpoint/2010/main" val="16669381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Chapter 1:</a:t>
            </a:r>
          </a:p>
          <a:p>
            <a:r>
              <a:rPr lang="en-GB"/>
              <a:t> A shared responsibility </a:t>
            </a:r>
          </a:p>
          <a:p>
            <a:r>
              <a:rPr lang="en-GB"/>
              <a:t>This chapter highlights how positive outcomes for children depend on strong multi agency working and good relationships between professionals and families.</a:t>
            </a:r>
          </a:p>
          <a:p>
            <a:endParaRPr lang="en-GB"/>
          </a:p>
          <a:p>
            <a:r>
              <a:rPr lang="en-GB"/>
              <a:t>Chapter 2: </a:t>
            </a:r>
          </a:p>
          <a:p>
            <a:r>
              <a:rPr lang="en-GB"/>
              <a:t>Multi-agency safeguarding arrangements (MASA) </a:t>
            </a:r>
          </a:p>
          <a:p>
            <a:r>
              <a:rPr lang="en-GB"/>
              <a:t>The chapter clarifies that collaborative leadership and timely decision-making are needed for effective multi-agency working and addressing system issues.</a:t>
            </a:r>
          </a:p>
          <a:p>
            <a:endParaRPr lang="en-GB"/>
          </a:p>
          <a:p>
            <a:r>
              <a:rPr lang="en-GB"/>
              <a:t>Chapter 3: </a:t>
            </a:r>
          </a:p>
          <a:p>
            <a:r>
              <a:rPr lang="en-GB"/>
              <a:t>Providing help, support and protection</a:t>
            </a:r>
          </a:p>
          <a:p>
            <a:r>
              <a:rPr lang="en-GB"/>
              <a:t>This chapter is split into four sections: </a:t>
            </a:r>
          </a:p>
          <a:p>
            <a:r>
              <a:rPr lang="en-GB"/>
              <a:t>• universal services and community-based early help</a:t>
            </a:r>
          </a:p>
          <a:p>
            <a:r>
              <a:rPr lang="en-GB"/>
              <a:t> • a new section on Family help </a:t>
            </a:r>
          </a:p>
          <a:p>
            <a:r>
              <a:rPr lang="en-GB"/>
              <a:t>• safeguarding and promoting the welfare of children</a:t>
            </a:r>
          </a:p>
          <a:p>
            <a:r>
              <a:rPr lang="en-GB"/>
              <a:t> • multi-agency child protection.</a:t>
            </a:r>
          </a:p>
          <a:p>
            <a:endParaRPr lang="en-GB"/>
          </a:p>
          <a:p>
            <a:r>
              <a:rPr lang="en-GB"/>
              <a:t>Chapter 4: </a:t>
            </a:r>
          </a:p>
          <a:p>
            <a:r>
              <a:rPr lang="en-GB"/>
              <a:t>Organisational responsibilities </a:t>
            </a:r>
          </a:p>
          <a:p>
            <a:r>
              <a:rPr lang="en-GB"/>
              <a:t>This chapter sets out the statutory duties for organisations and agencies that work with children and their families.</a:t>
            </a:r>
          </a:p>
          <a:p>
            <a:endParaRPr lang="en-GB"/>
          </a:p>
          <a:p>
            <a:r>
              <a:rPr lang="en-GB"/>
              <a:t>Chapter 5: </a:t>
            </a:r>
          </a:p>
          <a:p>
            <a:r>
              <a:rPr lang="en-GB"/>
              <a:t>Learning from serious child safeguarding incidents</a:t>
            </a:r>
          </a:p>
          <a:p>
            <a:r>
              <a:rPr lang="en-GB"/>
              <a:t> This chapter sets out the statutory learning process that must take place when a child dies or is seriously harmed.</a:t>
            </a:r>
          </a:p>
          <a:p>
            <a:endParaRPr lang="en-GB"/>
          </a:p>
          <a:p>
            <a:r>
              <a:rPr lang="en-GB"/>
              <a:t>There are no changes to Chapter 6: Child death reviews.</a:t>
            </a:r>
          </a:p>
        </p:txBody>
      </p:sp>
      <p:sp>
        <p:nvSpPr>
          <p:cNvPr id="4" name="Slide Number Placeholder 3"/>
          <p:cNvSpPr>
            <a:spLocks noGrp="1"/>
          </p:cNvSpPr>
          <p:nvPr>
            <p:ph type="sldNum" sz="quarter" idx="5"/>
          </p:nvPr>
        </p:nvSpPr>
        <p:spPr/>
        <p:txBody>
          <a:bodyPr/>
          <a:lstStyle/>
          <a:p>
            <a:fld id="{6E49FBFA-80C1-4997-B200-969F75E949E2}" type="slidenum">
              <a:rPr lang="en-GB" smtClean="0"/>
              <a:t>10</a:t>
            </a:fld>
            <a:endParaRPr lang="en-GB"/>
          </a:p>
        </p:txBody>
      </p:sp>
    </p:spTree>
    <p:extLst>
      <p:ext uri="{BB962C8B-B14F-4D97-AF65-F5344CB8AC3E}">
        <p14:creationId xmlns:p14="http://schemas.microsoft.com/office/powerpoint/2010/main" val="1823074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24/08/2026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MASTER">
    <p:bg>
      <p:bgPr>
        <a:solidFill>
          <a:srgbClr val="F6F3EC"/>
        </a:solidFill>
        <a:effectLst/>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EF6A55"/>
          </a:solidFill>
          <a:ln w="12700">
            <a:solidFill>
              <a:srgbClr val="EF6A55"/>
            </a:solidFill>
            <a:prstDash val="solid"/>
          </a:ln>
        </p:spPr>
        <p:txBody>
          <a:bodyPr/>
          <a:lstStyle/>
          <a:p>
            <a:endParaRPr lang="en-GB"/>
          </a:p>
        </p:txBody>
      </p:sp>
      <p:sp>
        <p:nvSpPr>
          <p:cNvPr id="3" name="Text 1"/>
          <p:cNvSpPr/>
          <p:nvPr/>
        </p:nvSpPr>
        <p:spPr>
          <a:xfrm>
            <a:off x="7315200" y="6437376"/>
            <a:ext cx="4370832" cy="182880"/>
          </a:xfrm>
          <a:prstGeom prst="rect">
            <a:avLst/>
          </a:prstGeom>
          <a:noFill/>
          <a:ln/>
        </p:spPr>
        <p:txBody>
          <a:bodyPr wrap="square" lIns="0" tIns="0" rIns="0" bIns="0" rtlCol="0" anchor="ctr"/>
          <a:lstStyle/>
          <a:p>
            <a:pPr marL="0" indent="0" algn="r">
              <a:buNone/>
            </a:pPr>
            <a:r>
              <a:rPr lang="en-US" sz="850">
                <a:solidFill>
                  <a:srgbClr val="66777A"/>
                </a:solidFill>
                <a:latin typeface="Aptos" pitchFamily="34" charset="0"/>
                <a:ea typeface="Aptos" pitchFamily="34" charset="-122"/>
                <a:cs typeface="Aptos" pitchFamily="34" charset="-120"/>
              </a:rPr>
              <a:t>SAFEGUARDING • PROFESSIONAL BOUNDARIES • EARLY REPORTING</a:t>
            </a:r>
            <a:endParaRPr lang="en-US" sz="850"/>
          </a:p>
        </p:txBody>
      </p:sp>
      <p:sp>
        <p:nvSpPr>
          <p:cNvPr id="25" name="Slide Number Placeholder 0"/>
          <p:cNvSpPr>
            <a:spLocks noGrp="1"/>
          </p:cNvSpPr>
          <p:nvPr>
            <p:ph type="sldNum" sz="quarter" idx="4294967295"/>
          </p:nvPr>
        </p:nvSpPr>
        <p:spPr>
          <a:xfrm>
            <a:off x="11750040" y="310896"/>
            <a:ext cx="201168" cy="201168"/>
          </a:xfrm>
          <a:prstGeom prst="rect">
            <a:avLst/>
          </a:prstGeom>
          <a:extLst>
            <a:ext uri="{C572A759-6A51-4108-AA02-DFA0A04FC94B}">
              <ma14:wrappingTextBoxFlag xmlns="" xmlns:ma14="http://schemas.microsoft.com/office/mac/drawingml/2011/main" val="0"/>
            </a:ext>
          </a:extLst>
        </p:spPr>
        <p:txBody>
          <a:bodyPr/>
          <a:lstStyle>
            <a:lvl1pPr>
              <a:defRPr sz="900">
                <a:solidFill>
                  <a:srgbClr val="345A63"/>
                </a:solidFill>
              </a:defRPr>
            </a:lvl1pPr>
          </a:lstStyle>
          <a:p>
            <a:pPr algn="l"/>
            <a:fld id="{F7021451-1387-4CA6-816F-3879F97B5CBC}" type="slidenum">
              <a:rPr lang="en-US" b="0"/>
              <a:t>‹#›</a:t>
            </a:fld>
            <a:endParaRPr lang="en-US"/>
          </a:p>
        </p:txBody>
      </p:sp>
    </p:spTree>
    <p:extLst>
      <p:ext uri="{BB962C8B-B14F-4D97-AF65-F5344CB8AC3E}">
        <p14:creationId xmlns:p14="http://schemas.microsoft.com/office/powerpoint/2010/main" val="15496563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MASTER">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15959D"/>
          </a:solidFill>
          <a:ln w="12700">
            <a:solidFill>
              <a:srgbClr val="15959D"/>
            </a:solidFill>
            <a:prstDash val="solid"/>
          </a:ln>
        </p:spPr>
        <p:txBody>
          <a:bodyPr/>
          <a:lstStyle/>
          <a:p>
            <a:endParaRPr lang="en-GB"/>
          </a:p>
        </p:txBody>
      </p:sp>
      <p:sp>
        <p:nvSpPr>
          <p:cNvPr id="3" name="Shape 1"/>
          <p:cNvSpPr/>
          <p:nvPr/>
        </p:nvSpPr>
        <p:spPr>
          <a:xfrm>
            <a:off x="502920" y="6519672"/>
            <a:ext cx="11155680" cy="0"/>
          </a:xfrm>
          <a:prstGeom prst="line">
            <a:avLst/>
          </a:prstGeom>
          <a:noFill/>
          <a:ln w="12700">
            <a:solidFill>
              <a:srgbClr val="D8DFDC"/>
            </a:solidFill>
            <a:prstDash val="solid"/>
          </a:ln>
        </p:spPr>
        <p:txBody>
          <a:bodyPr/>
          <a:lstStyle/>
          <a:p>
            <a:endParaRPr lang="en-GB"/>
          </a:p>
        </p:txBody>
      </p:sp>
      <p:sp>
        <p:nvSpPr>
          <p:cNvPr id="25" name="Slide Number Placeholder 0"/>
          <p:cNvSpPr>
            <a:spLocks noGrp="1"/>
          </p:cNvSpPr>
          <p:nvPr>
            <p:ph type="sldNum" sz="quarter" idx="4294967295"/>
          </p:nvPr>
        </p:nvSpPr>
        <p:spPr>
          <a:xfrm>
            <a:off x="11567160" y="6565392"/>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61777B"/>
                </a:solidFill>
              </a:defRPr>
            </a:lvl1pPr>
          </a:lstStyle>
          <a:p>
            <a:pPr algn="l"/>
            <a:fld id="{F7021451-1387-4CA6-816F-3879F97B5CBC}" type="slidenum">
              <a:rPr lang="en-US" b="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MASTER">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15959D"/>
          </a:solidFill>
          <a:ln w="12700">
            <a:solidFill>
              <a:srgbClr val="15959D"/>
            </a:solidFill>
            <a:prstDash val="solid"/>
          </a:ln>
        </p:spPr>
      </p:sp>
      <p:sp>
        <p:nvSpPr>
          <p:cNvPr id="3" name="Text 1"/>
          <p:cNvSpPr/>
          <p:nvPr/>
        </p:nvSpPr>
        <p:spPr>
          <a:xfrm>
            <a:off x="502920" y="256032"/>
            <a:ext cx="2926080" cy="256032"/>
          </a:xfrm>
          <a:prstGeom prst="rect">
            <a:avLst/>
          </a:prstGeom>
          <a:noFill/>
          <a:ln/>
        </p:spPr>
        <p:txBody>
          <a:bodyPr wrap="square" lIns="0" tIns="0" rIns="0" bIns="0" rtlCol="0" anchor="ctr"/>
          <a:lstStyle/>
          <a:p>
            <a:pPr marL="0" indent="0">
              <a:buNone/>
            </a:pPr>
            <a:r>
              <a:rPr lang="en-US" sz="1000" b="1" kern="0" spc="140">
                <a:solidFill>
                  <a:srgbClr val="17616A"/>
                </a:solidFill>
                <a:latin typeface="Aptos" pitchFamily="34" charset="0"/>
                <a:ea typeface="Aptos" pitchFamily="34" charset="-122"/>
                <a:cs typeface="Aptos" pitchFamily="34" charset="-120"/>
              </a:rPr>
              <a:t>DIGITAL SAFEGUARDING</a:t>
            </a:r>
            <a:endParaRPr lang="en-US" sz="1000"/>
          </a:p>
        </p:txBody>
      </p:sp>
      <p:sp>
        <p:nvSpPr>
          <p:cNvPr id="4" name="Text 2"/>
          <p:cNvSpPr/>
          <p:nvPr/>
        </p:nvSpPr>
        <p:spPr>
          <a:xfrm>
            <a:off x="8321040" y="256032"/>
            <a:ext cx="3337560" cy="256032"/>
          </a:xfrm>
          <a:prstGeom prst="rect">
            <a:avLst/>
          </a:prstGeom>
          <a:noFill/>
          <a:ln/>
        </p:spPr>
        <p:txBody>
          <a:bodyPr wrap="square" lIns="0" tIns="0" rIns="0" bIns="0" rtlCol="0" anchor="ctr"/>
          <a:lstStyle/>
          <a:p>
            <a:pPr marL="0" indent="0" algn="r">
              <a:buNone/>
            </a:pPr>
            <a:r>
              <a:rPr lang="en-US" sz="900">
                <a:solidFill>
                  <a:srgbClr val="567178"/>
                </a:solidFill>
                <a:latin typeface="Aptos" pitchFamily="34" charset="0"/>
                <a:ea typeface="Aptos" pitchFamily="34" charset="-122"/>
                <a:cs typeface="Aptos" pitchFamily="34" charset="-120"/>
              </a:rPr>
              <a:t>School and college staff briefing</a:t>
            </a:r>
            <a:endParaRPr lang="en-US" sz="900"/>
          </a:p>
        </p:txBody>
      </p:sp>
      <p:sp>
        <p:nvSpPr>
          <p:cNvPr id="5" name="Shape 3"/>
          <p:cNvSpPr/>
          <p:nvPr/>
        </p:nvSpPr>
        <p:spPr>
          <a:xfrm>
            <a:off x="502920" y="6519672"/>
            <a:ext cx="11155680" cy="0"/>
          </a:xfrm>
          <a:prstGeom prst="line">
            <a:avLst/>
          </a:prstGeom>
          <a:noFill/>
          <a:ln w="12700">
            <a:solidFill>
              <a:srgbClr val="D8DFDC"/>
            </a:solidFill>
            <a:prstDash val="solid"/>
          </a:ln>
        </p:spPr>
      </p:sp>
      <p:sp>
        <p:nvSpPr>
          <p:cNvPr id="25" name="Slide Number Placeholder 0"/>
          <p:cNvSpPr>
            <a:spLocks noGrp="1"/>
          </p:cNvSpPr>
          <p:nvPr>
            <p:ph type="sldNum" sz="quarter" idx="4294967295"/>
          </p:nvPr>
        </p:nvSpPr>
        <p:spPr>
          <a:xfrm>
            <a:off x="11567160" y="6565392"/>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61777B"/>
                </a:solidFill>
              </a:defRPr>
            </a:lvl1pPr>
          </a:lstStyle>
          <a:p>
            <a:pPr algn="l"/>
            <a:fld id="{F7021451-1387-4CA6-816F-3879F97B5CBC}" type="slidenum">
              <a:rPr lang="en-US" b="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24/08/2026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24/08/2026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24/08/2026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24/08/2026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24/08/2026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
        <p:nvSpPr>
          <p:cNvPr id="8" name="TextBox 7">
            <a:extLst>
              <a:ext uri="{FF2B5EF4-FFF2-40B4-BE49-F238E27FC236}">
                <a16:creationId xmlns:a16="http://schemas.microsoft.com/office/drawing/2014/main" id="{AD209000-B6A6-310B-F4C2-B658E87153EA}"/>
              </a:ext>
            </a:extLst>
          </p:cNvPr>
          <p:cNvSpPr txBox="1"/>
          <p:nvPr>
            <p:extLst>
              <p:ext uri="{1162E1C5-73C7-4A58-AE30-91384D911F3F}">
                <p184:classification xmlns:p184="http://schemas.microsoft.com/office/powerpoint/2018/4/main" val="ftr"/>
              </p:ext>
            </p:extLst>
          </p:nvPr>
        </p:nvSpPr>
        <p:spPr>
          <a:xfrm>
            <a:off x="63500" y="6642100"/>
            <a:ext cx="544513"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827"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83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567160" y="6565392"/>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61777B"/>
                </a:solidFill>
              </a:defRPr>
            </a:lvl1pPr>
          </a:lstStyle>
          <a:p>
            <a:pPr algn="l"/>
            <a:fld id="{F7021451-1387-4CA6-816F-3879F97B5CBC}" type="slidenum">
              <a:rPr lang="en-US" b="0"/>
              <a:t>‹#›</a:t>
            </a:fld>
            <a:endParaRPr lang="en-US"/>
          </a:p>
        </p:txBody>
      </p:sp>
      <p:sp>
        <p:nvSpPr>
          <p:cNvPr id="3" name="TextBox 2">
            <a:extLst>
              <a:ext uri="{FF2B5EF4-FFF2-40B4-BE49-F238E27FC236}">
                <a16:creationId xmlns:a16="http://schemas.microsoft.com/office/drawing/2014/main" id="{8FCF0CAD-0CCF-C58E-3C60-DC5BBCCE2C13}"/>
              </a:ext>
            </a:extLst>
          </p:cNvPr>
          <p:cNvSpPr txBox="1"/>
          <p:nvPr>
            <p:extLst>
              <p:ext uri="{1162E1C5-73C7-4A58-AE30-91384D911F3F}">
                <p184:classification xmlns:p184="http://schemas.microsoft.com/office/powerpoint/2018/4/main" val="ftr"/>
              </p:ext>
            </p:extLst>
          </p:nvPr>
        </p:nvSpPr>
        <p:spPr>
          <a:xfrm>
            <a:off x="63500" y="6642100"/>
            <a:ext cx="544513"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OFFICIAL</a:t>
            </a:r>
          </a:p>
        </p:txBody>
      </p:sp>
    </p:spTree>
  </p:cSld>
  <p:clrMap bg1="lt1" tx1="dk1" bg2="lt2" tx2="dk2" accent1="accent1" accent2="accent2" accent3="accent3" accent4="accent4" accent5="accent5" accent6="accent6" hlink="hlink" folHlink="folHlink"/>
  <p:sldLayoutIdLst>
    <p:sldLayoutId id="2147483649" r:id="rId1"/>
    <p:sldLayoutId id="2147483828" r:id="rId2"/>
    <p:sldLayoutId id="2147483650"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830"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www.gov.uk/government/publications/keeping-children-safe-in-education--2" TargetMode="External"/><Relationship Id="rId2" Type="http://schemas.openxmlformats.org/officeDocument/2006/relationships/notesSlide" Target="../notesSlides/notesSlide27.xml"/><Relationship Id="rId1" Type="http://schemas.openxmlformats.org/officeDocument/2006/relationships/slideLayout" Target="../slideLayouts/slideLayout14.xml"/><Relationship Id="rId6" Type="http://schemas.openxmlformats.org/officeDocument/2006/relationships/hyperlink" Target="https://www.gov.uk/government/publications/generative-ai-product-safety-standards" TargetMode="External"/><Relationship Id="rId5" Type="http://schemas.openxmlformats.org/officeDocument/2006/relationships/hyperlink" Target="https://www.gov.uk/government/publications/sharing-nudes-and-semi-nudes-advice-for-education-settings-working-with-children-and-young-people" TargetMode="External"/><Relationship Id="rId4" Type="http://schemas.openxmlformats.org/officeDocument/2006/relationships/hyperlink" Target="https://www.gov.uk/government/publications/sharing-nudes-and-semi-nudes-advice-for-education-settings-working-with-children-and-young-people/sharing-nudes-and-semi-nudes-how-to-respond-to-an-incident-overview"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learning.nspcc.org.uk/child-abuse-and-neglect/harmful-sexual-behaviour/understanding#skip-to-content"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hyperlink" Target="https://dictionary.cambridge.org/dictionary/english/feeling" TargetMode="External"/><Relationship Id="rId7" Type="http://schemas.openxmlformats.org/officeDocument/2006/relationships/image" Target="../media/image28.jpe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dictionary.cambridge.org/dictionary/english/better" TargetMode="External"/><Relationship Id="rId5" Type="http://schemas.openxmlformats.org/officeDocument/2006/relationships/hyperlink" Target="https://dictionary.cambridge.org/dictionary/english/belief" TargetMode="External"/><Relationship Id="rId4" Type="http://schemas.openxmlformats.org/officeDocument/2006/relationships/hyperlink" Target="https://dictionary.cambridge.org/dictionary/english/hate"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www.bristolpost.co.uk/news/bristol-news/this-misogyny-not-race-says-11029203" TargetMode="External"/><Relationship Id="rId7" Type="http://schemas.openxmlformats.org/officeDocument/2006/relationships/hyperlink" Target="https://www.bbc.co.uk/news/articles/c2lqjjwvw2xo"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hyperlink" Target="https://www.bbc.co.uk/news/articles/c1j2dd5l5p3o" TargetMode="External"/><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4.jpeg"/><Relationship Id="rId7" Type="http://schemas.openxmlformats.org/officeDocument/2006/relationships/diagramColors" Target="../diagrams/colors3.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5.jpeg"/><Relationship Id="rId7" Type="http://schemas.openxmlformats.org/officeDocument/2006/relationships/diagramColors" Target="../diagrams/colors5.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45.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diagramData" Target="../diagrams/data6.xml"/><Relationship Id="rId3" Type="http://schemas.openxmlformats.org/officeDocument/2006/relationships/hyperlink" Target="https://www.bbc.co.uk/news/live/cvgq9ejql39t" TargetMode="External"/><Relationship Id="rId7" Type="http://schemas.openxmlformats.org/officeDocument/2006/relationships/hyperlink" Target="https://www.bbc.co.uk/news/articles/cpq8nwxdvzyo" TargetMode="External"/><Relationship Id="rId12" Type="http://schemas.openxmlformats.org/officeDocument/2006/relationships/image" Target="../media/image40.png"/><Relationship Id="rId17" Type="http://schemas.microsoft.com/office/2007/relationships/diagramDrawing" Target="../diagrams/drawing6.xml"/><Relationship Id="rId2" Type="http://schemas.openxmlformats.org/officeDocument/2006/relationships/notesSlide" Target="../notesSlides/notesSlide41.xml"/><Relationship Id="rId16" Type="http://schemas.openxmlformats.org/officeDocument/2006/relationships/diagramColors" Target="../diagrams/colors6.xml"/><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hyperlink" Target="https://www.theguardian.com/uk-news/2026/feb/14/womens-institute-groups-close-after-transgender-ban" TargetMode="External"/><Relationship Id="rId5" Type="http://schemas.openxmlformats.org/officeDocument/2006/relationships/hyperlink" Target="https://www.bbc.co.uk/news/articles/c3e05130wyno" TargetMode="External"/><Relationship Id="rId15" Type="http://schemas.openxmlformats.org/officeDocument/2006/relationships/diagramQuickStyle" Target="../diagrams/quickStyle6.xml"/><Relationship Id="rId10" Type="http://schemas.openxmlformats.org/officeDocument/2006/relationships/image" Target="../media/image39.png"/><Relationship Id="rId4" Type="http://schemas.openxmlformats.org/officeDocument/2006/relationships/image" Target="../media/image36.png"/><Relationship Id="rId9" Type="http://schemas.openxmlformats.org/officeDocument/2006/relationships/hyperlink" Target="https://www.bbc.co.uk/news/articles/cx2rn250ddjo" TargetMode="External"/><Relationship Id="rId14" Type="http://schemas.openxmlformats.org/officeDocument/2006/relationships/diagramLayout" Target="../diagrams/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s://assets.publishing.service.gov.uk/media/69dccdd6eb7e7bc56517029d/31.236_HO_Southport_Inquiry_Volume2_WEB.pdf" TargetMode="External"/><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49.jpe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2000" b="11000"/>
          </a:stretch>
        </a:blipFill>
        <a:effectLst/>
      </p:bgPr>
    </p:bg>
    <p:spTree>
      <p:nvGrpSpPr>
        <p:cNvPr id="1" name=""/>
        <p:cNvGrpSpPr/>
        <p:nvPr/>
      </p:nvGrpSpPr>
      <p:grpSpPr>
        <a:xfrm>
          <a:off x="0" y="0"/>
          <a:ext cx="0" cy="0"/>
          <a:chOff x="0" y="0"/>
          <a:chExt cx="0" cy="0"/>
        </a:xfrm>
      </p:grpSpPr>
      <p:sp>
        <p:nvSpPr>
          <p:cNvPr id="4" name="Rectangle 3"/>
          <p:cNvSpPr/>
          <p:nvPr/>
        </p:nvSpPr>
        <p:spPr>
          <a:xfrm>
            <a:off x="-20072" y="-87086"/>
            <a:ext cx="12212072" cy="6149832"/>
          </a:xfrm>
          <a:prstGeom prst="rect">
            <a:avLst/>
          </a:prstGeom>
          <a:solidFill>
            <a:schemeClr val="tx2">
              <a:lumMod val="50000"/>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p:nvGrpSpPr>
        <p:grpSpPr>
          <a:xfrm>
            <a:off x="0" y="944577"/>
            <a:ext cx="12192000" cy="2164718"/>
            <a:chOff x="-1296716" y="2180602"/>
            <a:chExt cx="14388940" cy="2164718"/>
          </a:xfrm>
        </p:grpSpPr>
        <p:sp>
          <p:nvSpPr>
            <p:cNvPr id="6" name="Rectangle 7"/>
            <p:cNvSpPr>
              <a:spLocks noChangeArrowheads="1"/>
            </p:cNvSpPr>
            <p:nvPr/>
          </p:nvSpPr>
          <p:spPr bwMode="auto">
            <a:xfrm>
              <a:off x="-1296716" y="2180602"/>
              <a:ext cx="1438894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lgn="ctr" eaLnBrk="1" hangingPunct="1"/>
              <a:r>
                <a:rPr lang="en-US">
                  <a:solidFill>
                    <a:schemeClr val="bg1"/>
                  </a:solidFill>
                  <a:latin typeface="Raleway" panose="020B0503030101060003" pitchFamily="34" charset="0"/>
                </a:rPr>
                <a:t>Safeguarding Refresher</a:t>
              </a:r>
            </a:p>
            <a:p>
              <a:pPr algn="ctr" eaLnBrk="1" hangingPunct="1"/>
              <a:r>
                <a:rPr lang="en-US">
                  <a:solidFill>
                    <a:schemeClr val="bg1"/>
                  </a:solidFill>
                  <a:latin typeface="Raleway" panose="020B0503030101060003" pitchFamily="34" charset="0"/>
                </a:rPr>
                <a:t>Training</a:t>
              </a:r>
            </a:p>
          </p:txBody>
        </p:sp>
        <p:sp>
          <p:nvSpPr>
            <p:cNvPr id="7" name="Rectangle 7"/>
            <p:cNvSpPr>
              <a:spLocks noChangeArrowheads="1"/>
            </p:cNvSpPr>
            <p:nvPr/>
          </p:nvSpPr>
          <p:spPr bwMode="auto">
            <a:xfrm>
              <a:off x="552394" y="3437827"/>
              <a:ext cx="11057885" cy="907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lgn="ctr" eaLnBrk="1" hangingPunct="1">
                <a:lnSpc>
                  <a:spcPct val="150000"/>
                </a:lnSpc>
              </a:pPr>
              <a:r>
                <a:rPr lang="en-US" sz="4000">
                  <a:solidFill>
                    <a:schemeClr val="bg1"/>
                  </a:solidFill>
                  <a:latin typeface="Raleway"/>
                </a:rPr>
                <a:t>Academic Year 2026-2027</a:t>
              </a:r>
              <a:endParaRPr lang="en-US" sz="4000">
                <a:solidFill>
                  <a:schemeClr val="bg1"/>
                </a:solidFill>
                <a:latin typeface="Raleway" panose="020B0503030101060003" pitchFamily="34" charset="0"/>
              </a:endParaRPr>
            </a:p>
          </p:txBody>
        </p:sp>
      </p:grpSp>
      <p:sp>
        <p:nvSpPr>
          <p:cNvPr id="23" name="Oval 22"/>
          <p:cNvSpPr/>
          <p:nvPr/>
        </p:nvSpPr>
        <p:spPr>
          <a:xfrm>
            <a:off x="5627335" y="3591013"/>
            <a:ext cx="205070" cy="228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5870857" y="3590607"/>
            <a:ext cx="20507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6114381" y="3590201"/>
            <a:ext cx="205071" cy="2286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6357902" y="3590201"/>
            <a:ext cx="205070" cy="2286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6601425" y="3590201"/>
            <a:ext cx="205070" cy="2286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7"/>
          <p:cNvSpPr>
            <a:spLocks noChangeArrowheads="1"/>
          </p:cNvSpPr>
          <p:nvPr/>
        </p:nvSpPr>
        <p:spPr bwMode="auto">
          <a:xfrm>
            <a:off x="1596228" y="4330256"/>
            <a:ext cx="936953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lgn="ctr" eaLnBrk="1" hangingPunct="1"/>
            <a:r>
              <a:rPr lang="en-US" sz="2000" i="1">
                <a:solidFill>
                  <a:schemeClr val="bg1"/>
                </a:solidFill>
                <a:latin typeface="Raleway" panose="020B0503030101060003" pitchFamily="34" charset="0"/>
              </a:rPr>
              <a:t>Safeguarding is everybody’s business</a:t>
            </a:r>
          </a:p>
          <a:p>
            <a:pPr algn="ctr" eaLnBrk="1" hangingPunct="1"/>
            <a:endParaRPr lang="en-US">
              <a:solidFill>
                <a:schemeClr val="bg1"/>
              </a:solidFill>
              <a:latin typeface="Raleway" panose="020B0503030101060003" pitchFamily="34" charset="0"/>
            </a:endParaRPr>
          </a:p>
        </p:txBody>
      </p:sp>
      <p:pic>
        <p:nvPicPr>
          <p:cNvPr id="29" name="Picture 28">
            <a:extLst>
              <a:ext uri="{FF2B5EF4-FFF2-40B4-BE49-F238E27FC236}">
                <a16:creationId xmlns:a16="http://schemas.microsoft.com/office/drawing/2014/main" id="{D0990C28-8CE5-4F30-AFA0-6C44A1A242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69194" y="6248700"/>
            <a:ext cx="1501254" cy="509009"/>
          </a:xfrm>
          <a:prstGeom prst="rect">
            <a:avLst/>
          </a:prstGeom>
        </p:spPr>
      </p:pic>
      <p:pic>
        <p:nvPicPr>
          <p:cNvPr id="30" name="Picture 29">
            <a:extLst>
              <a:ext uri="{FF2B5EF4-FFF2-40B4-BE49-F238E27FC236}">
                <a16:creationId xmlns:a16="http://schemas.microsoft.com/office/drawing/2014/main" id="{77B1F8F7-0404-406F-BFBA-8E8505F433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36322" y="6186961"/>
            <a:ext cx="958949" cy="570748"/>
          </a:xfrm>
          <a:prstGeom prst="rect">
            <a:avLst/>
          </a:prstGeom>
        </p:spPr>
      </p:pic>
      <p:pic>
        <p:nvPicPr>
          <p:cNvPr id="32" name="Picture 31">
            <a:extLst>
              <a:ext uri="{FF2B5EF4-FFF2-40B4-BE49-F238E27FC236}">
                <a16:creationId xmlns:a16="http://schemas.microsoft.com/office/drawing/2014/main" id="{041D2C81-1A40-4AE9-9E25-10086828B9D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6729" y="6155802"/>
            <a:ext cx="1264981" cy="570748"/>
          </a:xfrm>
          <a:prstGeom prst="rect">
            <a:avLst/>
          </a:prstGeom>
        </p:spPr>
      </p:pic>
    </p:spTree>
    <p:extLst>
      <p:ext uri="{BB962C8B-B14F-4D97-AF65-F5344CB8AC3E}">
        <p14:creationId xmlns:p14="http://schemas.microsoft.com/office/powerpoint/2010/main" val="810126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ADE22-0963-2B8A-FA14-2D8E491A0CC4}"/>
              </a:ext>
            </a:extLst>
          </p:cNvPr>
          <p:cNvSpPr>
            <a:spLocks noGrp="1"/>
          </p:cNvSpPr>
          <p:nvPr>
            <p:ph type="title"/>
          </p:nvPr>
        </p:nvSpPr>
        <p:spPr>
          <a:xfrm>
            <a:off x="-101600" y="365125"/>
            <a:ext cx="11455400" cy="1325563"/>
          </a:xfrm>
        </p:spPr>
        <p:txBody>
          <a:bodyPr/>
          <a:lstStyle/>
          <a:p>
            <a:r>
              <a:rPr lang="en-GB" b="1">
                <a:solidFill>
                  <a:srgbClr val="0070C0"/>
                </a:solidFill>
              </a:rPr>
              <a:t>Working Together to Safeguard Children 2026</a:t>
            </a:r>
          </a:p>
        </p:txBody>
      </p:sp>
      <p:graphicFrame>
        <p:nvGraphicFramePr>
          <p:cNvPr id="7" name="Content Placeholder 2">
            <a:extLst>
              <a:ext uri="{FF2B5EF4-FFF2-40B4-BE49-F238E27FC236}">
                <a16:creationId xmlns:a16="http://schemas.microsoft.com/office/drawing/2014/main" id="{F9545092-483F-0AD4-7F1E-A23E7E7FF305}"/>
              </a:ext>
            </a:extLst>
          </p:cNvPr>
          <p:cNvGraphicFramePr>
            <a:graphicFrameLocks noGrp="1"/>
          </p:cNvGraphicFramePr>
          <p:nvPr>
            <p:ph idx="1"/>
          </p:nvPr>
        </p:nvGraphicFramePr>
        <p:xfrm>
          <a:off x="0" y="1865745"/>
          <a:ext cx="8848436" cy="52739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30BC385F-5784-8DDE-90BA-047F52F000BB}"/>
              </a:ext>
            </a:extLst>
          </p:cNvPr>
          <p:cNvPicPr>
            <a:picLocks noChangeAspect="1"/>
          </p:cNvPicPr>
          <p:nvPr/>
        </p:nvPicPr>
        <p:blipFill>
          <a:blip r:embed="rId8"/>
          <a:stretch>
            <a:fillRect/>
          </a:stretch>
        </p:blipFill>
        <p:spPr>
          <a:xfrm>
            <a:off x="8848436" y="2419927"/>
            <a:ext cx="3259953" cy="3265055"/>
          </a:xfrm>
          <a:prstGeom prst="rect">
            <a:avLst/>
          </a:prstGeom>
        </p:spPr>
      </p:pic>
    </p:spTree>
    <p:extLst>
      <p:ext uri="{BB962C8B-B14F-4D97-AF65-F5344CB8AC3E}">
        <p14:creationId xmlns:p14="http://schemas.microsoft.com/office/powerpoint/2010/main" val="168161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376F5-A971-0415-8C94-14F0E7A3E2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9F1CD5-AF19-5E32-BBB6-4A6AB2755125}"/>
              </a:ext>
            </a:extLst>
          </p:cNvPr>
          <p:cNvSpPr>
            <a:spLocks noGrp="1"/>
          </p:cNvSpPr>
          <p:nvPr>
            <p:ph type="title"/>
          </p:nvPr>
        </p:nvSpPr>
        <p:spPr>
          <a:xfrm>
            <a:off x="168563" y="69562"/>
            <a:ext cx="12023437" cy="1325563"/>
          </a:xfrm>
        </p:spPr>
        <p:txBody>
          <a:bodyPr>
            <a:normAutofit/>
          </a:bodyPr>
          <a:lstStyle/>
          <a:p>
            <a:r>
              <a:rPr lang="en-US" b="1">
                <a:solidFill>
                  <a:srgbClr val="0070C0"/>
                </a:solidFill>
              </a:rPr>
              <a:t>Keeping Children Safe in Education </a:t>
            </a:r>
            <a:r>
              <a:rPr lang="en-US">
                <a:solidFill>
                  <a:srgbClr val="0070C0"/>
                </a:solidFill>
              </a:rPr>
              <a:t>(KCSIE) 2026</a:t>
            </a:r>
            <a:br>
              <a:rPr lang="en-US">
                <a:solidFill>
                  <a:srgbClr val="0070C0"/>
                </a:solidFill>
              </a:rPr>
            </a:br>
            <a:r>
              <a:rPr lang="en-US">
                <a:solidFill>
                  <a:srgbClr val="0070C0"/>
                </a:solidFill>
              </a:rPr>
              <a:t>Key changes to Part Two</a:t>
            </a:r>
            <a:endParaRPr lang="en-GB"/>
          </a:p>
        </p:txBody>
      </p:sp>
      <p:sp>
        <p:nvSpPr>
          <p:cNvPr id="5" name="Content Placeholder 4">
            <a:extLst>
              <a:ext uri="{FF2B5EF4-FFF2-40B4-BE49-F238E27FC236}">
                <a16:creationId xmlns:a16="http://schemas.microsoft.com/office/drawing/2014/main" id="{5BD4C302-BD81-57DC-ADFE-6EB243E1F682}"/>
              </a:ext>
            </a:extLst>
          </p:cNvPr>
          <p:cNvSpPr txBox="1">
            <a:spLocks noGrp="1"/>
          </p:cNvSpPr>
          <p:nvPr>
            <p:ph idx="1"/>
          </p:nvPr>
        </p:nvSpPr>
        <p:spPr>
          <a:xfrm>
            <a:off x="360218" y="1483879"/>
            <a:ext cx="11573164" cy="3118226"/>
          </a:xfrm>
          <a:custGeom>
            <a:avLst/>
            <a:gdLst>
              <a:gd name="csX0" fmla="*/ 0 w 11573164"/>
              <a:gd name="csY0" fmla="*/ 0 h 3118226"/>
              <a:gd name="csX1" fmla="*/ 449311 w 11573164"/>
              <a:gd name="csY1" fmla="*/ 0 h 3118226"/>
              <a:gd name="csX2" fmla="*/ 898622 w 11573164"/>
              <a:gd name="csY2" fmla="*/ 0 h 3118226"/>
              <a:gd name="csX3" fmla="*/ 1810860 w 11573164"/>
              <a:gd name="csY3" fmla="*/ 0 h 3118226"/>
              <a:gd name="csX4" fmla="*/ 2607366 w 11573164"/>
              <a:gd name="csY4" fmla="*/ 0 h 3118226"/>
              <a:gd name="csX5" fmla="*/ 3403872 w 11573164"/>
              <a:gd name="csY5" fmla="*/ 0 h 3118226"/>
              <a:gd name="csX6" fmla="*/ 4316109 w 11573164"/>
              <a:gd name="csY6" fmla="*/ 0 h 3118226"/>
              <a:gd name="csX7" fmla="*/ 5228347 w 11573164"/>
              <a:gd name="csY7" fmla="*/ 0 h 3118226"/>
              <a:gd name="csX8" fmla="*/ 5677658 w 11573164"/>
              <a:gd name="csY8" fmla="*/ 0 h 3118226"/>
              <a:gd name="csX9" fmla="*/ 6011238 w 11573164"/>
              <a:gd name="csY9" fmla="*/ 0 h 3118226"/>
              <a:gd name="csX10" fmla="*/ 6576280 w 11573164"/>
              <a:gd name="csY10" fmla="*/ 0 h 3118226"/>
              <a:gd name="csX11" fmla="*/ 6909860 w 11573164"/>
              <a:gd name="csY11" fmla="*/ 0 h 3118226"/>
              <a:gd name="csX12" fmla="*/ 7474902 w 11573164"/>
              <a:gd name="csY12" fmla="*/ 0 h 3118226"/>
              <a:gd name="csX13" fmla="*/ 8039945 w 11573164"/>
              <a:gd name="csY13" fmla="*/ 0 h 3118226"/>
              <a:gd name="csX14" fmla="*/ 8604988 w 11573164"/>
              <a:gd name="csY14" fmla="*/ 0 h 3118226"/>
              <a:gd name="csX15" fmla="*/ 9517225 w 11573164"/>
              <a:gd name="csY15" fmla="*/ 0 h 3118226"/>
              <a:gd name="csX16" fmla="*/ 9966537 w 11573164"/>
              <a:gd name="csY16" fmla="*/ 0 h 3118226"/>
              <a:gd name="csX17" fmla="*/ 10878774 w 11573164"/>
              <a:gd name="csY17" fmla="*/ 0 h 3118226"/>
              <a:gd name="csX18" fmla="*/ 11573164 w 11573164"/>
              <a:gd name="csY18" fmla="*/ 0 h 3118226"/>
              <a:gd name="csX19" fmla="*/ 11573164 w 11573164"/>
              <a:gd name="csY19" fmla="*/ 592463 h 3118226"/>
              <a:gd name="csX20" fmla="*/ 11573164 w 11573164"/>
              <a:gd name="csY20" fmla="*/ 1278473 h 3118226"/>
              <a:gd name="csX21" fmla="*/ 11573164 w 11573164"/>
              <a:gd name="csY21" fmla="*/ 1808571 h 3118226"/>
              <a:gd name="csX22" fmla="*/ 11573164 w 11573164"/>
              <a:gd name="csY22" fmla="*/ 2401034 h 3118226"/>
              <a:gd name="csX23" fmla="*/ 11573164 w 11573164"/>
              <a:gd name="csY23" fmla="*/ 3118226 h 3118226"/>
              <a:gd name="csX24" fmla="*/ 10892390 w 11573164"/>
              <a:gd name="csY24" fmla="*/ 3118226 h 3118226"/>
              <a:gd name="csX25" fmla="*/ 10095884 w 11573164"/>
              <a:gd name="csY25" fmla="*/ 3118226 h 3118226"/>
              <a:gd name="csX26" fmla="*/ 9762304 w 11573164"/>
              <a:gd name="csY26" fmla="*/ 3118226 h 3118226"/>
              <a:gd name="csX27" fmla="*/ 9081530 w 11573164"/>
              <a:gd name="csY27" fmla="*/ 3118226 h 3118226"/>
              <a:gd name="csX28" fmla="*/ 8632219 w 11573164"/>
              <a:gd name="csY28" fmla="*/ 3118226 h 3118226"/>
              <a:gd name="csX29" fmla="*/ 7719981 w 11573164"/>
              <a:gd name="csY29" fmla="*/ 3118226 h 3118226"/>
              <a:gd name="csX30" fmla="*/ 6807744 w 11573164"/>
              <a:gd name="csY30" fmla="*/ 3118226 h 3118226"/>
              <a:gd name="csX31" fmla="*/ 6242701 w 11573164"/>
              <a:gd name="csY31" fmla="*/ 3118226 h 3118226"/>
              <a:gd name="csX32" fmla="*/ 5793390 w 11573164"/>
              <a:gd name="csY32" fmla="*/ 3118226 h 3118226"/>
              <a:gd name="csX33" fmla="*/ 4996884 w 11573164"/>
              <a:gd name="csY33" fmla="*/ 3118226 h 3118226"/>
              <a:gd name="csX34" fmla="*/ 4084646 w 11573164"/>
              <a:gd name="csY34" fmla="*/ 3118226 h 3118226"/>
              <a:gd name="csX35" fmla="*/ 3519603 w 11573164"/>
              <a:gd name="csY35" fmla="*/ 3118226 h 3118226"/>
              <a:gd name="csX36" fmla="*/ 2607366 w 11573164"/>
              <a:gd name="csY36" fmla="*/ 3118226 h 3118226"/>
              <a:gd name="csX37" fmla="*/ 2273786 w 11573164"/>
              <a:gd name="csY37" fmla="*/ 3118226 h 3118226"/>
              <a:gd name="csX38" fmla="*/ 1477280 w 11573164"/>
              <a:gd name="csY38" fmla="*/ 3118226 h 3118226"/>
              <a:gd name="csX39" fmla="*/ 912238 w 11573164"/>
              <a:gd name="csY39" fmla="*/ 3118226 h 3118226"/>
              <a:gd name="csX40" fmla="*/ 0 w 11573164"/>
              <a:gd name="csY40" fmla="*/ 3118226 h 3118226"/>
              <a:gd name="csX41" fmla="*/ 0 w 11573164"/>
              <a:gd name="csY41" fmla="*/ 2494581 h 3118226"/>
              <a:gd name="csX42" fmla="*/ 0 w 11573164"/>
              <a:gd name="csY42" fmla="*/ 1902118 h 3118226"/>
              <a:gd name="csX43" fmla="*/ 0 w 11573164"/>
              <a:gd name="csY43" fmla="*/ 1247290 h 3118226"/>
              <a:gd name="csX44" fmla="*/ 0 w 11573164"/>
              <a:gd name="csY44" fmla="*/ 623645 h 3118226"/>
              <a:gd name="csX45" fmla="*/ 0 w 11573164"/>
              <a:gd name="csY45" fmla="*/ 0 h 31182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Lst>
            <a:rect l="l" t="t" r="r" b="b"/>
            <a:pathLst>
              <a:path w="11573164" h="3118226" extrusionOk="0">
                <a:moveTo>
                  <a:pt x="0" y="0"/>
                </a:moveTo>
                <a:cubicBezTo>
                  <a:pt x="168546" y="7312"/>
                  <a:pt x="236138" y="-8578"/>
                  <a:pt x="449311" y="0"/>
                </a:cubicBezTo>
                <a:cubicBezTo>
                  <a:pt x="662484" y="8578"/>
                  <a:pt x="718744" y="6078"/>
                  <a:pt x="898622" y="0"/>
                </a:cubicBezTo>
                <a:cubicBezTo>
                  <a:pt x="1078500" y="-6078"/>
                  <a:pt x="1365830" y="36167"/>
                  <a:pt x="1810860" y="0"/>
                </a:cubicBezTo>
                <a:cubicBezTo>
                  <a:pt x="2255890" y="-36167"/>
                  <a:pt x="2281318" y="-22419"/>
                  <a:pt x="2607366" y="0"/>
                </a:cubicBezTo>
                <a:cubicBezTo>
                  <a:pt x="2933414" y="22419"/>
                  <a:pt x="3061724" y="35576"/>
                  <a:pt x="3403872" y="0"/>
                </a:cubicBezTo>
                <a:cubicBezTo>
                  <a:pt x="3746020" y="-35576"/>
                  <a:pt x="3998569" y="-16499"/>
                  <a:pt x="4316109" y="0"/>
                </a:cubicBezTo>
                <a:cubicBezTo>
                  <a:pt x="4633649" y="16499"/>
                  <a:pt x="4872662" y="-25091"/>
                  <a:pt x="5228347" y="0"/>
                </a:cubicBezTo>
                <a:cubicBezTo>
                  <a:pt x="5584032" y="25091"/>
                  <a:pt x="5577455" y="6601"/>
                  <a:pt x="5677658" y="0"/>
                </a:cubicBezTo>
                <a:cubicBezTo>
                  <a:pt x="5777861" y="-6601"/>
                  <a:pt x="5859951" y="15967"/>
                  <a:pt x="6011238" y="0"/>
                </a:cubicBezTo>
                <a:cubicBezTo>
                  <a:pt x="6162525" y="-15967"/>
                  <a:pt x="6332195" y="6780"/>
                  <a:pt x="6576280" y="0"/>
                </a:cubicBezTo>
                <a:cubicBezTo>
                  <a:pt x="6820365" y="-6780"/>
                  <a:pt x="6792249" y="2268"/>
                  <a:pt x="6909860" y="0"/>
                </a:cubicBezTo>
                <a:cubicBezTo>
                  <a:pt x="7027471" y="-2268"/>
                  <a:pt x="7326479" y="10057"/>
                  <a:pt x="7474902" y="0"/>
                </a:cubicBezTo>
                <a:cubicBezTo>
                  <a:pt x="7623325" y="-10057"/>
                  <a:pt x="7828648" y="-12951"/>
                  <a:pt x="8039945" y="0"/>
                </a:cubicBezTo>
                <a:cubicBezTo>
                  <a:pt x="8251242" y="12951"/>
                  <a:pt x="8442992" y="-24513"/>
                  <a:pt x="8604988" y="0"/>
                </a:cubicBezTo>
                <a:cubicBezTo>
                  <a:pt x="8766984" y="24513"/>
                  <a:pt x="9256257" y="20051"/>
                  <a:pt x="9517225" y="0"/>
                </a:cubicBezTo>
                <a:cubicBezTo>
                  <a:pt x="9778193" y="-20051"/>
                  <a:pt x="9850008" y="-20066"/>
                  <a:pt x="9966537" y="0"/>
                </a:cubicBezTo>
                <a:cubicBezTo>
                  <a:pt x="10083066" y="20066"/>
                  <a:pt x="10660188" y="-17858"/>
                  <a:pt x="10878774" y="0"/>
                </a:cubicBezTo>
                <a:cubicBezTo>
                  <a:pt x="11097360" y="17858"/>
                  <a:pt x="11242677" y="-826"/>
                  <a:pt x="11573164" y="0"/>
                </a:cubicBezTo>
                <a:cubicBezTo>
                  <a:pt x="11595146" y="206024"/>
                  <a:pt x="11600914" y="451025"/>
                  <a:pt x="11573164" y="592463"/>
                </a:cubicBezTo>
                <a:cubicBezTo>
                  <a:pt x="11545414" y="733901"/>
                  <a:pt x="11545417" y="1012735"/>
                  <a:pt x="11573164" y="1278473"/>
                </a:cubicBezTo>
                <a:cubicBezTo>
                  <a:pt x="11600912" y="1544211"/>
                  <a:pt x="11550875" y="1594542"/>
                  <a:pt x="11573164" y="1808571"/>
                </a:cubicBezTo>
                <a:cubicBezTo>
                  <a:pt x="11595453" y="2022600"/>
                  <a:pt x="11562990" y="2246989"/>
                  <a:pt x="11573164" y="2401034"/>
                </a:cubicBezTo>
                <a:cubicBezTo>
                  <a:pt x="11583338" y="2555079"/>
                  <a:pt x="11585317" y="2852601"/>
                  <a:pt x="11573164" y="3118226"/>
                </a:cubicBezTo>
                <a:cubicBezTo>
                  <a:pt x="11424195" y="3121950"/>
                  <a:pt x="11110896" y="3141718"/>
                  <a:pt x="10892390" y="3118226"/>
                </a:cubicBezTo>
                <a:cubicBezTo>
                  <a:pt x="10673884" y="3094734"/>
                  <a:pt x="10425301" y="3144309"/>
                  <a:pt x="10095884" y="3118226"/>
                </a:cubicBezTo>
                <a:cubicBezTo>
                  <a:pt x="9766467" y="3092143"/>
                  <a:pt x="9907474" y="3128369"/>
                  <a:pt x="9762304" y="3118226"/>
                </a:cubicBezTo>
                <a:cubicBezTo>
                  <a:pt x="9617134" y="3108083"/>
                  <a:pt x="9256025" y="3090774"/>
                  <a:pt x="9081530" y="3118226"/>
                </a:cubicBezTo>
                <a:cubicBezTo>
                  <a:pt x="8907035" y="3145678"/>
                  <a:pt x="8809552" y="3107245"/>
                  <a:pt x="8632219" y="3118226"/>
                </a:cubicBezTo>
                <a:cubicBezTo>
                  <a:pt x="8454886" y="3129207"/>
                  <a:pt x="8017247" y="3155828"/>
                  <a:pt x="7719981" y="3118226"/>
                </a:cubicBezTo>
                <a:cubicBezTo>
                  <a:pt x="7422715" y="3080624"/>
                  <a:pt x="7167179" y="3114248"/>
                  <a:pt x="6807744" y="3118226"/>
                </a:cubicBezTo>
                <a:cubicBezTo>
                  <a:pt x="6448309" y="3122204"/>
                  <a:pt x="6459139" y="3123641"/>
                  <a:pt x="6242701" y="3118226"/>
                </a:cubicBezTo>
                <a:cubicBezTo>
                  <a:pt x="6026263" y="3112811"/>
                  <a:pt x="5946365" y="3126011"/>
                  <a:pt x="5793390" y="3118226"/>
                </a:cubicBezTo>
                <a:cubicBezTo>
                  <a:pt x="5640415" y="3110441"/>
                  <a:pt x="5322630" y="3127699"/>
                  <a:pt x="4996884" y="3118226"/>
                </a:cubicBezTo>
                <a:cubicBezTo>
                  <a:pt x="4671138" y="3108753"/>
                  <a:pt x="4354016" y="3154601"/>
                  <a:pt x="4084646" y="3118226"/>
                </a:cubicBezTo>
                <a:cubicBezTo>
                  <a:pt x="3815276" y="3081851"/>
                  <a:pt x="3713097" y="3110478"/>
                  <a:pt x="3519603" y="3118226"/>
                </a:cubicBezTo>
                <a:cubicBezTo>
                  <a:pt x="3326109" y="3125974"/>
                  <a:pt x="2951042" y="3158152"/>
                  <a:pt x="2607366" y="3118226"/>
                </a:cubicBezTo>
                <a:cubicBezTo>
                  <a:pt x="2263690" y="3078300"/>
                  <a:pt x="2422003" y="3134680"/>
                  <a:pt x="2273786" y="3118226"/>
                </a:cubicBezTo>
                <a:cubicBezTo>
                  <a:pt x="2125569" y="3101772"/>
                  <a:pt x="1816297" y="3134639"/>
                  <a:pt x="1477280" y="3118226"/>
                </a:cubicBezTo>
                <a:cubicBezTo>
                  <a:pt x="1138263" y="3101813"/>
                  <a:pt x="1172634" y="3124790"/>
                  <a:pt x="912238" y="3118226"/>
                </a:cubicBezTo>
                <a:cubicBezTo>
                  <a:pt x="651842" y="3111662"/>
                  <a:pt x="380366" y="3118137"/>
                  <a:pt x="0" y="3118226"/>
                </a:cubicBezTo>
                <a:cubicBezTo>
                  <a:pt x="-22792" y="2982119"/>
                  <a:pt x="19381" y="2639305"/>
                  <a:pt x="0" y="2494581"/>
                </a:cubicBezTo>
                <a:cubicBezTo>
                  <a:pt x="-19381" y="2349858"/>
                  <a:pt x="2584" y="2194203"/>
                  <a:pt x="0" y="1902118"/>
                </a:cubicBezTo>
                <a:cubicBezTo>
                  <a:pt x="-2584" y="1610033"/>
                  <a:pt x="21968" y="1396542"/>
                  <a:pt x="0" y="1247290"/>
                </a:cubicBezTo>
                <a:cubicBezTo>
                  <a:pt x="-21968" y="1098038"/>
                  <a:pt x="-15520" y="780662"/>
                  <a:pt x="0" y="623645"/>
                </a:cubicBezTo>
                <a:cubicBezTo>
                  <a:pt x="15520" y="466629"/>
                  <a:pt x="-18874" y="288094"/>
                  <a:pt x="0" y="0"/>
                </a:cubicBezTo>
                <a:close/>
              </a:path>
            </a:pathLst>
          </a:custGeom>
          <a:noFill/>
          <a:ln>
            <a:solidFill>
              <a:schemeClr val="tx1"/>
            </a:solidFill>
            <a:extLst>
              <a:ext uri="{C807C97D-BFC1-408E-A445-0C87EB9F89A2}">
                <ask:lineSketchStyleProps xmlns:ask="http://schemas.microsoft.com/office/drawing/2018/sketchyshapes" sd="894839348">
                  <a:prstGeom prst="rect">
                    <a:avLst/>
                  </a:prstGeom>
                  <ask:type>
                    <ask:lineSketchFreehand/>
                  </ask:type>
                </ask:lineSketchStyleProps>
              </a:ext>
            </a:extLst>
          </a:ln>
        </p:spPr>
        <p:txBody>
          <a:bodyPr wrap="square" rtlCol="0">
            <a:spAutoFit/>
          </a:bodyPr>
          <a:lstStyle/>
          <a:p>
            <a:r>
              <a:rPr lang="en-GB" sz="2400"/>
              <a:t>A new section on </a:t>
            </a:r>
            <a:r>
              <a:rPr lang="en-GB" sz="2400" b="1"/>
              <a:t>regulations and safeguarding requirements relating to school premises </a:t>
            </a:r>
            <a:r>
              <a:rPr lang="en-GB" sz="2400"/>
              <a:t>sets out information on </a:t>
            </a:r>
          </a:p>
          <a:p>
            <a:pPr marL="285750" indent="-285750">
              <a:buFont typeface="Arial" panose="020B0604020202020204" pitchFamily="34" charset="0"/>
              <a:buChar char="•"/>
            </a:pPr>
            <a:r>
              <a:rPr lang="en-GB" sz="2400"/>
              <a:t>Toilets  </a:t>
            </a:r>
          </a:p>
          <a:p>
            <a:pPr marL="285750" indent="-285750">
              <a:buFont typeface="Arial" panose="020B0604020202020204" pitchFamily="34" charset="0"/>
              <a:buChar char="•"/>
            </a:pPr>
            <a:r>
              <a:rPr lang="en-GB" sz="2400"/>
              <a:t>Changing rooms  </a:t>
            </a:r>
          </a:p>
          <a:p>
            <a:pPr marL="285750" indent="-285750">
              <a:buFont typeface="Arial" panose="020B0604020202020204" pitchFamily="34" charset="0"/>
              <a:buChar char="•"/>
            </a:pPr>
            <a:r>
              <a:rPr lang="en-GB" sz="2400"/>
              <a:t>Showers</a:t>
            </a:r>
          </a:p>
          <a:p>
            <a:pPr marL="285750" indent="-285750">
              <a:buFont typeface="Arial" panose="020B0604020202020204" pitchFamily="34" charset="0"/>
              <a:buChar char="•"/>
            </a:pPr>
            <a:endParaRPr lang="en-GB" sz="2400"/>
          </a:p>
          <a:p>
            <a:r>
              <a:rPr lang="en-GB" sz="2400"/>
              <a:t>These incorporate how to manage gender questioning children.</a:t>
            </a:r>
          </a:p>
        </p:txBody>
      </p:sp>
      <p:sp>
        <p:nvSpPr>
          <p:cNvPr id="9" name="TextBox 8">
            <a:extLst>
              <a:ext uri="{FF2B5EF4-FFF2-40B4-BE49-F238E27FC236}">
                <a16:creationId xmlns:a16="http://schemas.microsoft.com/office/drawing/2014/main" id="{C6052C82-B0EE-F7ED-44C7-97AA4F0234CA}"/>
              </a:ext>
            </a:extLst>
          </p:cNvPr>
          <p:cNvSpPr txBox="1"/>
          <p:nvPr/>
        </p:nvSpPr>
        <p:spPr>
          <a:xfrm>
            <a:off x="374072" y="4812579"/>
            <a:ext cx="11573164" cy="1477328"/>
          </a:xfrm>
          <a:custGeom>
            <a:avLst/>
            <a:gdLst>
              <a:gd name="csX0" fmla="*/ 0 w 11573164"/>
              <a:gd name="csY0" fmla="*/ 0 h 1477328"/>
              <a:gd name="csX1" fmla="*/ 565043 w 11573164"/>
              <a:gd name="csY1" fmla="*/ 0 h 1477328"/>
              <a:gd name="csX2" fmla="*/ 1014354 w 11573164"/>
              <a:gd name="csY2" fmla="*/ 0 h 1477328"/>
              <a:gd name="csX3" fmla="*/ 1579396 w 11573164"/>
              <a:gd name="csY3" fmla="*/ 0 h 1477328"/>
              <a:gd name="csX4" fmla="*/ 2260171 w 11573164"/>
              <a:gd name="csY4" fmla="*/ 0 h 1477328"/>
              <a:gd name="csX5" fmla="*/ 2825214 w 11573164"/>
              <a:gd name="csY5" fmla="*/ 0 h 1477328"/>
              <a:gd name="csX6" fmla="*/ 3390256 w 11573164"/>
              <a:gd name="csY6" fmla="*/ 0 h 1477328"/>
              <a:gd name="csX7" fmla="*/ 4186762 w 11573164"/>
              <a:gd name="csY7" fmla="*/ 0 h 1477328"/>
              <a:gd name="csX8" fmla="*/ 4867537 w 11573164"/>
              <a:gd name="csY8" fmla="*/ 0 h 1477328"/>
              <a:gd name="csX9" fmla="*/ 5548311 w 11573164"/>
              <a:gd name="csY9" fmla="*/ 0 h 1477328"/>
              <a:gd name="csX10" fmla="*/ 6460549 w 11573164"/>
              <a:gd name="csY10" fmla="*/ 0 h 1477328"/>
              <a:gd name="csX11" fmla="*/ 7141323 w 11573164"/>
              <a:gd name="csY11" fmla="*/ 0 h 1477328"/>
              <a:gd name="csX12" fmla="*/ 7590634 w 11573164"/>
              <a:gd name="csY12" fmla="*/ 0 h 1477328"/>
              <a:gd name="csX13" fmla="*/ 8502872 w 11573164"/>
              <a:gd name="csY13" fmla="*/ 0 h 1477328"/>
              <a:gd name="csX14" fmla="*/ 8952183 w 11573164"/>
              <a:gd name="csY14" fmla="*/ 0 h 1477328"/>
              <a:gd name="csX15" fmla="*/ 9632957 w 11573164"/>
              <a:gd name="csY15" fmla="*/ 0 h 1477328"/>
              <a:gd name="csX16" fmla="*/ 10429463 w 11573164"/>
              <a:gd name="csY16" fmla="*/ 0 h 1477328"/>
              <a:gd name="csX17" fmla="*/ 10878774 w 11573164"/>
              <a:gd name="csY17" fmla="*/ 0 h 1477328"/>
              <a:gd name="csX18" fmla="*/ 11573164 w 11573164"/>
              <a:gd name="csY18" fmla="*/ 0 h 1477328"/>
              <a:gd name="csX19" fmla="*/ 11573164 w 11573164"/>
              <a:gd name="csY19" fmla="*/ 507216 h 1477328"/>
              <a:gd name="csX20" fmla="*/ 11573164 w 11573164"/>
              <a:gd name="csY20" fmla="*/ 984885 h 1477328"/>
              <a:gd name="csX21" fmla="*/ 11573164 w 11573164"/>
              <a:gd name="csY21" fmla="*/ 1477328 h 1477328"/>
              <a:gd name="csX22" fmla="*/ 11123853 w 11573164"/>
              <a:gd name="csY22" fmla="*/ 1477328 h 1477328"/>
              <a:gd name="csX23" fmla="*/ 10327347 w 11573164"/>
              <a:gd name="csY23" fmla="*/ 1477328 h 1477328"/>
              <a:gd name="csX24" fmla="*/ 9762304 w 11573164"/>
              <a:gd name="csY24" fmla="*/ 1477328 h 1477328"/>
              <a:gd name="csX25" fmla="*/ 8850067 w 11573164"/>
              <a:gd name="csY25" fmla="*/ 1477328 h 1477328"/>
              <a:gd name="csX26" fmla="*/ 8516487 w 11573164"/>
              <a:gd name="csY26" fmla="*/ 1477328 h 1477328"/>
              <a:gd name="csX27" fmla="*/ 7604250 w 11573164"/>
              <a:gd name="csY27" fmla="*/ 1477328 h 1477328"/>
              <a:gd name="csX28" fmla="*/ 7154938 w 11573164"/>
              <a:gd name="csY28" fmla="*/ 1477328 h 1477328"/>
              <a:gd name="csX29" fmla="*/ 6242701 w 11573164"/>
              <a:gd name="csY29" fmla="*/ 1477328 h 1477328"/>
              <a:gd name="csX30" fmla="*/ 5793390 w 11573164"/>
              <a:gd name="csY30" fmla="*/ 1477328 h 1477328"/>
              <a:gd name="csX31" fmla="*/ 5228347 w 11573164"/>
              <a:gd name="csY31" fmla="*/ 1477328 h 1477328"/>
              <a:gd name="csX32" fmla="*/ 4547573 w 11573164"/>
              <a:gd name="csY32" fmla="*/ 1477328 h 1477328"/>
              <a:gd name="csX33" fmla="*/ 4213993 w 11573164"/>
              <a:gd name="csY33" fmla="*/ 1477328 h 1477328"/>
              <a:gd name="csX34" fmla="*/ 3417487 w 11573164"/>
              <a:gd name="csY34" fmla="*/ 1477328 h 1477328"/>
              <a:gd name="csX35" fmla="*/ 2736713 w 11573164"/>
              <a:gd name="csY35" fmla="*/ 1477328 h 1477328"/>
              <a:gd name="csX36" fmla="*/ 2403133 w 11573164"/>
              <a:gd name="csY36" fmla="*/ 1477328 h 1477328"/>
              <a:gd name="csX37" fmla="*/ 1953822 w 11573164"/>
              <a:gd name="csY37" fmla="*/ 1477328 h 1477328"/>
              <a:gd name="csX38" fmla="*/ 1620243 w 11573164"/>
              <a:gd name="csY38" fmla="*/ 1477328 h 1477328"/>
              <a:gd name="csX39" fmla="*/ 1170932 w 11573164"/>
              <a:gd name="csY39" fmla="*/ 1477328 h 1477328"/>
              <a:gd name="csX40" fmla="*/ 0 w 11573164"/>
              <a:gd name="csY40" fmla="*/ 1477328 h 1477328"/>
              <a:gd name="csX41" fmla="*/ 0 w 11573164"/>
              <a:gd name="csY41" fmla="*/ 984885 h 1477328"/>
              <a:gd name="csX42" fmla="*/ 0 w 11573164"/>
              <a:gd name="csY42" fmla="*/ 507216 h 1477328"/>
              <a:gd name="csX43" fmla="*/ 0 w 11573164"/>
              <a:gd name="csY43" fmla="*/ 0 h 14773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11573164" h="1477328" extrusionOk="0">
                <a:moveTo>
                  <a:pt x="0" y="0"/>
                </a:moveTo>
                <a:cubicBezTo>
                  <a:pt x="150003" y="23604"/>
                  <a:pt x="290535" y="4502"/>
                  <a:pt x="565043" y="0"/>
                </a:cubicBezTo>
                <a:cubicBezTo>
                  <a:pt x="839551" y="-4502"/>
                  <a:pt x="816055" y="-7768"/>
                  <a:pt x="1014354" y="0"/>
                </a:cubicBezTo>
                <a:cubicBezTo>
                  <a:pt x="1212653" y="7768"/>
                  <a:pt x="1403714" y="-19763"/>
                  <a:pt x="1579396" y="0"/>
                </a:cubicBezTo>
                <a:cubicBezTo>
                  <a:pt x="1755078" y="19763"/>
                  <a:pt x="2043194" y="-22158"/>
                  <a:pt x="2260171" y="0"/>
                </a:cubicBezTo>
                <a:cubicBezTo>
                  <a:pt x="2477148" y="22158"/>
                  <a:pt x="2628354" y="-22941"/>
                  <a:pt x="2825214" y="0"/>
                </a:cubicBezTo>
                <a:cubicBezTo>
                  <a:pt x="3022074" y="22941"/>
                  <a:pt x="3115796" y="-19149"/>
                  <a:pt x="3390256" y="0"/>
                </a:cubicBezTo>
                <a:cubicBezTo>
                  <a:pt x="3664716" y="19149"/>
                  <a:pt x="3810274" y="-8605"/>
                  <a:pt x="4186762" y="0"/>
                </a:cubicBezTo>
                <a:cubicBezTo>
                  <a:pt x="4563250" y="8605"/>
                  <a:pt x="4632114" y="-291"/>
                  <a:pt x="4867537" y="0"/>
                </a:cubicBezTo>
                <a:cubicBezTo>
                  <a:pt x="5102960" y="291"/>
                  <a:pt x="5249758" y="2181"/>
                  <a:pt x="5548311" y="0"/>
                </a:cubicBezTo>
                <a:cubicBezTo>
                  <a:pt x="5846864" y="-2181"/>
                  <a:pt x="6180471" y="-17229"/>
                  <a:pt x="6460549" y="0"/>
                </a:cubicBezTo>
                <a:cubicBezTo>
                  <a:pt x="6740627" y="17229"/>
                  <a:pt x="6966029" y="-13859"/>
                  <a:pt x="7141323" y="0"/>
                </a:cubicBezTo>
                <a:cubicBezTo>
                  <a:pt x="7316617" y="13859"/>
                  <a:pt x="7485745" y="2562"/>
                  <a:pt x="7590634" y="0"/>
                </a:cubicBezTo>
                <a:cubicBezTo>
                  <a:pt x="7695523" y="-2562"/>
                  <a:pt x="8095131" y="825"/>
                  <a:pt x="8502872" y="0"/>
                </a:cubicBezTo>
                <a:cubicBezTo>
                  <a:pt x="8910613" y="-825"/>
                  <a:pt x="8836541" y="20441"/>
                  <a:pt x="8952183" y="0"/>
                </a:cubicBezTo>
                <a:cubicBezTo>
                  <a:pt x="9067825" y="-20441"/>
                  <a:pt x="9496575" y="-33105"/>
                  <a:pt x="9632957" y="0"/>
                </a:cubicBezTo>
                <a:cubicBezTo>
                  <a:pt x="9769339" y="33105"/>
                  <a:pt x="10144557" y="14719"/>
                  <a:pt x="10429463" y="0"/>
                </a:cubicBezTo>
                <a:cubicBezTo>
                  <a:pt x="10714369" y="-14719"/>
                  <a:pt x="10760476" y="16999"/>
                  <a:pt x="10878774" y="0"/>
                </a:cubicBezTo>
                <a:cubicBezTo>
                  <a:pt x="10997072" y="-16999"/>
                  <a:pt x="11248109" y="-30005"/>
                  <a:pt x="11573164" y="0"/>
                </a:cubicBezTo>
                <a:cubicBezTo>
                  <a:pt x="11584004" y="209162"/>
                  <a:pt x="11567002" y="343968"/>
                  <a:pt x="11573164" y="507216"/>
                </a:cubicBezTo>
                <a:cubicBezTo>
                  <a:pt x="11579326" y="670464"/>
                  <a:pt x="11581655" y="881559"/>
                  <a:pt x="11573164" y="984885"/>
                </a:cubicBezTo>
                <a:cubicBezTo>
                  <a:pt x="11564673" y="1088211"/>
                  <a:pt x="11583231" y="1234808"/>
                  <a:pt x="11573164" y="1477328"/>
                </a:cubicBezTo>
                <a:cubicBezTo>
                  <a:pt x="11466350" y="1482849"/>
                  <a:pt x="11307625" y="1482498"/>
                  <a:pt x="11123853" y="1477328"/>
                </a:cubicBezTo>
                <a:cubicBezTo>
                  <a:pt x="10940081" y="1472158"/>
                  <a:pt x="10620344" y="1453717"/>
                  <a:pt x="10327347" y="1477328"/>
                </a:cubicBezTo>
                <a:cubicBezTo>
                  <a:pt x="10034350" y="1500939"/>
                  <a:pt x="9920616" y="1452807"/>
                  <a:pt x="9762304" y="1477328"/>
                </a:cubicBezTo>
                <a:cubicBezTo>
                  <a:pt x="9603992" y="1501849"/>
                  <a:pt x="9226140" y="1509777"/>
                  <a:pt x="8850067" y="1477328"/>
                </a:cubicBezTo>
                <a:cubicBezTo>
                  <a:pt x="8473994" y="1444879"/>
                  <a:pt x="8604702" y="1490333"/>
                  <a:pt x="8516487" y="1477328"/>
                </a:cubicBezTo>
                <a:cubicBezTo>
                  <a:pt x="8428272" y="1464323"/>
                  <a:pt x="7867676" y="1462316"/>
                  <a:pt x="7604250" y="1477328"/>
                </a:cubicBezTo>
                <a:cubicBezTo>
                  <a:pt x="7340824" y="1492340"/>
                  <a:pt x="7292633" y="1494951"/>
                  <a:pt x="7154938" y="1477328"/>
                </a:cubicBezTo>
                <a:cubicBezTo>
                  <a:pt x="7017243" y="1459705"/>
                  <a:pt x="6638644" y="1498978"/>
                  <a:pt x="6242701" y="1477328"/>
                </a:cubicBezTo>
                <a:cubicBezTo>
                  <a:pt x="5846758" y="1455678"/>
                  <a:pt x="5945312" y="1497964"/>
                  <a:pt x="5793390" y="1477328"/>
                </a:cubicBezTo>
                <a:cubicBezTo>
                  <a:pt x="5641468" y="1456692"/>
                  <a:pt x="5365186" y="1494201"/>
                  <a:pt x="5228347" y="1477328"/>
                </a:cubicBezTo>
                <a:cubicBezTo>
                  <a:pt x="5091508" y="1460455"/>
                  <a:pt x="4789923" y="1476703"/>
                  <a:pt x="4547573" y="1477328"/>
                </a:cubicBezTo>
                <a:cubicBezTo>
                  <a:pt x="4305223" y="1477953"/>
                  <a:pt x="4284127" y="1480000"/>
                  <a:pt x="4213993" y="1477328"/>
                </a:cubicBezTo>
                <a:cubicBezTo>
                  <a:pt x="4143859" y="1474656"/>
                  <a:pt x="3744026" y="1470027"/>
                  <a:pt x="3417487" y="1477328"/>
                </a:cubicBezTo>
                <a:cubicBezTo>
                  <a:pt x="3090948" y="1484629"/>
                  <a:pt x="2986940" y="1460066"/>
                  <a:pt x="2736713" y="1477328"/>
                </a:cubicBezTo>
                <a:cubicBezTo>
                  <a:pt x="2486486" y="1494590"/>
                  <a:pt x="2487848" y="1466457"/>
                  <a:pt x="2403133" y="1477328"/>
                </a:cubicBezTo>
                <a:cubicBezTo>
                  <a:pt x="2318418" y="1488199"/>
                  <a:pt x="2096966" y="1455051"/>
                  <a:pt x="1953822" y="1477328"/>
                </a:cubicBezTo>
                <a:cubicBezTo>
                  <a:pt x="1810678" y="1499605"/>
                  <a:pt x="1744656" y="1464642"/>
                  <a:pt x="1620243" y="1477328"/>
                </a:cubicBezTo>
                <a:cubicBezTo>
                  <a:pt x="1495830" y="1490014"/>
                  <a:pt x="1377036" y="1479479"/>
                  <a:pt x="1170932" y="1477328"/>
                </a:cubicBezTo>
                <a:cubicBezTo>
                  <a:pt x="964828" y="1475177"/>
                  <a:pt x="447074" y="1484090"/>
                  <a:pt x="0" y="1477328"/>
                </a:cubicBezTo>
                <a:cubicBezTo>
                  <a:pt x="22715" y="1333299"/>
                  <a:pt x="-13079" y="1181067"/>
                  <a:pt x="0" y="984885"/>
                </a:cubicBezTo>
                <a:cubicBezTo>
                  <a:pt x="13079" y="788703"/>
                  <a:pt x="-4890" y="639976"/>
                  <a:pt x="0" y="507216"/>
                </a:cubicBezTo>
                <a:cubicBezTo>
                  <a:pt x="4890" y="374456"/>
                  <a:pt x="1010" y="243895"/>
                  <a:pt x="0" y="0"/>
                </a:cubicBezTo>
                <a:close/>
              </a:path>
            </a:pathLst>
          </a:custGeom>
          <a:noFill/>
          <a:ln>
            <a:solidFill>
              <a:schemeClr val="tx1"/>
            </a:solidFill>
            <a:extLst>
              <a:ext uri="{C807C97D-BFC1-408E-A445-0C87EB9F89A2}">
                <ask:lineSketchStyleProps xmlns:ask="http://schemas.microsoft.com/office/drawing/2018/sketchyshapes" sd="2969947635">
                  <a:prstGeom prst="rect">
                    <a:avLst/>
                  </a:prstGeom>
                  <ask:type>
                    <ask:lineSketchFreehand/>
                  </ask:type>
                </ask:lineSketchStyleProps>
              </a:ext>
            </a:extLst>
          </a:ln>
        </p:spPr>
        <p:txBody>
          <a:bodyPr wrap="square" rtlCol="0">
            <a:spAutoFit/>
          </a:bodyPr>
          <a:lstStyle/>
          <a:p>
            <a:r>
              <a:rPr lang="en-GB"/>
              <a:t>A new section added – </a:t>
            </a:r>
            <a:r>
              <a:rPr lang="en-GB" b="1"/>
              <a:t>Sport</a:t>
            </a:r>
          </a:p>
          <a:p>
            <a:endParaRPr lang="en-GB"/>
          </a:p>
          <a:p>
            <a:pPr marL="285750" indent="-285750">
              <a:buFont typeface="Arial" panose="020B0604020202020204" pitchFamily="34" charset="0"/>
              <a:buChar char="•"/>
            </a:pPr>
            <a:r>
              <a:rPr lang="en-GB"/>
              <a:t>appropriate criteria for single-sex sport in line with the Equality Act 2010.</a:t>
            </a:r>
          </a:p>
          <a:p>
            <a:pPr marL="285750" indent="-285750">
              <a:buFont typeface="Arial" panose="020B0604020202020204" pitchFamily="34" charset="0"/>
              <a:buChar char="•"/>
            </a:pPr>
            <a:r>
              <a:rPr lang="en-GB"/>
              <a:t> information around supporting gender-questioning children to socially transition in the context of their participation in sports and PE.</a:t>
            </a:r>
          </a:p>
        </p:txBody>
      </p:sp>
      <p:pic>
        <p:nvPicPr>
          <p:cNvPr id="10" name="Content Placeholder 4">
            <a:extLst>
              <a:ext uri="{FF2B5EF4-FFF2-40B4-BE49-F238E27FC236}">
                <a16:creationId xmlns:a16="http://schemas.microsoft.com/office/drawing/2014/main" id="{8D36DB8B-E744-F965-BFC7-353D947BF9A0}"/>
              </a:ext>
            </a:extLst>
          </p:cNvPr>
          <p:cNvPicPr>
            <a:picLocks noChangeAspect="1"/>
          </p:cNvPicPr>
          <p:nvPr/>
        </p:nvPicPr>
        <p:blipFill>
          <a:blip r:embed="rId3"/>
          <a:stretch>
            <a:fillRect/>
          </a:stretch>
        </p:blipFill>
        <p:spPr>
          <a:xfrm>
            <a:off x="0" y="23812"/>
            <a:ext cx="12192000" cy="6834188"/>
          </a:xfrm>
          <a:prstGeom prst="rect">
            <a:avLst/>
          </a:prstGeom>
        </p:spPr>
      </p:pic>
      <p:sp>
        <p:nvSpPr>
          <p:cNvPr id="12" name="TextBox 11">
            <a:extLst>
              <a:ext uri="{FF2B5EF4-FFF2-40B4-BE49-F238E27FC236}">
                <a16:creationId xmlns:a16="http://schemas.microsoft.com/office/drawing/2014/main" id="{D335FE97-3A59-C30E-036C-EED14E49AB6A}"/>
              </a:ext>
            </a:extLst>
          </p:cNvPr>
          <p:cNvSpPr txBox="1"/>
          <p:nvPr/>
        </p:nvSpPr>
        <p:spPr>
          <a:xfrm>
            <a:off x="7217435" y="4094273"/>
            <a:ext cx="4933950" cy="1015663"/>
          </a:xfrm>
          <a:prstGeom prst="rect">
            <a:avLst/>
          </a:prstGeom>
          <a:solidFill>
            <a:srgbClr val="FFFFFF"/>
          </a:solidFill>
        </p:spPr>
        <p:txBody>
          <a:bodyPr wrap="square" rtlCol="0">
            <a:spAutoFit/>
          </a:bodyPr>
          <a:lstStyle/>
          <a:p>
            <a:endParaRPr lang="en-GB"/>
          </a:p>
          <a:p>
            <a:r>
              <a:rPr lang="en-GB" sz="2400">
                <a:solidFill>
                  <a:srgbClr val="0070C0"/>
                </a:solidFill>
              </a:rPr>
              <a:t>Came into force April 2026</a:t>
            </a:r>
          </a:p>
          <a:p>
            <a:endParaRPr lang="en-GB"/>
          </a:p>
        </p:txBody>
      </p:sp>
      <p:pic>
        <p:nvPicPr>
          <p:cNvPr id="4" name="Picture 3">
            <a:extLst>
              <a:ext uri="{FF2B5EF4-FFF2-40B4-BE49-F238E27FC236}">
                <a16:creationId xmlns:a16="http://schemas.microsoft.com/office/drawing/2014/main" id="{EB94D0FB-D9F2-ABFC-97B9-82ED01855717}"/>
              </a:ext>
            </a:extLst>
          </p:cNvPr>
          <p:cNvPicPr>
            <a:picLocks noChangeAspect="1"/>
          </p:cNvPicPr>
          <p:nvPr/>
        </p:nvPicPr>
        <p:blipFill>
          <a:blip r:embed="rId4"/>
          <a:stretch>
            <a:fillRect/>
          </a:stretch>
        </p:blipFill>
        <p:spPr>
          <a:xfrm>
            <a:off x="2189020" y="259831"/>
            <a:ext cx="4100944" cy="5828962"/>
          </a:xfrm>
          <a:prstGeom prst="rect">
            <a:avLst/>
          </a:prstGeom>
        </p:spPr>
      </p:pic>
    </p:spTree>
    <p:extLst>
      <p:ext uri="{BB962C8B-B14F-4D97-AF65-F5344CB8AC3E}">
        <p14:creationId xmlns:p14="http://schemas.microsoft.com/office/powerpoint/2010/main" val="4245850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4544C8-5EE3-D19C-9C4E-89FD326C4F3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3A8EDA-779C-38F5-4B8A-98DBF1BD98C6}"/>
              </a:ext>
            </a:extLst>
          </p:cNvPr>
          <p:cNvSpPr>
            <a:spLocks noGrp="1"/>
          </p:cNvSpPr>
          <p:nvPr>
            <p:ph type="title"/>
          </p:nvPr>
        </p:nvSpPr>
        <p:spPr>
          <a:xfrm>
            <a:off x="572493" y="238539"/>
            <a:ext cx="11018520" cy="1434415"/>
          </a:xfrm>
        </p:spPr>
        <p:txBody>
          <a:bodyPr anchor="b">
            <a:normAutofit/>
          </a:bodyPr>
          <a:lstStyle/>
          <a:p>
            <a:r>
              <a:rPr lang="en-GB" sz="4600" b="1">
                <a:solidFill>
                  <a:schemeClr val="accent1"/>
                </a:solidFill>
              </a:rPr>
              <a:t>Restrictive interventions, including the use of reasonable force 2026</a:t>
            </a:r>
          </a:p>
        </p:txBody>
      </p:sp>
      <p:sp>
        <p:nvSpPr>
          <p:cNvPr id="1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28402CB0-AE02-0CE1-3F23-C94CC05472E9}"/>
              </a:ext>
            </a:extLst>
          </p:cNvPr>
          <p:cNvSpPr>
            <a:spLocks noGrp="1"/>
          </p:cNvSpPr>
          <p:nvPr>
            <p:ph idx="1"/>
          </p:nvPr>
        </p:nvSpPr>
        <p:spPr>
          <a:xfrm>
            <a:off x="120073" y="1885574"/>
            <a:ext cx="7110554" cy="4786684"/>
          </a:xfrm>
        </p:spPr>
        <p:txBody>
          <a:bodyPr anchor="t">
            <a:normAutofit/>
          </a:bodyPr>
          <a:lstStyle/>
          <a:p>
            <a:pPr fontAlgn="base"/>
            <a:endParaRPr lang="en-GB" sz="1500"/>
          </a:p>
          <a:p>
            <a:pPr marL="0" indent="0" fontAlgn="base">
              <a:buNone/>
            </a:pPr>
            <a:r>
              <a:rPr lang="en-GB" sz="2000" b="1"/>
              <a:t>Governing bodies and proprietors must ensure procedures are in place to: </a:t>
            </a:r>
            <a:r>
              <a:rPr lang="en-US" sz="2000"/>
              <a:t>​</a:t>
            </a:r>
          </a:p>
          <a:p>
            <a:pPr fontAlgn="base"/>
            <a:endParaRPr lang="en-GB" sz="2000"/>
          </a:p>
          <a:p>
            <a:pPr fontAlgn="base"/>
            <a:r>
              <a:rPr lang="en-GB" sz="2000"/>
              <a:t>Record incidents as soon as practicable (same day).</a:t>
            </a:r>
          </a:p>
          <a:p>
            <a:pPr fontAlgn="base"/>
            <a:endParaRPr lang="en-GB" sz="2000"/>
          </a:p>
          <a:p>
            <a:pPr fontAlgn="base"/>
            <a:r>
              <a:rPr lang="en-GB" sz="2000"/>
              <a:t>Ensure all seclusion incidents are recorded</a:t>
            </a:r>
          </a:p>
          <a:p>
            <a:pPr marL="0" indent="0" fontAlgn="base">
              <a:buNone/>
            </a:pPr>
            <a:r>
              <a:rPr lang="en-US" sz="2000"/>
              <a:t>​</a:t>
            </a:r>
          </a:p>
          <a:p>
            <a:pPr fontAlgn="base"/>
            <a:r>
              <a:rPr lang="en-GB" sz="2000"/>
              <a:t>Report significant uses of force to parents no later than the same day, unless a permitted exception applies.</a:t>
            </a:r>
            <a:r>
              <a:rPr lang="en-US" sz="2000"/>
              <a:t>​</a:t>
            </a:r>
          </a:p>
          <a:p>
            <a:pPr fontAlgn="base"/>
            <a:endParaRPr lang="en-GB" sz="2000"/>
          </a:p>
          <a:p>
            <a:pPr fontAlgn="base"/>
            <a:r>
              <a:rPr lang="en-GB" sz="2000"/>
              <a:t>Minimum information that must be recorded and reported is now clearly specified.</a:t>
            </a:r>
            <a:endParaRPr lang="en-US" sz="2000"/>
          </a:p>
          <a:p>
            <a:pPr marL="0" indent="0">
              <a:buNone/>
            </a:pPr>
            <a:endParaRPr lang="en-GB" sz="1500"/>
          </a:p>
        </p:txBody>
      </p:sp>
      <p:pic>
        <p:nvPicPr>
          <p:cNvPr id="5" name="Picture 4">
            <a:extLst>
              <a:ext uri="{FF2B5EF4-FFF2-40B4-BE49-F238E27FC236}">
                <a16:creationId xmlns:a16="http://schemas.microsoft.com/office/drawing/2014/main" id="{A7947257-E458-5BEC-DD8A-E623DE9E6DCE}"/>
              </a:ext>
            </a:extLst>
          </p:cNvPr>
          <p:cNvPicPr>
            <a:picLocks noChangeAspect="1"/>
          </p:cNvPicPr>
          <p:nvPr/>
        </p:nvPicPr>
        <p:blipFill>
          <a:blip r:embed="rId3"/>
          <a:srcRect l="10822" r="17506"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124398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23C4A"/>
        </a:solidFill>
        <a:effectLst/>
      </p:bgPr>
    </p:bg>
    <p:spTree>
      <p:nvGrpSpPr>
        <p:cNvPr id="1" name=""/>
        <p:cNvGrpSpPr/>
        <p:nvPr/>
      </p:nvGrpSpPr>
      <p:grpSpPr>
        <a:xfrm>
          <a:off x="0" y="0"/>
          <a:ext cx="0" cy="0"/>
          <a:chOff x="0" y="0"/>
          <a:chExt cx="0" cy="0"/>
        </a:xfrm>
      </p:grpSpPr>
      <p:sp>
        <p:nvSpPr>
          <p:cNvPr id="2" name="Oval 1"/>
          <p:cNvSpPr/>
          <p:nvPr/>
        </p:nvSpPr>
        <p:spPr>
          <a:xfrm>
            <a:off x="9646920" y="502920"/>
            <a:ext cx="1755648" cy="1755648"/>
          </a:xfrm>
          <a:prstGeom prst="ellipse">
            <a:avLst/>
          </a:prstGeom>
          <a:solidFill>
            <a:srgbClr val="D9E8D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10716768" y="1609344"/>
            <a:ext cx="475488" cy="475488"/>
          </a:xfrm>
          <a:prstGeom prst="ellipse">
            <a:avLst/>
          </a:prstGeom>
          <a:solidFill>
            <a:srgbClr val="F2B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621792" y="5029200"/>
            <a:ext cx="987552" cy="987552"/>
          </a:xfrm>
          <a:prstGeom prst="ellipse">
            <a:avLst/>
          </a:prstGeom>
          <a:solidFill>
            <a:srgbClr val="EE765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p:cNvSpPr/>
          <p:nvPr/>
        </p:nvSpPr>
        <p:spPr>
          <a:xfrm>
            <a:off x="1444752" y="4700016"/>
            <a:ext cx="310896" cy="310896"/>
          </a:xfrm>
          <a:prstGeom prst="ellipse">
            <a:avLst/>
          </a:prstGeom>
          <a:solidFill>
            <a:srgbClr val="15959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4535424" y="1078992"/>
            <a:ext cx="3127248" cy="73152"/>
          </a:xfrm>
          <a:prstGeom prst="rect">
            <a:avLst/>
          </a:prstGeom>
          <a:solidFill>
            <a:srgbClr val="15959D"/>
          </a:solidFill>
          <a:ln>
            <a:solidFill>
              <a:srgbClr val="1595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3200400" y="1261872"/>
            <a:ext cx="5788152" cy="347472"/>
          </a:xfrm>
          <a:prstGeom prst="rect">
            <a:avLst/>
          </a:prstGeom>
          <a:noFill/>
        </p:spPr>
        <p:txBody>
          <a:bodyPr wrap="square" lIns="0" tIns="0" rIns="0" bIns="0" anchor="ctr">
            <a:noAutofit/>
          </a:bodyPr>
          <a:lstStyle/>
          <a:p>
            <a:pPr algn="ctr">
              <a:lnSpc>
                <a:spcPct val="100000"/>
              </a:lnSpc>
              <a:spcBef>
                <a:spcPts val="0"/>
              </a:spcBef>
              <a:spcAft>
                <a:spcPts val="0"/>
              </a:spcAft>
            </a:pPr>
            <a:r>
              <a:rPr sz="1500" b="1">
                <a:solidFill>
                  <a:srgbClr val="F2B84B"/>
                </a:solidFill>
                <a:latin typeface="Aptos"/>
              </a:rPr>
              <a:t>FAMILY HELP</a:t>
            </a:r>
          </a:p>
        </p:txBody>
      </p:sp>
      <p:sp>
        <p:nvSpPr>
          <p:cNvPr id="8" name="TextBox 7"/>
          <p:cNvSpPr txBox="1"/>
          <p:nvPr/>
        </p:nvSpPr>
        <p:spPr>
          <a:xfrm>
            <a:off x="1115568" y="1828800"/>
            <a:ext cx="9957816" cy="1572768"/>
          </a:xfrm>
          <a:prstGeom prst="rect">
            <a:avLst/>
          </a:prstGeom>
          <a:noFill/>
        </p:spPr>
        <p:txBody>
          <a:bodyPr wrap="square" lIns="0" tIns="0" rIns="0" bIns="0" anchor="ctr">
            <a:noAutofit/>
          </a:bodyPr>
          <a:lstStyle/>
          <a:p>
            <a:pPr algn="ctr">
              <a:lnSpc>
                <a:spcPct val="90000"/>
              </a:lnSpc>
              <a:spcBef>
                <a:spcPts val="0"/>
              </a:spcBef>
              <a:spcAft>
                <a:spcPts val="0"/>
              </a:spcAft>
            </a:pPr>
            <a:r>
              <a:rPr sz="4600" b="1">
                <a:solidFill>
                  <a:srgbClr val="FFFFFF"/>
                </a:solidFill>
                <a:latin typeface="Aptos Display"/>
              </a:rPr>
              <a:t>Early Help
and Professional Curiosity</a:t>
            </a:r>
          </a:p>
        </p:txBody>
      </p:sp>
      <p:sp>
        <p:nvSpPr>
          <p:cNvPr id="9" name="Rectangle 8"/>
          <p:cNvSpPr/>
          <p:nvPr/>
        </p:nvSpPr>
        <p:spPr>
          <a:xfrm>
            <a:off x="5321808" y="3749039"/>
            <a:ext cx="1554480" cy="82296"/>
          </a:xfrm>
          <a:prstGeom prst="rect">
            <a:avLst/>
          </a:prstGeom>
          <a:solidFill>
            <a:srgbClr val="EE765D"/>
          </a:solidFill>
          <a:ln>
            <a:solidFill>
              <a:srgbClr val="EE765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956816" y="4069080"/>
            <a:ext cx="8275320" cy="438912"/>
          </a:xfrm>
          <a:prstGeom prst="rect">
            <a:avLst/>
          </a:prstGeom>
          <a:noFill/>
        </p:spPr>
        <p:txBody>
          <a:bodyPr wrap="square" lIns="0" tIns="0" rIns="0" bIns="0" anchor="ctr">
            <a:noAutofit/>
          </a:bodyPr>
          <a:lstStyle/>
          <a:p>
            <a:pPr algn="ctr">
              <a:lnSpc>
                <a:spcPct val="100000"/>
              </a:lnSpc>
              <a:spcBef>
                <a:spcPts val="0"/>
              </a:spcBef>
              <a:spcAft>
                <a:spcPts val="0"/>
              </a:spcAft>
            </a:pPr>
            <a:r>
              <a:rPr sz="1900" b="0">
                <a:solidFill>
                  <a:srgbClr val="D9E9E7"/>
                </a:solidFill>
                <a:latin typeface="Aptos"/>
              </a:rPr>
              <a:t>Right support  •  Right time  •  Right route</a:t>
            </a:r>
          </a:p>
        </p:txBody>
      </p:sp>
      <p:sp>
        <p:nvSpPr>
          <p:cNvPr id="11" name="Rectangle 10"/>
          <p:cNvSpPr/>
          <p:nvPr/>
        </p:nvSpPr>
        <p:spPr>
          <a:xfrm>
            <a:off x="0" y="6455664"/>
            <a:ext cx="12191695" cy="402336"/>
          </a:xfrm>
          <a:prstGeom prst="rect">
            <a:avLst/>
          </a:prstGeom>
          <a:solidFill>
            <a:srgbClr val="F7F5F0"/>
          </a:solidFill>
          <a:ln>
            <a:solidFill>
              <a:srgbClr val="F7F5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73152" y="6620256"/>
            <a:ext cx="566928" cy="128016"/>
          </a:xfrm>
          <a:prstGeom prst="rect">
            <a:avLst/>
          </a:prstGeom>
          <a:noFill/>
        </p:spPr>
        <p:txBody>
          <a:bodyPr wrap="square" lIns="0" tIns="0" rIns="0" bIns="0" anchor="ctr">
            <a:noAutofit/>
          </a:bodyPr>
          <a:lstStyle/>
          <a:p>
            <a:pPr algn="l">
              <a:lnSpc>
                <a:spcPct val="100000"/>
              </a:lnSpc>
              <a:spcBef>
                <a:spcPts val="0"/>
              </a:spcBef>
              <a:spcAft>
                <a:spcPts val="0"/>
              </a:spcAft>
            </a:pPr>
            <a:r>
              <a:rPr sz="700" b="0">
                <a:solidFill>
                  <a:srgbClr val="587078"/>
                </a:solidFill>
                <a:latin typeface="Aptos"/>
              </a:rPr>
              <a:t>OFFICIAL</a:t>
            </a:r>
          </a:p>
        </p:txBody>
      </p:sp>
    </p:spTree>
    <p:extLst>
      <p:ext uri="{BB962C8B-B14F-4D97-AF65-F5344CB8AC3E}">
        <p14:creationId xmlns:p14="http://schemas.microsoft.com/office/powerpoint/2010/main" val="2063887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91746D-57F3-D573-FBE7-32BAEF0253DF}"/>
              </a:ext>
            </a:extLst>
          </p:cNvPr>
          <p:cNvSpPr>
            <a:spLocks noGrp="1"/>
          </p:cNvSpPr>
          <p:nvPr>
            <p:ph idx="1"/>
          </p:nvPr>
        </p:nvSpPr>
        <p:spPr/>
        <p:txBody>
          <a:bodyPr/>
          <a:lstStyle/>
          <a:p>
            <a:endParaRPr lang="en-GB"/>
          </a:p>
          <a:p>
            <a:endParaRPr lang="en-GB"/>
          </a:p>
        </p:txBody>
      </p:sp>
      <p:pic>
        <p:nvPicPr>
          <p:cNvPr id="5" name="Picture 4">
            <a:extLst>
              <a:ext uri="{FF2B5EF4-FFF2-40B4-BE49-F238E27FC236}">
                <a16:creationId xmlns:a16="http://schemas.microsoft.com/office/drawing/2014/main" id="{1C3DD4FD-CF89-EA98-9447-CA2040C8EBEF}"/>
              </a:ext>
            </a:extLst>
          </p:cNvPr>
          <p:cNvPicPr>
            <a:picLocks noChangeAspect="1"/>
          </p:cNvPicPr>
          <p:nvPr/>
        </p:nvPicPr>
        <p:blipFill>
          <a:blip r:embed="rId3"/>
          <a:stretch>
            <a:fillRect/>
          </a:stretch>
        </p:blipFill>
        <p:spPr>
          <a:xfrm>
            <a:off x="148465" y="695039"/>
            <a:ext cx="3191579" cy="2261172"/>
          </a:xfrm>
          <a:prstGeom prst="rect">
            <a:avLst/>
          </a:prstGeom>
          <a:ln w="6350">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8" name="Content Placeholder 12">
            <a:extLst>
              <a:ext uri="{FF2B5EF4-FFF2-40B4-BE49-F238E27FC236}">
                <a16:creationId xmlns:a16="http://schemas.microsoft.com/office/drawing/2014/main" id="{B9BD9FBC-C586-61F2-813C-57DB4D30B251}"/>
              </a:ext>
            </a:extLst>
          </p:cNvPr>
          <p:cNvPicPr>
            <a:picLocks noChangeAspect="1"/>
          </p:cNvPicPr>
          <p:nvPr/>
        </p:nvPicPr>
        <p:blipFill>
          <a:blip r:embed="rId4"/>
          <a:stretch>
            <a:fillRect/>
          </a:stretch>
        </p:blipFill>
        <p:spPr>
          <a:xfrm>
            <a:off x="405182" y="4262241"/>
            <a:ext cx="4693819" cy="2595759"/>
          </a:xfrm>
          <a:prstGeom prst="rect">
            <a:avLst/>
          </a:prstGeom>
        </p:spPr>
      </p:pic>
      <p:sp>
        <p:nvSpPr>
          <p:cNvPr id="9" name="TextBox 8">
            <a:extLst>
              <a:ext uri="{FF2B5EF4-FFF2-40B4-BE49-F238E27FC236}">
                <a16:creationId xmlns:a16="http://schemas.microsoft.com/office/drawing/2014/main" id="{32242A49-625E-1043-7BA3-85A17977E329}"/>
              </a:ext>
            </a:extLst>
          </p:cNvPr>
          <p:cNvSpPr txBox="1"/>
          <p:nvPr/>
        </p:nvSpPr>
        <p:spPr>
          <a:xfrm>
            <a:off x="120502" y="92149"/>
            <a:ext cx="9229061" cy="584775"/>
          </a:xfrm>
          <a:prstGeom prst="rect">
            <a:avLst/>
          </a:prstGeom>
          <a:noFill/>
        </p:spPr>
        <p:txBody>
          <a:bodyPr wrap="square" rtlCol="0">
            <a:spAutoFit/>
          </a:bodyPr>
          <a:lstStyle/>
          <a:p>
            <a:r>
              <a:rPr lang="en-GB" sz="3200" b="1">
                <a:solidFill>
                  <a:schemeClr val="accent3"/>
                </a:solidFill>
              </a:rPr>
              <a:t>The Right Support at the Right Time </a:t>
            </a:r>
          </a:p>
        </p:txBody>
      </p:sp>
      <p:sp>
        <p:nvSpPr>
          <p:cNvPr id="12" name="TextBox 11">
            <a:extLst>
              <a:ext uri="{FF2B5EF4-FFF2-40B4-BE49-F238E27FC236}">
                <a16:creationId xmlns:a16="http://schemas.microsoft.com/office/drawing/2014/main" id="{C4FC8B8A-A4D3-2EA3-3490-1CDD02FA8C02}"/>
              </a:ext>
            </a:extLst>
          </p:cNvPr>
          <p:cNvSpPr txBox="1"/>
          <p:nvPr/>
        </p:nvSpPr>
        <p:spPr>
          <a:xfrm>
            <a:off x="5443869" y="694673"/>
            <a:ext cx="6550136" cy="5909310"/>
          </a:xfrm>
          <a:custGeom>
            <a:avLst/>
            <a:gdLst>
              <a:gd name="csX0" fmla="*/ 0 w 6550136"/>
              <a:gd name="csY0" fmla="*/ 0 h 5909310"/>
              <a:gd name="csX1" fmla="*/ 655014 w 6550136"/>
              <a:gd name="csY1" fmla="*/ 0 h 5909310"/>
              <a:gd name="csX2" fmla="*/ 1441030 w 6550136"/>
              <a:gd name="csY2" fmla="*/ 0 h 5909310"/>
              <a:gd name="csX3" fmla="*/ 1965041 w 6550136"/>
              <a:gd name="csY3" fmla="*/ 0 h 5909310"/>
              <a:gd name="csX4" fmla="*/ 2554553 w 6550136"/>
              <a:gd name="csY4" fmla="*/ 0 h 5909310"/>
              <a:gd name="csX5" fmla="*/ 3144065 w 6550136"/>
              <a:gd name="csY5" fmla="*/ 0 h 5909310"/>
              <a:gd name="csX6" fmla="*/ 3602575 w 6550136"/>
              <a:gd name="csY6" fmla="*/ 0 h 5909310"/>
              <a:gd name="csX7" fmla="*/ 4388591 w 6550136"/>
              <a:gd name="csY7" fmla="*/ 0 h 5909310"/>
              <a:gd name="csX8" fmla="*/ 4978103 w 6550136"/>
              <a:gd name="csY8" fmla="*/ 0 h 5909310"/>
              <a:gd name="csX9" fmla="*/ 5567616 w 6550136"/>
              <a:gd name="csY9" fmla="*/ 0 h 5909310"/>
              <a:gd name="csX10" fmla="*/ 6550136 w 6550136"/>
              <a:gd name="csY10" fmla="*/ 0 h 5909310"/>
              <a:gd name="csX11" fmla="*/ 6550136 w 6550136"/>
              <a:gd name="csY11" fmla="*/ 538404 h 5909310"/>
              <a:gd name="csX12" fmla="*/ 6550136 w 6550136"/>
              <a:gd name="csY12" fmla="*/ 1017715 h 5909310"/>
              <a:gd name="csX13" fmla="*/ 6550136 w 6550136"/>
              <a:gd name="csY13" fmla="*/ 1674305 h 5909310"/>
              <a:gd name="csX14" fmla="*/ 6550136 w 6550136"/>
              <a:gd name="csY14" fmla="*/ 2389988 h 5909310"/>
              <a:gd name="csX15" fmla="*/ 6550136 w 6550136"/>
              <a:gd name="csY15" fmla="*/ 3164764 h 5909310"/>
              <a:gd name="csX16" fmla="*/ 6550136 w 6550136"/>
              <a:gd name="csY16" fmla="*/ 3644075 h 5909310"/>
              <a:gd name="csX17" fmla="*/ 6550136 w 6550136"/>
              <a:gd name="csY17" fmla="*/ 4123385 h 5909310"/>
              <a:gd name="csX18" fmla="*/ 6550136 w 6550136"/>
              <a:gd name="csY18" fmla="*/ 4898161 h 5909310"/>
              <a:gd name="csX19" fmla="*/ 6550136 w 6550136"/>
              <a:gd name="csY19" fmla="*/ 5909310 h 5909310"/>
              <a:gd name="csX20" fmla="*/ 6091626 w 6550136"/>
              <a:gd name="csY20" fmla="*/ 5909310 h 5909310"/>
              <a:gd name="csX21" fmla="*/ 5633117 w 6550136"/>
              <a:gd name="csY21" fmla="*/ 5909310 h 5909310"/>
              <a:gd name="csX22" fmla="*/ 5109106 w 6550136"/>
              <a:gd name="csY22" fmla="*/ 5909310 h 5909310"/>
              <a:gd name="csX23" fmla="*/ 4454092 w 6550136"/>
              <a:gd name="csY23" fmla="*/ 5909310 h 5909310"/>
              <a:gd name="csX24" fmla="*/ 3799079 w 6550136"/>
              <a:gd name="csY24" fmla="*/ 5909310 h 5909310"/>
              <a:gd name="csX25" fmla="*/ 3013063 w 6550136"/>
              <a:gd name="csY25" fmla="*/ 5909310 h 5909310"/>
              <a:gd name="csX26" fmla="*/ 2554553 w 6550136"/>
              <a:gd name="csY26" fmla="*/ 5909310 h 5909310"/>
              <a:gd name="csX27" fmla="*/ 2030542 w 6550136"/>
              <a:gd name="csY27" fmla="*/ 5909310 h 5909310"/>
              <a:gd name="csX28" fmla="*/ 1572033 w 6550136"/>
              <a:gd name="csY28" fmla="*/ 5909310 h 5909310"/>
              <a:gd name="csX29" fmla="*/ 982520 w 6550136"/>
              <a:gd name="csY29" fmla="*/ 5909310 h 5909310"/>
              <a:gd name="csX30" fmla="*/ 0 w 6550136"/>
              <a:gd name="csY30" fmla="*/ 5909310 h 5909310"/>
              <a:gd name="csX31" fmla="*/ 0 w 6550136"/>
              <a:gd name="csY31" fmla="*/ 5311813 h 5909310"/>
              <a:gd name="csX32" fmla="*/ 0 w 6550136"/>
              <a:gd name="csY32" fmla="*/ 4832502 h 5909310"/>
              <a:gd name="csX33" fmla="*/ 0 w 6550136"/>
              <a:gd name="csY33" fmla="*/ 4294099 h 5909310"/>
              <a:gd name="csX34" fmla="*/ 0 w 6550136"/>
              <a:gd name="csY34" fmla="*/ 3637509 h 5909310"/>
              <a:gd name="csX35" fmla="*/ 0 w 6550136"/>
              <a:gd name="csY35" fmla="*/ 3099105 h 5909310"/>
              <a:gd name="csX36" fmla="*/ 0 w 6550136"/>
              <a:gd name="csY36" fmla="*/ 2501608 h 5909310"/>
              <a:gd name="csX37" fmla="*/ 0 w 6550136"/>
              <a:gd name="csY37" fmla="*/ 2022297 h 5909310"/>
              <a:gd name="csX38" fmla="*/ 0 w 6550136"/>
              <a:gd name="csY38" fmla="*/ 1365707 h 5909310"/>
              <a:gd name="csX39" fmla="*/ 0 w 6550136"/>
              <a:gd name="csY39" fmla="*/ 886396 h 5909310"/>
              <a:gd name="csX40" fmla="*/ 0 w 6550136"/>
              <a:gd name="csY40" fmla="*/ 0 h 5909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6550136" h="5909310" fill="none" extrusionOk="0">
                <a:moveTo>
                  <a:pt x="0" y="0"/>
                </a:moveTo>
                <a:cubicBezTo>
                  <a:pt x="153633" y="25245"/>
                  <a:pt x="405303" y="1828"/>
                  <a:pt x="655014" y="0"/>
                </a:cubicBezTo>
                <a:cubicBezTo>
                  <a:pt x="904725" y="-1828"/>
                  <a:pt x="1201605" y="37183"/>
                  <a:pt x="1441030" y="0"/>
                </a:cubicBezTo>
                <a:cubicBezTo>
                  <a:pt x="1680455" y="-37183"/>
                  <a:pt x="1810081" y="8687"/>
                  <a:pt x="1965041" y="0"/>
                </a:cubicBezTo>
                <a:cubicBezTo>
                  <a:pt x="2120001" y="-8687"/>
                  <a:pt x="2395085" y="-11991"/>
                  <a:pt x="2554553" y="0"/>
                </a:cubicBezTo>
                <a:cubicBezTo>
                  <a:pt x="2714021" y="11991"/>
                  <a:pt x="2943029" y="26856"/>
                  <a:pt x="3144065" y="0"/>
                </a:cubicBezTo>
                <a:cubicBezTo>
                  <a:pt x="3345101" y="-26856"/>
                  <a:pt x="3432897" y="16308"/>
                  <a:pt x="3602575" y="0"/>
                </a:cubicBezTo>
                <a:cubicBezTo>
                  <a:pt x="3772253" y="-16308"/>
                  <a:pt x="4153375" y="-34435"/>
                  <a:pt x="4388591" y="0"/>
                </a:cubicBezTo>
                <a:cubicBezTo>
                  <a:pt x="4623807" y="34435"/>
                  <a:pt x="4833971" y="-6916"/>
                  <a:pt x="4978103" y="0"/>
                </a:cubicBezTo>
                <a:cubicBezTo>
                  <a:pt x="5122235" y="6916"/>
                  <a:pt x="5393095" y="21014"/>
                  <a:pt x="5567616" y="0"/>
                </a:cubicBezTo>
                <a:cubicBezTo>
                  <a:pt x="5742137" y="-21014"/>
                  <a:pt x="6334641" y="-36056"/>
                  <a:pt x="6550136" y="0"/>
                </a:cubicBezTo>
                <a:cubicBezTo>
                  <a:pt x="6548194" y="252821"/>
                  <a:pt x="6546947" y="345094"/>
                  <a:pt x="6550136" y="538404"/>
                </a:cubicBezTo>
                <a:cubicBezTo>
                  <a:pt x="6553325" y="731714"/>
                  <a:pt x="6544622" y="863179"/>
                  <a:pt x="6550136" y="1017715"/>
                </a:cubicBezTo>
                <a:cubicBezTo>
                  <a:pt x="6555650" y="1172251"/>
                  <a:pt x="6566911" y="1471998"/>
                  <a:pt x="6550136" y="1674305"/>
                </a:cubicBezTo>
                <a:cubicBezTo>
                  <a:pt x="6533362" y="1876612"/>
                  <a:pt x="6560446" y="2127739"/>
                  <a:pt x="6550136" y="2389988"/>
                </a:cubicBezTo>
                <a:cubicBezTo>
                  <a:pt x="6539826" y="2652237"/>
                  <a:pt x="6581838" y="2850700"/>
                  <a:pt x="6550136" y="3164764"/>
                </a:cubicBezTo>
                <a:cubicBezTo>
                  <a:pt x="6518434" y="3478828"/>
                  <a:pt x="6543242" y="3448161"/>
                  <a:pt x="6550136" y="3644075"/>
                </a:cubicBezTo>
                <a:cubicBezTo>
                  <a:pt x="6557030" y="3839989"/>
                  <a:pt x="6538208" y="3957624"/>
                  <a:pt x="6550136" y="4123385"/>
                </a:cubicBezTo>
                <a:cubicBezTo>
                  <a:pt x="6562065" y="4289146"/>
                  <a:pt x="6584358" y="4556573"/>
                  <a:pt x="6550136" y="4898161"/>
                </a:cubicBezTo>
                <a:cubicBezTo>
                  <a:pt x="6515914" y="5239749"/>
                  <a:pt x="6566652" y="5423131"/>
                  <a:pt x="6550136" y="5909310"/>
                </a:cubicBezTo>
                <a:cubicBezTo>
                  <a:pt x="6384501" y="5924637"/>
                  <a:pt x="6211635" y="5910756"/>
                  <a:pt x="6091626" y="5909310"/>
                </a:cubicBezTo>
                <a:cubicBezTo>
                  <a:pt x="5971617" y="5907865"/>
                  <a:pt x="5807434" y="5895676"/>
                  <a:pt x="5633117" y="5909310"/>
                </a:cubicBezTo>
                <a:cubicBezTo>
                  <a:pt x="5458800" y="5922944"/>
                  <a:pt x="5221437" y="5884360"/>
                  <a:pt x="5109106" y="5909310"/>
                </a:cubicBezTo>
                <a:cubicBezTo>
                  <a:pt x="4996775" y="5934260"/>
                  <a:pt x="4774486" y="5940861"/>
                  <a:pt x="4454092" y="5909310"/>
                </a:cubicBezTo>
                <a:cubicBezTo>
                  <a:pt x="4133698" y="5877759"/>
                  <a:pt x="4086025" y="5913848"/>
                  <a:pt x="3799079" y="5909310"/>
                </a:cubicBezTo>
                <a:cubicBezTo>
                  <a:pt x="3512133" y="5904772"/>
                  <a:pt x="3208414" y="5881541"/>
                  <a:pt x="3013063" y="5909310"/>
                </a:cubicBezTo>
                <a:cubicBezTo>
                  <a:pt x="2817712" y="5937079"/>
                  <a:pt x="2731509" y="5901208"/>
                  <a:pt x="2554553" y="5909310"/>
                </a:cubicBezTo>
                <a:cubicBezTo>
                  <a:pt x="2377597" y="5917413"/>
                  <a:pt x="2254873" y="5905746"/>
                  <a:pt x="2030542" y="5909310"/>
                </a:cubicBezTo>
                <a:cubicBezTo>
                  <a:pt x="1806211" y="5912874"/>
                  <a:pt x="1730566" y="5909047"/>
                  <a:pt x="1572033" y="5909310"/>
                </a:cubicBezTo>
                <a:cubicBezTo>
                  <a:pt x="1413500" y="5909573"/>
                  <a:pt x="1117934" y="5927125"/>
                  <a:pt x="982520" y="5909310"/>
                </a:cubicBezTo>
                <a:cubicBezTo>
                  <a:pt x="847106" y="5891495"/>
                  <a:pt x="269826" y="5952596"/>
                  <a:pt x="0" y="5909310"/>
                </a:cubicBezTo>
                <a:cubicBezTo>
                  <a:pt x="15560" y="5716161"/>
                  <a:pt x="-9814" y="5461162"/>
                  <a:pt x="0" y="5311813"/>
                </a:cubicBezTo>
                <a:cubicBezTo>
                  <a:pt x="9814" y="5162464"/>
                  <a:pt x="-1581" y="4972437"/>
                  <a:pt x="0" y="4832502"/>
                </a:cubicBezTo>
                <a:cubicBezTo>
                  <a:pt x="1581" y="4692567"/>
                  <a:pt x="5660" y="4487946"/>
                  <a:pt x="0" y="4294099"/>
                </a:cubicBezTo>
                <a:cubicBezTo>
                  <a:pt x="-5660" y="4100252"/>
                  <a:pt x="-15844" y="3771564"/>
                  <a:pt x="0" y="3637509"/>
                </a:cubicBezTo>
                <a:cubicBezTo>
                  <a:pt x="15844" y="3503454"/>
                  <a:pt x="-18276" y="3253149"/>
                  <a:pt x="0" y="3099105"/>
                </a:cubicBezTo>
                <a:cubicBezTo>
                  <a:pt x="18276" y="2945061"/>
                  <a:pt x="-8282" y="2664885"/>
                  <a:pt x="0" y="2501608"/>
                </a:cubicBezTo>
                <a:cubicBezTo>
                  <a:pt x="8282" y="2338331"/>
                  <a:pt x="-5154" y="2187368"/>
                  <a:pt x="0" y="2022297"/>
                </a:cubicBezTo>
                <a:cubicBezTo>
                  <a:pt x="5154" y="1857226"/>
                  <a:pt x="-6010" y="1665076"/>
                  <a:pt x="0" y="1365707"/>
                </a:cubicBezTo>
                <a:cubicBezTo>
                  <a:pt x="6010" y="1066338"/>
                  <a:pt x="-2618" y="1075011"/>
                  <a:pt x="0" y="886396"/>
                </a:cubicBezTo>
                <a:cubicBezTo>
                  <a:pt x="2618" y="697781"/>
                  <a:pt x="-4043" y="265682"/>
                  <a:pt x="0" y="0"/>
                </a:cubicBezTo>
                <a:close/>
              </a:path>
              <a:path w="6550136" h="5909310" stroke="0" extrusionOk="0">
                <a:moveTo>
                  <a:pt x="0" y="0"/>
                </a:moveTo>
                <a:cubicBezTo>
                  <a:pt x="157767" y="1898"/>
                  <a:pt x="413468" y="-6043"/>
                  <a:pt x="589512" y="0"/>
                </a:cubicBezTo>
                <a:cubicBezTo>
                  <a:pt x="765556" y="6043"/>
                  <a:pt x="994375" y="20921"/>
                  <a:pt x="1310027" y="0"/>
                </a:cubicBezTo>
                <a:cubicBezTo>
                  <a:pt x="1625680" y="-20921"/>
                  <a:pt x="1746569" y="33534"/>
                  <a:pt x="2030542" y="0"/>
                </a:cubicBezTo>
                <a:cubicBezTo>
                  <a:pt x="2314516" y="-33534"/>
                  <a:pt x="2503506" y="-32131"/>
                  <a:pt x="2816558" y="0"/>
                </a:cubicBezTo>
                <a:cubicBezTo>
                  <a:pt x="3129610" y="32131"/>
                  <a:pt x="3254219" y="-19823"/>
                  <a:pt x="3537073" y="0"/>
                </a:cubicBezTo>
                <a:cubicBezTo>
                  <a:pt x="3819928" y="19823"/>
                  <a:pt x="3911541" y="-23832"/>
                  <a:pt x="4126586" y="0"/>
                </a:cubicBezTo>
                <a:cubicBezTo>
                  <a:pt x="4341631" y="23832"/>
                  <a:pt x="4602362" y="-37728"/>
                  <a:pt x="4912602" y="0"/>
                </a:cubicBezTo>
                <a:cubicBezTo>
                  <a:pt x="5222842" y="37728"/>
                  <a:pt x="5487072" y="-10830"/>
                  <a:pt x="5698618" y="0"/>
                </a:cubicBezTo>
                <a:cubicBezTo>
                  <a:pt x="5910164" y="10830"/>
                  <a:pt x="6192473" y="-12498"/>
                  <a:pt x="6550136" y="0"/>
                </a:cubicBezTo>
                <a:cubicBezTo>
                  <a:pt x="6523764" y="125624"/>
                  <a:pt x="6566409" y="351421"/>
                  <a:pt x="6550136" y="538404"/>
                </a:cubicBezTo>
                <a:cubicBezTo>
                  <a:pt x="6533863" y="725387"/>
                  <a:pt x="6537135" y="1056859"/>
                  <a:pt x="6550136" y="1254087"/>
                </a:cubicBezTo>
                <a:cubicBezTo>
                  <a:pt x="6563137" y="1451315"/>
                  <a:pt x="6547920" y="1606558"/>
                  <a:pt x="6550136" y="1792491"/>
                </a:cubicBezTo>
                <a:cubicBezTo>
                  <a:pt x="6552352" y="1978424"/>
                  <a:pt x="6553259" y="2072815"/>
                  <a:pt x="6550136" y="2330894"/>
                </a:cubicBezTo>
                <a:cubicBezTo>
                  <a:pt x="6547013" y="2588973"/>
                  <a:pt x="6556587" y="2738243"/>
                  <a:pt x="6550136" y="2987485"/>
                </a:cubicBezTo>
                <a:cubicBezTo>
                  <a:pt x="6543685" y="3236727"/>
                  <a:pt x="6536627" y="3336313"/>
                  <a:pt x="6550136" y="3466795"/>
                </a:cubicBezTo>
                <a:cubicBezTo>
                  <a:pt x="6563646" y="3597277"/>
                  <a:pt x="6566573" y="4078052"/>
                  <a:pt x="6550136" y="4241571"/>
                </a:cubicBezTo>
                <a:cubicBezTo>
                  <a:pt x="6533699" y="4405090"/>
                  <a:pt x="6533380" y="4713584"/>
                  <a:pt x="6550136" y="4839068"/>
                </a:cubicBezTo>
                <a:cubicBezTo>
                  <a:pt x="6566892" y="4964552"/>
                  <a:pt x="6547039" y="5610835"/>
                  <a:pt x="6550136" y="5909310"/>
                </a:cubicBezTo>
                <a:cubicBezTo>
                  <a:pt x="6220566" y="5941185"/>
                  <a:pt x="6050485" y="5928148"/>
                  <a:pt x="5829621" y="5909310"/>
                </a:cubicBezTo>
                <a:cubicBezTo>
                  <a:pt x="5608758" y="5890472"/>
                  <a:pt x="5484435" y="5912282"/>
                  <a:pt x="5240109" y="5909310"/>
                </a:cubicBezTo>
                <a:cubicBezTo>
                  <a:pt x="4995783" y="5906338"/>
                  <a:pt x="4709813" y="5894913"/>
                  <a:pt x="4519594" y="5909310"/>
                </a:cubicBezTo>
                <a:cubicBezTo>
                  <a:pt x="4329375" y="5923707"/>
                  <a:pt x="4065780" y="5895091"/>
                  <a:pt x="3930082" y="5909310"/>
                </a:cubicBezTo>
                <a:cubicBezTo>
                  <a:pt x="3794384" y="5923529"/>
                  <a:pt x="3671717" y="5907381"/>
                  <a:pt x="3471572" y="5909310"/>
                </a:cubicBezTo>
                <a:cubicBezTo>
                  <a:pt x="3271427" y="5911240"/>
                  <a:pt x="3171493" y="5898867"/>
                  <a:pt x="2947561" y="5909310"/>
                </a:cubicBezTo>
                <a:cubicBezTo>
                  <a:pt x="2723629" y="5919753"/>
                  <a:pt x="2486824" y="5890097"/>
                  <a:pt x="2227046" y="5909310"/>
                </a:cubicBezTo>
                <a:cubicBezTo>
                  <a:pt x="1967268" y="5928523"/>
                  <a:pt x="1866685" y="5896632"/>
                  <a:pt x="1637534" y="5909310"/>
                </a:cubicBezTo>
                <a:cubicBezTo>
                  <a:pt x="1408383" y="5921988"/>
                  <a:pt x="1335726" y="5916129"/>
                  <a:pt x="1179024" y="5909310"/>
                </a:cubicBezTo>
                <a:cubicBezTo>
                  <a:pt x="1022322" y="5902492"/>
                  <a:pt x="350074" y="5893855"/>
                  <a:pt x="0" y="5909310"/>
                </a:cubicBezTo>
                <a:cubicBezTo>
                  <a:pt x="-9969" y="5754434"/>
                  <a:pt x="20888" y="5639838"/>
                  <a:pt x="0" y="5429999"/>
                </a:cubicBezTo>
                <a:cubicBezTo>
                  <a:pt x="-20888" y="5220160"/>
                  <a:pt x="-5382" y="5016788"/>
                  <a:pt x="0" y="4832502"/>
                </a:cubicBezTo>
                <a:cubicBezTo>
                  <a:pt x="5382" y="4648216"/>
                  <a:pt x="16117" y="4485608"/>
                  <a:pt x="0" y="4235006"/>
                </a:cubicBezTo>
                <a:cubicBezTo>
                  <a:pt x="-16117" y="3984404"/>
                  <a:pt x="6320" y="3876582"/>
                  <a:pt x="0" y="3755695"/>
                </a:cubicBezTo>
                <a:cubicBezTo>
                  <a:pt x="-6320" y="3634808"/>
                  <a:pt x="17158" y="3360652"/>
                  <a:pt x="0" y="3040012"/>
                </a:cubicBezTo>
                <a:cubicBezTo>
                  <a:pt x="-17158" y="2719372"/>
                  <a:pt x="7875" y="2620832"/>
                  <a:pt x="0" y="2501608"/>
                </a:cubicBezTo>
                <a:cubicBezTo>
                  <a:pt x="-7875" y="2382384"/>
                  <a:pt x="1409" y="2109581"/>
                  <a:pt x="0" y="1904111"/>
                </a:cubicBezTo>
                <a:cubicBezTo>
                  <a:pt x="-1409" y="1698641"/>
                  <a:pt x="-25807" y="1451668"/>
                  <a:pt x="0" y="1247521"/>
                </a:cubicBezTo>
                <a:cubicBezTo>
                  <a:pt x="25807" y="1043374"/>
                  <a:pt x="18335" y="859419"/>
                  <a:pt x="0" y="709117"/>
                </a:cubicBezTo>
                <a:cubicBezTo>
                  <a:pt x="-18335" y="558815"/>
                  <a:pt x="30564" y="240807"/>
                  <a:pt x="0" y="0"/>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3817113830">
                  <a:prstGeom prst="rect">
                    <a:avLst/>
                  </a:prstGeom>
                  <ask:type>
                    <ask:lineSketchFreehand/>
                  </ask:type>
                </ask:lineSketchStyleProps>
              </a:ext>
            </a:extLst>
          </a:ln>
        </p:spPr>
        <p:txBody>
          <a:bodyPr wrap="square" rtlCol="0">
            <a:spAutoFit/>
          </a:bodyPr>
          <a:lstStyle/>
          <a:p>
            <a:r>
              <a:rPr lang="en-GB" sz="2400" b="1"/>
              <a:t>Child development needs: </a:t>
            </a:r>
          </a:p>
          <a:p>
            <a:r>
              <a:rPr lang="en-GB" sz="2400"/>
              <a:t>Learning, education and employment</a:t>
            </a:r>
          </a:p>
          <a:p>
            <a:r>
              <a:rPr lang="en-GB" sz="2400"/>
              <a:t>Physical health</a:t>
            </a:r>
          </a:p>
          <a:p>
            <a:r>
              <a:rPr lang="en-GB" sz="2400"/>
              <a:t>Emotional, mental health and confidence</a:t>
            </a:r>
          </a:p>
          <a:p>
            <a:r>
              <a:rPr lang="en-GB" sz="2400"/>
              <a:t>Behaviour and relationships</a:t>
            </a:r>
          </a:p>
          <a:p>
            <a:r>
              <a:rPr lang="en-GB" sz="2400"/>
              <a:t>Crime and anti-social behaviour</a:t>
            </a:r>
          </a:p>
          <a:p>
            <a:endParaRPr lang="en-GB" sz="2400"/>
          </a:p>
          <a:p>
            <a:r>
              <a:rPr lang="en-GB" sz="2400" b="1"/>
              <a:t>Parents and Carers:</a:t>
            </a:r>
          </a:p>
          <a:p>
            <a:r>
              <a:rPr lang="en-GB" sz="2400"/>
              <a:t>Parenting skills</a:t>
            </a:r>
          </a:p>
          <a:p>
            <a:r>
              <a:rPr lang="en-GB" sz="2400"/>
              <a:t>Substance or alcohol misuse</a:t>
            </a:r>
          </a:p>
          <a:p>
            <a:r>
              <a:rPr lang="en-GB" sz="2400"/>
              <a:t>Relationships including domestic abuse</a:t>
            </a:r>
          </a:p>
          <a:p>
            <a:r>
              <a:rPr lang="en-GB" sz="2400"/>
              <a:t>Housing and living conditions</a:t>
            </a:r>
          </a:p>
          <a:p>
            <a:endParaRPr lang="en-GB" sz="2400"/>
          </a:p>
          <a:p>
            <a:r>
              <a:rPr lang="en-GB" sz="2400" b="1"/>
              <a:t>Adult health: </a:t>
            </a:r>
          </a:p>
          <a:p>
            <a:r>
              <a:rPr lang="en-GB" sz="2400"/>
              <a:t>physical and emotional</a:t>
            </a:r>
          </a:p>
          <a:p>
            <a:endParaRPr lang="en-GB"/>
          </a:p>
        </p:txBody>
      </p:sp>
      <p:pic>
        <p:nvPicPr>
          <p:cNvPr id="7" name="Picture 6">
            <a:extLst>
              <a:ext uri="{FF2B5EF4-FFF2-40B4-BE49-F238E27FC236}">
                <a16:creationId xmlns:a16="http://schemas.microsoft.com/office/drawing/2014/main" id="{3CEC97C9-EE1B-E379-EC3C-B2E55B87C15D}"/>
              </a:ext>
            </a:extLst>
          </p:cNvPr>
          <p:cNvPicPr>
            <a:picLocks noChangeAspect="1"/>
          </p:cNvPicPr>
          <p:nvPr/>
        </p:nvPicPr>
        <p:blipFill>
          <a:blip r:embed="rId5"/>
          <a:stretch>
            <a:fillRect/>
          </a:stretch>
        </p:blipFill>
        <p:spPr>
          <a:xfrm>
            <a:off x="1640696" y="2225028"/>
            <a:ext cx="3398696" cy="2407944"/>
          </a:xfrm>
          <a:prstGeom prst="rect">
            <a:avLst/>
          </a:prstGeom>
          <a:ln w="6350">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1224822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81BB87E-AF16-DC07-DE58-140292F73CC4}"/>
              </a:ext>
            </a:extLst>
          </p:cNvPr>
          <p:cNvPicPr>
            <a:picLocks noGrp="1" noChangeAspect="1"/>
          </p:cNvPicPr>
          <p:nvPr>
            <p:ph idx="1"/>
          </p:nvPr>
        </p:nvPicPr>
        <p:blipFill>
          <a:blip r:embed="rId3"/>
          <a:stretch>
            <a:fillRect/>
          </a:stretch>
        </p:blipFill>
        <p:spPr>
          <a:xfrm>
            <a:off x="7862328" y="2314189"/>
            <a:ext cx="3131737" cy="4444573"/>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6" name="TextBox 5">
            <a:extLst>
              <a:ext uri="{FF2B5EF4-FFF2-40B4-BE49-F238E27FC236}">
                <a16:creationId xmlns:a16="http://schemas.microsoft.com/office/drawing/2014/main" id="{97F6A1CF-735E-7E3A-9028-1B64E81D1B7B}"/>
              </a:ext>
            </a:extLst>
          </p:cNvPr>
          <p:cNvSpPr txBox="1"/>
          <p:nvPr/>
        </p:nvSpPr>
        <p:spPr>
          <a:xfrm>
            <a:off x="0" y="0"/>
            <a:ext cx="7075054" cy="6494085"/>
          </a:xfrm>
          <a:prstGeom prst="rect">
            <a:avLst/>
          </a:prstGeom>
          <a:solidFill>
            <a:schemeClr val="tx2">
              <a:lumMod val="10000"/>
              <a:lumOff val="90000"/>
            </a:schemeClr>
          </a:solidFill>
        </p:spPr>
        <p:txBody>
          <a:bodyPr wrap="square">
            <a:spAutoFit/>
          </a:bodyPr>
          <a:lstStyle/>
          <a:p>
            <a:r>
              <a:rPr lang="en-GB" sz="1600"/>
              <a:t>Who IS:</a:t>
            </a:r>
          </a:p>
          <a:p>
            <a:endParaRPr lang="en-GB" sz="1600"/>
          </a:p>
          <a:p>
            <a:pPr marL="285750" indent="-285750">
              <a:buFont typeface="Arial" panose="020B0604020202020204" pitchFamily="34" charset="0"/>
              <a:buChar char="•"/>
            </a:pPr>
            <a:r>
              <a:rPr lang="en-GB" sz="1600"/>
              <a:t>disabled or has certain health conditions and has specific additional needs </a:t>
            </a:r>
          </a:p>
          <a:p>
            <a:endParaRPr lang="en-GB" sz="1600"/>
          </a:p>
          <a:p>
            <a:pPr marL="285750" indent="-285750">
              <a:buFont typeface="Arial" panose="020B0604020202020204" pitchFamily="34" charset="0"/>
              <a:buChar char="•"/>
            </a:pPr>
            <a:r>
              <a:rPr lang="en-GB" sz="1600"/>
              <a:t>a young carer </a:t>
            </a:r>
          </a:p>
          <a:p>
            <a:endParaRPr lang="en-GB" sz="1600"/>
          </a:p>
          <a:p>
            <a:pPr marL="285750" indent="-285750">
              <a:buFont typeface="Arial" panose="020B0604020202020204" pitchFamily="34" charset="0"/>
              <a:buChar char="•"/>
            </a:pPr>
            <a:r>
              <a:rPr lang="en-GB" sz="1600"/>
              <a:t>pregnant and/or is a parent themselves </a:t>
            </a:r>
          </a:p>
          <a:p>
            <a:endParaRPr lang="en-GB" sz="1600"/>
          </a:p>
          <a:p>
            <a:pPr marL="285750" indent="-285750">
              <a:buFont typeface="Arial" panose="020B0604020202020204" pitchFamily="34" charset="0"/>
              <a:buChar char="•"/>
            </a:pPr>
            <a:r>
              <a:rPr lang="en-GB" sz="1600"/>
              <a:t>showing signs of being drawn in to anti-social or criminal behaviour, including gang involvement and association with organised crime groups or county lines </a:t>
            </a:r>
          </a:p>
          <a:p>
            <a:endParaRPr lang="en-GB" sz="1600"/>
          </a:p>
          <a:p>
            <a:pPr marL="285750" indent="-285750">
              <a:buFont typeface="Arial" panose="020B0604020202020204" pitchFamily="34" charset="0"/>
              <a:buChar char="•"/>
            </a:pPr>
            <a:r>
              <a:rPr lang="en-GB" sz="1600"/>
              <a:t>frequently missing/goes missing from education, home or care </a:t>
            </a:r>
          </a:p>
          <a:p>
            <a:endParaRPr lang="en-GB" sz="1600"/>
          </a:p>
          <a:p>
            <a:pPr marL="285750" indent="-285750">
              <a:buFont typeface="Arial" panose="020B0604020202020204" pitchFamily="34" charset="0"/>
              <a:buChar char="•"/>
            </a:pPr>
            <a:r>
              <a:rPr lang="en-GB" sz="1600"/>
              <a:t>at risk of exploitation, modern slavery, trafficking, including CCE and CSE</a:t>
            </a:r>
          </a:p>
          <a:p>
            <a:endParaRPr lang="en-GB" sz="1600"/>
          </a:p>
          <a:p>
            <a:pPr marL="285750" indent="-285750">
              <a:buFont typeface="Arial" panose="020B0604020202020204" pitchFamily="34" charset="0"/>
              <a:buChar char="•"/>
            </a:pPr>
            <a:r>
              <a:rPr lang="en-GB" sz="1600"/>
              <a:t>at risk of being radicalised into terrorism </a:t>
            </a:r>
          </a:p>
          <a:p>
            <a:endParaRPr lang="en-GB" sz="1600"/>
          </a:p>
          <a:p>
            <a:pPr marL="285750" indent="-285750">
              <a:buFont typeface="Arial" panose="020B0604020202020204" pitchFamily="34" charset="0"/>
              <a:buChar char="•"/>
            </a:pPr>
            <a:r>
              <a:rPr lang="en-GB" sz="1600"/>
              <a:t>in a family circumstance presenting challenges for the child, such as drug and alcohol misuse, adult mental health issues and domestic abuse </a:t>
            </a:r>
          </a:p>
          <a:p>
            <a:endParaRPr lang="en-GB" sz="1600"/>
          </a:p>
          <a:p>
            <a:pPr marL="285750" indent="-285750">
              <a:buFont typeface="Arial" panose="020B0604020202020204" pitchFamily="34" charset="0"/>
              <a:buChar char="•"/>
            </a:pPr>
            <a:r>
              <a:rPr lang="en-GB" sz="1600"/>
              <a:t>misusing alcohol and other drugs themselves </a:t>
            </a:r>
          </a:p>
          <a:p>
            <a:endParaRPr lang="en-GB" sz="1600"/>
          </a:p>
          <a:p>
            <a:pPr marL="285750" indent="-285750">
              <a:buFont typeface="Arial" panose="020B0604020202020204" pitchFamily="34" charset="0"/>
              <a:buChar char="•"/>
            </a:pPr>
            <a:r>
              <a:rPr lang="en-GB" sz="1600"/>
              <a:t>at risk of honour or faith-based abuse such as Female Genital Mutilation or Forced Marriage, </a:t>
            </a:r>
          </a:p>
          <a:p>
            <a:pPr marL="285750" indent="-285750">
              <a:buFont typeface="Arial" panose="020B0604020202020204" pitchFamily="34" charset="0"/>
              <a:buChar char="•"/>
            </a:pPr>
            <a:r>
              <a:rPr lang="en-GB" sz="1600"/>
              <a:t>a privately fostered child</a:t>
            </a:r>
            <a:r>
              <a:rPr lang="en-GB" sz="1400"/>
              <a:t>.</a:t>
            </a:r>
          </a:p>
        </p:txBody>
      </p:sp>
      <p:sp>
        <p:nvSpPr>
          <p:cNvPr id="7" name="TextBox 6">
            <a:extLst>
              <a:ext uri="{FF2B5EF4-FFF2-40B4-BE49-F238E27FC236}">
                <a16:creationId xmlns:a16="http://schemas.microsoft.com/office/drawing/2014/main" id="{B77AC116-DF90-A764-5D2F-22CD27B66CDC}"/>
              </a:ext>
            </a:extLst>
          </p:cNvPr>
          <p:cNvSpPr txBox="1"/>
          <p:nvPr/>
        </p:nvSpPr>
        <p:spPr>
          <a:xfrm>
            <a:off x="0" y="0"/>
            <a:ext cx="7075054" cy="7017306"/>
          </a:xfrm>
          <a:prstGeom prst="rect">
            <a:avLst/>
          </a:prstGeom>
          <a:solidFill>
            <a:schemeClr val="tx2">
              <a:lumMod val="10000"/>
              <a:lumOff val="90000"/>
            </a:schemeClr>
          </a:solidFill>
        </p:spPr>
        <p:txBody>
          <a:bodyPr wrap="square" rtlCol="0">
            <a:spAutoFit/>
          </a:bodyPr>
          <a:lstStyle/>
          <a:p>
            <a:endParaRPr lang="en-GB"/>
          </a:p>
          <a:p>
            <a:r>
              <a:rPr lang="en-GB" b="1"/>
              <a:t>Who has: </a:t>
            </a:r>
          </a:p>
          <a:p>
            <a:endParaRPr lang="en-GB"/>
          </a:p>
          <a:p>
            <a:pPr marL="285750" indent="-285750">
              <a:buFont typeface="Arial" panose="020B0604020202020204" pitchFamily="34" charset="0"/>
              <a:buChar char="•"/>
            </a:pPr>
            <a:r>
              <a:rPr lang="en-GB"/>
              <a:t> special educational needs (whether or not they have a statutory Education, Health and Care plan) </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 a mental health need</a:t>
            </a:r>
          </a:p>
          <a:p>
            <a:endParaRPr lang="en-GB"/>
          </a:p>
          <a:p>
            <a:pPr marL="285750" indent="-285750">
              <a:buFont typeface="Arial" panose="020B0604020202020204" pitchFamily="34" charset="0"/>
              <a:buChar char="•"/>
            </a:pPr>
            <a:r>
              <a:rPr lang="en-GB"/>
              <a:t>exhibited early signs of abusive, violent and/or harmful behaviours</a:t>
            </a:r>
          </a:p>
          <a:p>
            <a:endParaRPr lang="en-GB"/>
          </a:p>
          <a:p>
            <a:pPr marL="285750" indent="-285750">
              <a:buFont typeface="Arial" panose="020B0604020202020204" pitchFamily="34" charset="0"/>
              <a:buChar char="•"/>
            </a:pPr>
            <a:r>
              <a:rPr lang="en-GB"/>
              <a:t>been repeatedly removed from the classroom, experienced multiple suspensions, is on a part-time timetable, is at risk of being permanently excluded from schools, colleges and in Alternative Provision or a Pupil Referral Unit 11 </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a parent or carer in custody, or is affected by parental offending </a:t>
            </a:r>
          </a:p>
          <a:p>
            <a:endParaRPr lang="en-GB"/>
          </a:p>
          <a:p>
            <a:endParaRPr lang="en-GB"/>
          </a:p>
          <a:p>
            <a:endParaRPr lang="en-GB"/>
          </a:p>
          <a:p>
            <a:endParaRPr lang="en-GB"/>
          </a:p>
          <a:p>
            <a:endParaRPr lang="en-GB"/>
          </a:p>
          <a:p>
            <a:endParaRPr lang="en-GB"/>
          </a:p>
          <a:p>
            <a:endParaRPr lang="en-GB"/>
          </a:p>
          <a:p>
            <a:endParaRPr lang="en-GB"/>
          </a:p>
          <a:p>
            <a:endParaRPr lang="en-GB"/>
          </a:p>
        </p:txBody>
      </p:sp>
      <p:sp>
        <p:nvSpPr>
          <p:cNvPr id="8" name="TextBox 7">
            <a:extLst>
              <a:ext uri="{FF2B5EF4-FFF2-40B4-BE49-F238E27FC236}">
                <a16:creationId xmlns:a16="http://schemas.microsoft.com/office/drawing/2014/main" id="{49106069-E957-EAF3-7155-9185773B703F}"/>
              </a:ext>
            </a:extLst>
          </p:cNvPr>
          <p:cNvSpPr txBox="1"/>
          <p:nvPr/>
        </p:nvSpPr>
        <p:spPr>
          <a:xfrm>
            <a:off x="7223051" y="99237"/>
            <a:ext cx="4784651" cy="923330"/>
          </a:xfrm>
          <a:prstGeom prst="rect">
            <a:avLst/>
          </a:prstGeom>
          <a:noFill/>
        </p:spPr>
        <p:txBody>
          <a:bodyPr wrap="square" rtlCol="0">
            <a:spAutoFit/>
          </a:bodyPr>
          <a:lstStyle/>
          <a:p>
            <a:r>
              <a:rPr lang="en-GB"/>
              <a:t>All school and college staff should be particularly alert to the potential need for additional support for a child who….</a:t>
            </a:r>
          </a:p>
        </p:txBody>
      </p:sp>
      <p:sp>
        <p:nvSpPr>
          <p:cNvPr id="9" name="Speech Bubble: Rectangle with Corners Rounded 8">
            <a:extLst>
              <a:ext uri="{FF2B5EF4-FFF2-40B4-BE49-F238E27FC236}">
                <a16:creationId xmlns:a16="http://schemas.microsoft.com/office/drawing/2014/main" id="{E063CCF9-494E-7292-BF0A-85E229F0890C}"/>
              </a:ext>
            </a:extLst>
          </p:cNvPr>
          <p:cNvSpPr/>
          <p:nvPr/>
        </p:nvSpPr>
        <p:spPr>
          <a:xfrm>
            <a:off x="7223051" y="99237"/>
            <a:ext cx="4834270" cy="1290084"/>
          </a:xfrm>
          <a:prstGeom prst="wedgeRoundRectCallout">
            <a:avLst>
              <a:gd name="adj1" fmla="val -8956"/>
              <a:gd name="adj2" fmla="val 11337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KCSIE states, </a:t>
            </a:r>
          </a:p>
          <a:p>
            <a:pPr algn="ctr"/>
            <a:r>
              <a:rPr lang="en-GB"/>
              <a:t>All school and college staff should be particularly alert to the potential need for additional support for a child who…</a:t>
            </a:r>
          </a:p>
        </p:txBody>
      </p:sp>
    </p:spTree>
    <p:extLst>
      <p:ext uri="{BB962C8B-B14F-4D97-AF65-F5344CB8AC3E}">
        <p14:creationId xmlns:p14="http://schemas.microsoft.com/office/powerpoint/2010/main" val="3209168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4" end="1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16" end="1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18" end="1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20" end="2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
                                            <p:txEl>
                                              <p:pRg st="21" end="2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a:extLst>
              <a:ext uri="{FF2B5EF4-FFF2-40B4-BE49-F238E27FC236}">
                <a16:creationId xmlns:a16="http://schemas.microsoft.com/office/drawing/2014/main" id="{FB82D2BD-8814-7979-0BF8-E64313554135}"/>
              </a:ext>
            </a:extLst>
          </p:cNvPr>
          <p:cNvPicPr>
            <a:picLocks noGrp="1" noChangeAspect="1"/>
          </p:cNvPicPr>
          <p:nvPr>
            <p:ph idx="1"/>
          </p:nvPr>
        </p:nvPicPr>
        <p:blipFill>
          <a:blip r:embed="rId3"/>
          <a:stretch>
            <a:fillRect/>
          </a:stretch>
        </p:blipFill>
        <p:spPr>
          <a:xfrm>
            <a:off x="5289377" y="286500"/>
            <a:ext cx="6947257" cy="3841947"/>
          </a:xfrm>
          <a:prstGeom prst="rect">
            <a:avLst/>
          </a:prstGeom>
        </p:spPr>
      </p:pic>
      <p:sp>
        <p:nvSpPr>
          <p:cNvPr id="2" name="Title 1">
            <a:extLst>
              <a:ext uri="{FF2B5EF4-FFF2-40B4-BE49-F238E27FC236}">
                <a16:creationId xmlns:a16="http://schemas.microsoft.com/office/drawing/2014/main" id="{1CF56748-11C3-5313-F851-A92F657B70B8}"/>
              </a:ext>
            </a:extLst>
          </p:cNvPr>
          <p:cNvSpPr>
            <a:spLocks noGrp="1"/>
          </p:cNvSpPr>
          <p:nvPr>
            <p:ph type="title"/>
          </p:nvPr>
        </p:nvSpPr>
        <p:spPr>
          <a:xfrm>
            <a:off x="824024" y="67414"/>
            <a:ext cx="10325986" cy="733573"/>
          </a:xfrm>
        </p:spPr>
        <p:txBody>
          <a:bodyPr/>
          <a:lstStyle/>
          <a:p>
            <a:r>
              <a:rPr lang="en-GB"/>
              <a:t>Early Help and Professional Curiosity</a:t>
            </a:r>
          </a:p>
        </p:txBody>
      </p:sp>
      <p:sp>
        <p:nvSpPr>
          <p:cNvPr id="6" name="TextBox 5">
            <a:extLst>
              <a:ext uri="{FF2B5EF4-FFF2-40B4-BE49-F238E27FC236}">
                <a16:creationId xmlns:a16="http://schemas.microsoft.com/office/drawing/2014/main" id="{B1DE5EB8-9D4C-9EC9-C0C1-19A3ED853235}"/>
              </a:ext>
            </a:extLst>
          </p:cNvPr>
          <p:cNvSpPr txBox="1"/>
          <p:nvPr/>
        </p:nvSpPr>
        <p:spPr>
          <a:xfrm>
            <a:off x="356191" y="4112930"/>
            <a:ext cx="11479618" cy="2677656"/>
          </a:xfrm>
          <a:prstGeom prst="rect">
            <a:avLst/>
          </a:prstGeom>
          <a:solidFill>
            <a:schemeClr val="accent2">
              <a:lumMod val="20000"/>
              <a:lumOff val="80000"/>
            </a:schemeClr>
          </a:solidFill>
          <a:ln>
            <a:noFill/>
            <a:extLst>
              <a:ext uri="{C807C97D-BFC1-408E-A445-0C87EB9F89A2}">
                <ask:lineSketchStyleProps xmlns:ask="http://schemas.microsoft.com/office/drawing/2018/sketchyshapes">
                  <ask:type>
                    <ask:lineSketchNone/>
                  </ask:type>
                </ask:lineSketchStyleProps>
              </a:ext>
            </a:extLs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GB" sz="1600"/>
          </a:p>
          <a:p>
            <a:r>
              <a:rPr lang="en-GB" sz="2000"/>
              <a:t>We are going to focus on the </a:t>
            </a:r>
            <a:r>
              <a:rPr lang="en-GB" sz="2000" i="1"/>
              <a:t>Parents and Carers parenting skills </a:t>
            </a:r>
            <a:r>
              <a:rPr lang="en-GB" sz="2000"/>
              <a:t>where intensive support might be needed. </a:t>
            </a:r>
          </a:p>
          <a:p>
            <a:r>
              <a:rPr lang="en-GB" sz="2000"/>
              <a:t>Using the following indicators of need, in groups </a:t>
            </a:r>
            <a:r>
              <a:rPr lang="en-GB" sz="2000" b="1"/>
              <a:t>identify the concerns you have </a:t>
            </a:r>
            <a:r>
              <a:rPr lang="en-GB" sz="2000"/>
              <a:t>and the further information and context to your concerns.</a:t>
            </a:r>
            <a:r>
              <a:rPr lang="en-GB" b="1"/>
              <a:t> </a:t>
            </a:r>
          </a:p>
          <a:p>
            <a:endParaRPr lang="en-GB" b="1"/>
          </a:p>
          <a:p>
            <a:r>
              <a:rPr lang="en-GB" b="1"/>
              <a:t>What impact might these concerns be having on the child?</a:t>
            </a:r>
            <a:endParaRPr lang="en-GB"/>
          </a:p>
          <a:p>
            <a:endParaRPr lang="en-GB" b="1"/>
          </a:p>
          <a:p>
            <a:endParaRPr lang="en-GB"/>
          </a:p>
        </p:txBody>
      </p:sp>
      <p:pic>
        <p:nvPicPr>
          <p:cNvPr id="8" name="Picture 7">
            <a:extLst>
              <a:ext uri="{FF2B5EF4-FFF2-40B4-BE49-F238E27FC236}">
                <a16:creationId xmlns:a16="http://schemas.microsoft.com/office/drawing/2014/main" id="{16EEF5D1-D40D-DF24-4462-A6973CFD7966}"/>
              </a:ext>
            </a:extLst>
          </p:cNvPr>
          <p:cNvPicPr>
            <a:picLocks noChangeAspect="1"/>
          </p:cNvPicPr>
          <p:nvPr/>
        </p:nvPicPr>
        <p:blipFill>
          <a:blip r:embed="rId4"/>
          <a:stretch>
            <a:fillRect/>
          </a:stretch>
        </p:blipFill>
        <p:spPr>
          <a:xfrm>
            <a:off x="191946" y="762000"/>
            <a:ext cx="5334000" cy="2667000"/>
          </a:xfrm>
          <a:prstGeom prst="rect">
            <a:avLst/>
          </a:prstGeom>
        </p:spPr>
      </p:pic>
      <p:sp>
        <p:nvSpPr>
          <p:cNvPr id="9" name="TextBox 8">
            <a:extLst>
              <a:ext uri="{FF2B5EF4-FFF2-40B4-BE49-F238E27FC236}">
                <a16:creationId xmlns:a16="http://schemas.microsoft.com/office/drawing/2014/main" id="{1B51CA7C-9ABE-FDBA-26CA-E0B4E3BF2756}"/>
              </a:ext>
            </a:extLst>
          </p:cNvPr>
          <p:cNvSpPr txBox="1"/>
          <p:nvPr/>
        </p:nvSpPr>
        <p:spPr>
          <a:xfrm>
            <a:off x="687572" y="2207474"/>
            <a:ext cx="3076353" cy="646331"/>
          </a:xfrm>
          <a:prstGeom prst="rect">
            <a:avLst/>
          </a:prstGeom>
          <a:noFill/>
        </p:spPr>
        <p:txBody>
          <a:bodyPr wrap="square" rtlCol="0">
            <a:spAutoFit/>
          </a:bodyPr>
          <a:lstStyle/>
          <a:p>
            <a:r>
              <a:rPr lang="en-GB"/>
              <a:t>Think of a family you are worried about… </a:t>
            </a:r>
          </a:p>
        </p:txBody>
      </p:sp>
    </p:spTree>
    <p:extLst>
      <p:ext uri="{BB962C8B-B14F-4D97-AF65-F5344CB8AC3E}">
        <p14:creationId xmlns:p14="http://schemas.microsoft.com/office/powerpoint/2010/main" val="4175052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93701-DFC4-EA68-5A94-35F5ACDDC8C0}"/>
              </a:ext>
            </a:extLst>
          </p:cNvPr>
          <p:cNvSpPr>
            <a:spLocks noGrp="1"/>
          </p:cNvSpPr>
          <p:nvPr>
            <p:ph type="title"/>
          </p:nvPr>
        </p:nvSpPr>
        <p:spPr>
          <a:xfrm>
            <a:off x="824024" y="67414"/>
            <a:ext cx="10325986" cy="733573"/>
          </a:xfrm>
        </p:spPr>
        <p:txBody>
          <a:bodyPr/>
          <a:lstStyle/>
          <a:p>
            <a:r>
              <a:rPr lang="en-GB"/>
              <a:t>Scenario</a:t>
            </a:r>
          </a:p>
        </p:txBody>
      </p:sp>
      <p:sp>
        <p:nvSpPr>
          <p:cNvPr id="3" name="Content Placeholder 2">
            <a:extLst>
              <a:ext uri="{FF2B5EF4-FFF2-40B4-BE49-F238E27FC236}">
                <a16:creationId xmlns:a16="http://schemas.microsoft.com/office/drawing/2014/main" id="{CEB843C9-B4F0-15B6-5F7D-787ED59F84A6}"/>
              </a:ext>
            </a:extLst>
          </p:cNvPr>
          <p:cNvSpPr>
            <a:spLocks noGrp="1"/>
          </p:cNvSpPr>
          <p:nvPr>
            <p:ph idx="1"/>
          </p:nvPr>
        </p:nvSpPr>
        <p:spPr>
          <a:xfrm>
            <a:off x="350875" y="800987"/>
            <a:ext cx="11479618" cy="5636389"/>
          </a:xfrm>
          <a:solidFill>
            <a:schemeClr val="accent2">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noAutofit/>
          </a:bodyPr>
          <a:lstStyle/>
          <a:p>
            <a:pPr>
              <a:lnSpc>
                <a:spcPct val="108000"/>
              </a:lnSpc>
              <a:spcAft>
                <a:spcPts val="1000"/>
              </a:spcAft>
              <a:buNone/>
            </a:pPr>
            <a:r>
              <a:rPr lang="en-GB" sz="2400"/>
              <a:t>    A member of staff notices that a child has become increasingly tired and withdrawn during the school day. The child often arrives late, wearing clothing that is not warm enough for the weather, and regularly says they have not had breakfast. Staff also notice that homework and permission slips are rarely completed, despite reminders and previous offers of support.</a:t>
            </a:r>
          </a:p>
          <a:p>
            <a:pPr>
              <a:lnSpc>
                <a:spcPct val="108000"/>
              </a:lnSpc>
              <a:spcAft>
                <a:spcPts val="1000"/>
              </a:spcAft>
              <a:buNone/>
            </a:pPr>
            <a:r>
              <a:rPr lang="en-GB" sz="2400"/>
              <a:t>    Over time, the child becomes anxious at the end of the day and says they are not sure who will be collecting them. On one occasion, the child mentions that adults at home “get angry quickly” and that rules change depending on their mood. They say that sometimes there are no boundaries or routines, while at other times they are shouted at or physically punished for small things. Staff notice the child becoming increasingly watchful, unsettled and reluctant to talk about home.</a:t>
            </a:r>
          </a:p>
          <a:p>
            <a:pPr>
              <a:lnSpc>
                <a:spcPct val="108000"/>
              </a:lnSpc>
              <a:spcAft>
                <a:spcPts val="1000"/>
              </a:spcAft>
              <a:buNone/>
            </a:pPr>
            <a:endParaRPr lang="en-GB"/>
          </a:p>
        </p:txBody>
      </p:sp>
    </p:spTree>
    <p:extLst>
      <p:ext uri="{BB962C8B-B14F-4D97-AF65-F5344CB8AC3E}">
        <p14:creationId xmlns:p14="http://schemas.microsoft.com/office/powerpoint/2010/main" val="3808828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70E27-AA8D-8CBE-1372-912640DBE91E}"/>
              </a:ext>
            </a:extLst>
          </p:cNvPr>
          <p:cNvSpPr>
            <a:spLocks noGrp="1"/>
          </p:cNvSpPr>
          <p:nvPr>
            <p:ph type="title"/>
          </p:nvPr>
        </p:nvSpPr>
        <p:spPr>
          <a:xfrm>
            <a:off x="0" y="174200"/>
            <a:ext cx="12192000" cy="839438"/>
          </a:xfrm>
        </p:spPr>
        <p:txBody>
          <a:bodyPr>
            <a:normAutofit fontScale="90000"/>
          </a:bodyPr>
          <a:lstStyle/>
          <a:p>
            <a:r>
              <a:rPr lang="en-GB"/>
              <a:t>Seeking support – </a:t>
            </a:r>
            <a:r>
              <a:rPr lang="en-GB" b="1">
                <a:solidFill>
                  <a:schemeClr val="accent2">
                    <a:lumMod val="75000"/>
                  </a:schemeClr>
                </a:solidFill>
              </a:rPr>
              <a:t>Parents and Carers: Parenting skills</a:t>
            </a:r>
            <a:br>
              <a:rPr lang="en-GB" b="1"/>
            </a:br>
            <a:endParaRPr lang="en-GB"/>
          </a:p>
        </p:txBody>
      </p:sp>
      <p:sp>
        <p:nvSpPr>
          <p:cNvPr id="3" name="Content Placeholder 2">
            <a:extLst>
              <a:ext uri="{FF2B5EF4-FFF2-40B4-BE49-F238E27FC236}">
                <a16:creationId xmlns:a16="http://schemas.microsoft.com/office/drawing/2014/main" id="{7AE8F5D2-484B-8AF7-1CCC-ACEB97C8E089}"/>
              </a:ext>
            </a:extLst>
          </p:cNvPr>
          <p:cNvSpPr>
            <a:spLocks noGrp="1"/>
          </p:cNvSpPr>
          <p:nvPr>
            <p:ph idx="1"/>
          </p:nvPr>
        </p:nvSpPr>
        <p:spPr>
          <a:xfrm>
            <a:off x="99236" y="1013638"/>
            <a:ext cx="12014791" cy="4387703"/>
          </a:xfrm>
          <a:solidFill>
            <a:schemeClr val="accent2">
              <a:lumMod val="20000"/>
              <a:lumOff val="80000"/>
            </a:schemeClr>
          </a:solidFill>
        </p:spPr>
        <p:txBody>
          <a:bodyPr>
            <a:normAutofit fontScale="25000" lnSpcReduction="20000"/>
          </a:bodyPr>
          <a:lstStyle/>
          <a:p>
            <a:pPr>
              <a:lnSpc>
                <a:spcPct val="170000"/>
              </a:lnSpc>
              <a:buFont typeface="Wingdings" panose="05000000000000000000" pitchFamily="2" charset="2"/>
              <a:buChar char="q"/>
            </a:pPr>
            <a:r>
              <a:rPr lang="en-GB" sz="5600"/>
              <a:t>Poor supervision by parent or carer who is unable to consistently provide adequate supervision sufficient to protect the child</a:t>
            </a:r>
          </a:p>
          <a:p>
            <a:pPr>
              <a:lnSpc>
                <a:spcPct val="170000"/>
              </a:lnSpc>
              <a:buFont typeface="Wingdings" panose="05000000000000000000" pitchFamily="2" charset="2"/>
              <a:buChar char="q"/>
            </a:pPr>
            <a:r>
              <a:rPr lang="en-GB" sz="5600"/>
              <a:t>Unresponsive to identified needs</a:t>
            </a:r>
          </a:p>
          <a:p>
            <a:pPr>
              <a:lnSpc>
                <a:spcPct val="170000"/>
              </a:lnSpc>
              <a:buFont typeface="Wingdings" panose="05000000000000000000" pitchFamily="2" charset="2"/>
              <a:buChar char="q"/>
            </a:pPr>
            <a:r>
              <a:rPr lang="en-GB" sz="5600"/>
              <a:t>Parent or carer are unable to consistently provide adequate basic care. The child regularly does not have adequate food, warmth or essential clothing due to prioritisation of parental needs over the child</a:t>
            </a:r>
          </a:p>
          <a:p>
            <a:pPr>
              <a:lnSpc>
                <a:spcPct val="170000"/>
              </a:lnSpc>
              <a:buFont typeface="Wingdings" panose="05000000000000000000" pitchFamily="2" charset="2"/>
              <a:buChar char="q"/>
            </a:pPr>
            <a:r>
              <a:rPr lang="en-GB" sz="5600"/>
              <a:t>Historic context of parent's own childhood affects parenting capacity</a:t>
            </a:r>
          </a:p>
          <a:p>
            <a:pPr>
              <a:lnSpc>
                <a:spcPct val="170000"/>
              </a:lnSpc>
              <a:buFont typeface="Wingdings" panose="05000000000000000000" pitchFamily="2" charset="2"/>
              <a:buChar char="q"/>
            </a:pPr>
            <a:r>
              <a:rPr lang="en-GB" sz="5600"/>
              <a:t>Breakdown in relationship with child or feeling unable to continue to care for child with risk of entry into care</a:t>
            </a:r>
          </a:p>
          <a:p>
            <a:pPr>
              <a:lnSpc>
                <a:spcPct val="170000"/>
              </a:lnSpc>
              <a:buFont typeface="Wingdings" panose="05000000000000000000" pitchFamily="2" charset="2"/>
              <a:buChar char="q"/>
            </a:pPr>
            <a:r>
              <a:rPr lang="en-GB" sz="5600"/>
              <a:t>Parents struggle or refuse to set effective boundaries such as too loose, too tight, which may include reliance on physical chastisement</a:t>
            </a:r>
          </a:p>
          <a:p>
            <a:pPr>
              <a:lnSpc>
                <a:spcPct val="170000"/>
              </a:lnSpc>
              <a:buFont typeface="Wingdings" panose="05000000000000000000" pitchFamily="2" charset="2"/>
              <a:buChar char="q"/>
            </a:pPr>
            <a:r>
              <a:rPr lang="en-GB" sz="5600"/>
              <a:t>The parent or carer physically chastises the child but does not cause significant physical injury. This may result from a loss of control. The parent is willing to access professional support to learn alternatives</a:t>
            </a:r>
          </a:p>
          <a:p>
            <a:pPr>
              <a:lnSpc>
                <a:spcPct val="170000"/>
              </a:lnSpc>
              <a:buFont typeface="Wingdings" panose="05000000000000000000" pitchFamily="2" charset="2"/>
              <a:buChar char="q"/>
            </a:pPr>
            <a:r>
              <a:rPr lang="en-GB" sz="5600"/>
              <a:t>Child has multiple carers but may have no significant relationship to them</a:t>
            </a:r>
          </a:p>
        </p:txBody>
      </p:sp>
      <p:sp>
        <p:nvSpPr>
          <p:cNvPr id="7" name="TextBox 6">
            <a:extLst>
              <a:ext uri="{FF2B5EF4-FFF2-40B4-BE49-F238E27FC236}">
                <a16:creationId xmlns:a16="http://schemas.microsoft.com/office/drawing/2014/main" id="{F1E346D2-F017-EE56-48A7-1FEE6CC3C153}"/>
              </a:ext>
            </a:extLst>
          </p:cNvPr>
          <p:cNvSpPr txBox="1"/>
          <p:nvPr/>
        </p:nvSpPr>
        <p:spPr>
          <a:xfrm>
            <a:off x="99236" y="5892692"/>
            <a:ext cx="12291238" cy="769441"/>
          </a:xfrm>
          <a:prstGeom prst="rect">
            <a:avLst/>
          </a:prstGeom>
          <a:noFill/>
        </p:spPr>
        <p:txBody>
          <a:bodyPr wrap="square">
            <a:spAutoFit/>
          </a:bodyPr>
          <a:lstStyle/>
          <a:p>
            <a:r>
              <a:rPr lang="en-GB" sz="2000" b="1"/>
              <a:t>Identify the concerns you have </a:t>
            </a:r>
            <a:r>
              <a:rPr lang="en-GB" sz="2000"/>
              <a:t>and any further information and context to your concerns.</a:t>
            </a:r>
            <a:r>
              <a:rPr lang="en-GB" sz="1800" b="1"/>
              <a:t> </a:t>
            </a:r>
          </a:p>
          <a:p>
            <a:r>
              <a:rPr lang="en-GB" sz="2000" b="1"/>
              <a:t>What is the impact on the children of the issues you've identified?</a:t>
            </a:r>
            <a:r>
              <a:rPr lang="en-GB" sz="2400"/>
              <a:t> </a:t>
            </a:r>
            <a:endParaRPr lang="en-GB"/>
          </a:p>
        </p:txBody>
      </p:sp>
    </p:spTree>
    <p:extLst>
      <p:ext uri="{BB962C8B-B14F-4D97-AF65-F5344CB8AC3E}">
        <p14:creationId xmlns:p14="http://schemas.microsoft.com/office/powerpoint/2010/main" val="2056590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46304"/>
          </a:xfrm>
          <a:prstGeom prst="rect">
            <a:avLst/>
          </a:prstGeom>
          <a:solidFill>
            <a:srgbClr val="15959D"/>
          </a:solidFill>
          <a:ln>
            <a:solidFill>
              <a:srgbClr val="1595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76072" y="475488"/>
            <a:ext cx="10789920" cy="530352"/>
          </a:xfrm>
          <a:prstGeom prst="rect">
            <a:avLst/>
          </a:prstGeom>
          <a:noFill/>
        </p:spPr>
        <p:txBody>
          <a:bodyPr wrap="square" lIns="0" tIns="0" rIns="0" bIns="0" anchor="ctr">
            <a:noAutofit/>
          </a:bodyPr>
          <a:lstStyle/>
          <a:p>
            <a:pPr algn="l">
              <a:lnSpc>
                <a:spcPct val="100000"/>
              </a:lnSpc>
              <a:spcBef>
                <a:spcPts val="0"/>
              </a:spcBef>
              <a:spcAft>
                <a:spcPts val="0"/>
              </a:spcAft>
            </a:pPr>
            <a:r>
              <a:rPr sz="3100" b="1">
                <a:solidFill>
                  <a:srgbClr val="123C4A"/>
                </a:solidFill>
                <a:latin typeface="Aptos Display"/>
              </a:rPr>
              <a:t>KCSIE 2026 sharpens the route to early support</a:t>
            </a:r>
          </a:p>
        </p:txBody>
      </p:sp>
      <p:sp>
        <p:nvSpPr>
          <p:cNvPr id="4" name="TextBox 3"/>
          <p:cNvSpPr txBox="1"/>
          <p:nvPr/>
        </p:nvSpPr>
        <p:spPr>
          <a:xfrm>
            <a:off x="594360" y="1051560"/>
            <a:ext cx="10698480" cy="310896"/>
          </a:xfrm>
          <a:prstGeom prst="rect">
            <a:avLst/>
          </a:prstGeom>
          <a:noFill/>
        </p:spPr>
        <p:txBody>
          <a:bodyPr wrap="square" lIns="0" tIns="0" rIns="0" bIns="0" anchor="ctr">
            <a:noAutofit/>
          </a:bodyPr>
          <a:lstStyle/>
          <a:p>
            <a:pPr algn="l">
              <a:lnSpc>
                <a:spcPct val="100000"/>
              </a:lnSpc>
              <a:spcBef>
                <a:spcPts val="0"/>
              </a:spcBef>
              <a:spcAft>
                <a:spcPts val="0"/>
              </a:spcAft>
            </a:pPr>
            <a:r>
              <a:rPr sz="1400" b="0">
                <a:solidFill>
                  <a:srgbClr val="587078"/>
                </a:solidFill>
                <a:latin typeface="Aptos"/>
              </a:rPr>
              <a:t>The updates most relevant to Family Help, professional curiosity and parenting concerns</a:t>
            </a:r>
          </a:p>
        </p:txBody>
      </p:sp>
      <p:sp>
        <p:nvSpPr>
          <p:cNvPr id="5" name="Rounded Rectangle 4"/>
          <p:cNvSpPr/>
          <p:nvPr/>
        </p:nvSpPr>
        <p:spPr>
          <a:xfrm>
            <a:off x="603504"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 name="Rectangle 5"/>
          <p:cNvSpPr/>
          <p:nvPr/>
        </p:nvSpPr>
        <p:spPr>
          <a:xfrm>
            <a:off x="603504" y="1901952"/>
            <a:ext cx="100584" cy="2880360"/>
          </a:xfrm>
          <a:prstGeom prst="rect">
            <a:avLst/>
          </a:prstGeom>
          <a:solidFill>
            <a:srgbClr val="15959D"/>
          </a:solidFill>
          <a:ln>
            <a:solidFill>
              <a:srgbClr val="1595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ounded Rectangle 6"/>
          <p:cNvSpPr/>
          <p:nvPr/>
        </p:nvSpPr>
        <p:spPr>
          <a:xfrm>
            <a:off x="859536"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01</a:t>
            </a:r>
          </a:p>
        </p:txBody>
      </p:sp>
      <p:sp>
        <p:nvSpPr>
          <p:cNvPr id="8" name="TextBox 7"/>
          <p:cNvSpPr txBox="1"/>
          <p:nvPr/>
        </p:nvSpPr>
        <p:spPr>
          <a:xfrm>
            <a:off x="1536192" y="2139696"/>
            <a:ext cx="2322576" cy="530352"/>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Family Help pathway</a:t>
            </a:r>
          </a:p>
        </p:txBody>
      </p:sp>
      <p:sp>
        <p:nvSpPr>
          <p:cNvPr id="9" name="TextBox 8"/>
          <p:cNvSpPr txBox="1"/>
          <p:nvPr/>
        </p:nvSpPr>
        <p:spPr>
          <a:xfrm>
            <a:off x="877824" y="2834640"/>
            <a:ext cx="2980944" cy="1664208"/>
          </a:xfrm>
          <a:prstGeom prst="rect">
            <a:avLst/>
          </a:prstGeom>
          <a:noFill/>
        </p:spPr>
        <p:txBody>
          <a:bodyPr wrap="square" lIns="0" tIns="0" rIns="0" bIns="0" anchor="t">
            <a:noAutofit/>
          </a:bodyPr>
          <a:lstStyle/>
          <a:p>
            <a:pPr algn="l">
              <a:lnSpc>
                <a:spcPct val="96000"/>
              </a:lnSpc>
              <a:spcBef>
                <a:spcPts val="0"/>
              </a:spcBef>
              <a:spcAft>
                <a:spcPts val="0"/>
              </a:spcAft>
            </a:pPr>
            <a:r>
              <a:rPr sz="1550" b="0">
                <a:solidFill>
                  <a:srgbClr val="173138"/>
                </a:solidFill>
                <a:latin typeface="Aptos"/>
              </a:rPr>
              <a:t>More detail on community-based assessments and when to refer to Family Help services or children’s social care. Locally agreed qualified lead practitioners may lead work up to section 17.</a:t>
            </a:r>
          </a:p>
        </p:txBody>
      </p:sp>
      <p:sp>
        <p:nvSpPr>
          <p:cNvPr id="10" name="Rounded Rectangle 9"/>
          <p:cNvSpPr/>
          <p:nvPr/>
        </p:nvSpPr>
        <p:spPr>
          <a:xfrm>
            <a:off x="4352544"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Rectangle 10"/>
          <p:cNvSpPr/>
          <p:nvPr/>
        </p:nvSpPr>
        <p:spPr>
          <a:xfrm>
            <a:off x="4352544" y="1901952"/>
            <a:ext cx="100584" cy="2880360"/>
          </a:xfrm>
          <a:prstGeom prst="rect">
            <a:avLst/>
          </a:prstGeom>
          <a:solidFill>
            <a:srgbClr val="EE765D"/>
          </a:solidFill>
          <a:ln>
            <a:solidFill>
              <a:srgbClr val="EE765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4608576"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02</a:t>
            </a:r>
          </a:p>
        </p:txBody>
      </p:sp>
      <p:sp>
        <p:nvSpPr>
          <p:cNvPr id="13" name="TextBox 12"/>
          <p:cNvSpPr txBox="1"/>
          <p:nvPr/>
        </p:nvSpPr>
        <p:spPr>
          <a:xfrm>
            <a:off x="5285231" y="2139696"/>
            <a:ext cx="2322576" cy="530352"/>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Earlier, wider support</a:t>
            </a:r>
          </a:p>
        </p:txBody>
      </p:sp>
      <p:sp>
        <p:nvSpPr>
          <p:cNvPr id="14" name="TextBox 13"/>
          <p:cNvSpPr txBox="1"/>
          <p:nvPr/>
        </p:nvSpPr>
        <p:spPr>
          <a:xfrm>
            <a:off x="4626864" y="2834640"/>
            <a:ext cx="2980944" cy="1664208"/>
          </a:xfrm>
          <a:prstGeom prst="rect">
            <a:avLst/>
          </a:prstGeom>
          <a:noFill/>
        </p:spPr>
        <p:txBody>
          <a:bodyPr wrap="square" lIns="0" tIns="0" rIns="0" bIns="0" anchor="t">
            <a:noAutofit/>
          </a:bodyPr>
          <a:lstStyle/>
          <a:p>
            <a:pPr algn="l">
              <a:lnSpc>
                <a:spcPct val="96000"/>
              </a:lnSpc>
              <a:spcBef>
                <a:spcPts val="0"/>
              </a:spcBef>
              <a:spcAft>
                <a:spcPts val="0"/>
              </a:spcAft>
            </a:pPr>
            <a:r>
              <a:rPr sz="1550" b="0">
                <a:solidFill>
                  <a:srgbClr val="173138"/>
                </a:solidFill>
                <a:latin typeface="Aptos"/>
              </a:rPr>
              <a:t>Further examples include a child who is pregnant or a parent, and a child showing early signs of abusive, violent or harmful behaviour.</a:t>
            </a:r>
          </a:p>
        </p:txBody>
      </p:sp>
      <p:sp>
        <p:nvSpPr>
          <p:cNvPr id="15" name="Rounded Rectangle 14"/>
          <p:cNvSpPr/>
          <p:nvPr/>
        </p:nvSpPr>
        <p:spPr>
          <a:xfrm>
            <a:off x="8101583"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Rectangle 15"/>
          <p:cNvSpPr/>
          <p:nvPr/>
        </p:nvSpPr>
        <p:spPr>
          <a:xfrm>
            <a:off x="8101583" y="1901952"/>
            <a:ext cx="100584" cy="2880360"/>
          </a:xfrm>
          <a:prstGeom prst="rect">
            <a:avLst/>
          </a:prstGeom>
          <a:solidFill>
            <a:srgbClr val="F2B84B"/>
          </a:solidFill>
          <a:ln>
            <a:solidFill>
              <a:srgbClr val="F2B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ounded Rectangle 16"/>
          <p:cNvSpPr/>
          <p:nvPr/>
        </p:nvSpPr>
        <p:spPr>
          <a:xfrm>
            <a:off x="8357615"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03</a:t>
            </a:r>
          </a:p>
        </p:txBody>
      </p:sp>
      <p:sp>
        <p:nvSpPr>
          <p:cNvPr id="18" name="TextBox 17"/>
          <p:cNvSpPr txBox="1"/>
          <p:nvPr/>
        </p:nvSpPr>
        <p:spPr>
          <a:xfrm>
            <a:off x="9034272" y="2139696"/>
            <a:ext cx="2322576" cy="530352"/>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Young carers &amp; mental health</a:t>
            </a:r>
          </a:p>
        </p:txBody>
      </p:sp>
      <p:sp>
        <p:nvSpPr>
          <p:cNvPr id="19" name="TextBox 18"/>
          <p:cNvSpPr txBox="1"/>
          <p:nvPr/>
        </p:nvSpPr>
        <p:spPr>
          <a:xfrm>
            <a:off x="8375904" y="2834640"/>
            <a:ext cx="2980944" cy="1664208"/>
          </a:xfrm>
          <a:prstGeom prst="rect">
            <a:avLst/>
          </a:prstGeom>
          <a:noFill/>
        </p:spPr>
        <p:txBody>
          <a:bodyPr wrap="square" lIns="0" tIns="0" rIns="0" bIns="0" anchor="t">
            <a:noAutofit/>
          </a:bodyPr>
          <a:lstStyle/>
          <a:p>
            <a:pPr algn="l">
              <a:lnSpc>
                <a:spcPct val="96000"/>
              </a:lnSpc>
              <a:spcBef>
                <a:spcPts val="0"/>
              </a:spcBef>
              <a:spcAft>
                <a:spcPts val="0"/>
              </a:spcAft>
            </a:pPr>
            <a:r>
              <a:rPr sz="1550" b="0">
                <a:solidFill>
                  <a:srgbClr val="173138"/>
                </a:solidFill>
                <a:latin typeface="Aptos"/>
              </a:rPr>
              <a:t>Identify impact early and connect children with the right support. Staff promote wellbeing, notice concerns, secure targeted help and refer—rather than diagnose.</a:t>
            </a:r>
          </a:p>
        </p:txBody>
      </p:sp>
      <p:sp>
        <p:nvSpPr>
          <p:cNvPr id="20" name="Rounded Rectangle 19"/>
          <p:cNvSpPr/>
          <p:nvPr/>
        </p:nvSpPr>
        <p:spPr>
          <a:xfrm>
            <a:off x="603504" y="5138928"/>
            <a:ext cx="10991088" cy="859536"/>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859536" y="5321808"/>
            <a:ext cx="2103120" cy="256032"/>
          </a:xfrm>
          <a:prstGeom prst="rect">
            <a:avLst/>
          </a:prstGeom>
          <a:noFill/>
        </p:spPr>
        <p:txBody>
          <a:bodyPr wrap="square" lIns="0" tIns="0" rIns="0" bIns="0" anchor="ctr">
            <a:noAutofit/>
          </a:bodyPr>
          <a:lstStyle/>
          <a:p>
            <a:pPr algn="l">
              <a:lnSpc>
                <a:spcPct val="100000"/>
              </a:lnSpc>
              <a:spcBef>
                <a:spcPts val="0"/>
              </a:spcBef>
              <a:spcAft>
                <a:spcPts val="0"/>
              </a:spcAft>
            </a:pPr>
            <a:r>
              <a:rPr sz="1300" b="1">
                <a:solidFill>
                  <a:srgbClr val="F2B84B"/>
                </a:solidFill>
                <a:latin typeface="Aptos"/>
              </a:rPr>
              <a:t>STAFF PRACTICE</a:t>
            </a:r>
          </a:p>
        </p:txBody>
      </p:sp>
      <p:sp>
        <p:nvSpPr>
          <p:cNvPr id="22" name="TextBox 21"/>
          <p:cNvSpPr txBox="1"/>
          <p:nvPr/>
        </p:nvSpPr>
        <p:spPr>
          <a:xfrm>
            <a:off x="2834640" y="5257800"/>
            <a:ext cx="8321040" cy="384048"/>
          </a:xfrm>
          <a:prstGeom prst="rect">
            <a:avLst/>
          </a:prstGeom>
          <a:noFill/>
        </p:spPr>
        <p:txBody>
          <a:bodyPr wrap="square" lIns="0" tIns="0" rIns="0" bIns="0" anchor="ctr">
            <a:noAutofit/>
          </a:bodyPr>
          <a:lstStyle/>
          <a:p>
            <a:pPr algn="l">
              <a:lnSpc>
                <a:spcPct val="100000"/>
              </a:lnSpc>
              <a:spcBef>
                <a:spcPts val="0"/>
              </a:spcBef>
              <a:spcAft>
                <a:spcPts val="0"/>
              </a:spcAft>
            </a:pPr>
            <a:r>
              <a:rPr sz="2000" b="1">
                <a:solidFill>
                  <a:srgbClr val="FFFFFF"/>
                </a:solidFill>
                <a:latin typeface="Aptos Display"/>
              </a:rPr>
              <a:t>Notice  •  Record  •  Share  •  Follow the local route</a:t>
            </a:r>
          </a:p>
        </p:txBody>
      </p:sp>
      <p:sp>
        <p:nvSpPr>
          <p:cNvPr id="23" name="TextBox 22"/>
          <p:cNvSpPr txBox="1"/>
          <p:nvPr/>
        </p:nvSpPr>
        <p:spPr>
          <a:xfrm>
            <a:off x="859536" y="5660136"/>
            <a:ext cx="10332720" cy="228600"/>
          </a:xfrm>
          <a:prstGeom prst="rect">
            <a:avLst/>
          </a:prstGeom>
          <a:noFill/>
        </p:spPr>
        <p:txBody>
          <a:bodyPr wrap="square" lIns="0" tIns="0" rIns="0" bIns="0" anchor="ctr">
            <a:noAutofit/>
          </a:bodyPr>
          <a:lstStyle/>
          <a:p>
            <a:pPr algn="l">
              <a:lnSpc>
                <a:spcPct val="100000"/>
              </a:lnSpc>
              <a:spcBef>
                <a:spcPts val="0"/>
              </a:spcBef>
              <a:spcAft>
                <a:spcPts val="0"/>
              </a:spcAft>
            </a:pPr>
            <a:r>
              <a:rPr sz="1250" b="0">
                <a:solidFill>
                  <a:srgbClr val="DDEBE9"/>
                </a:solidFill>
                <a:latin typeface="Aptos"/>
              </a:rPr>
              <a:t>Use professional curiosity: describe facts, patterns, context and impact—do not investigate.</a:t>
            </a:r>
          </a:p>
        </p:txBody>
      </p:sp>
      <p:sp>
        <p:nvSpPr>
          <p:cNvPr id="24" name="TextBox 23"/>
          <p:cNvSpPr txBox="1"/>
          <p:nvPr/>
        </p:nvSpPr>
        <p:spPr>
          <a:xfrm>
            <a:off x="603504" y="6281928"/>
            <a:ext cx="10652760" cy="201168"/>
          </a:xfrm>
          <a:prstGeom prst="rect">
            <a:avLst/>
          </a:prstGeom>
          <a:noFill/>
        </p:spPr>
        <p:txBody>
          <a:bodyPr wrap="square" lIns="0" tIns="0" rIns="0" bIns="0" anchor="ctr">
            <a:noAutofit/>
          </a:bodyPr>
          <a:lstStyle/>
          <a:p>
            <a:pPr algn="l">
              <a:lnSpc>
                <a:spcPct val="100000"/>
              </a:lnSpc>
              <a:spcBef>
                <a:spcPts val="0"/>
              </a:spcBef>
              <a:spcAft>
                <a:spcPts val="0"/>
              </a:spcAft>
            </a:pPr>
            <a:r>
              <a:rPr sz="850" b="0">
                <a:solidFill>
                  <a:srgbClr val="587078"/>
                </a:solidFill>
                <a:latin typeface="Aptos"/>
              </a:rPr>
              <a:t>Source: DfE, Keeping children safe in education 2026  •  in force 1 September 2026</a:t>
            </a:r>
          </a:p>
        </p:txBody>
      </p:sp>
      <p:sp>
        <p:nvSpPr>
          <p:cNvPr id="25" name="TextBox 24"/>
          <p:cNvSpPr txBox="1"/>
          <p:nvPr/>
        </p:nvSpPr>
        <p:spPr>
          <a:xfrm>
            <a:off x="11539728" y="6565392"/>
            <a:ext cx="182880" cy="137160"/>
          </a:xfrm>
          <a:prstGeom prst="rect">
            <a:avLst/>
          </a:prstGeom>
          <a:noFill/>
        </p:spPr>
        <p:txBody>
          <a:bodyPr wrap="square" lIns="0" tIns="0" rIns="0" bIns="0" anchor="ctr">
            <a:noAutofit/>
          </a:bodyPr>
          <a:lstStyle/>
          <a:p>
            <a:pPr algn="ctr">
              <a:lnSpc>
                <a:spcPct val="100000"/>
              </a:lnSpc>
              <a:spcBef>
                <a:spcPts val="0"/>
              </a:spcBef>
              <a:spcAft>
                <a:spcPts val="0"/>
              </a:spcAft>
            </a:pPr>
            <a:r>
              <a:rPr sz="900" b="0">
                <a:solidFill>
                  <a:srgbClr val="587078"/>
                </a:solidFill>
                <a:latin typeface="Aptos"/>
              </a:rPr>
              <a:t>18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rallelogram 3"/>
          <p:cNvSpPr/>
          <p:nvPr/>
        </p:nvSpPr>
        <p:spPr>
          <a:xfrm>
            <a:off x="6096000" y="0"/>
            <a:ext cx="6096000" cy="6858000"/>
          </a:xfrm>
          <a:prstGeom prst="parallelogram">
            <a:avLst/>
          </a:prstGeom>
          <a:blipFill dpi="0" rotWithShape="1">
            <a:blip r:embed="rId3"/>
            <a:srcRect/>
            <a:stretch>
              <a:fillRect l="-8000" t="-16000" b="-14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a:spLocks noChangeArrowheads="1"/>
          </p:cNvSpPr>
          <p:nvPr/>
        </p:nvSpPr>
        <p:spPr bwMode="auto">
          <a:xfrm>
            <a:off x="0" y="44359"/>
            <a:ext cx="712032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lgn="ctr"/>
            <a:r>
              <a:rPr lang="en-GB"/>
              <a:t>TRAINING AGREEMENT &amp; SELF CARE</a:t>
            </a:r>
            <a:endParaRPr lang="en-US">
              <a:solidFill>
                <a:schemeClr val="tx1">
                  <a:lumMod val="95000"/>
                  <a:lumOff val="5000"/>
                </a:schemeClr>
              </a:solidFill>
              <a:latin typeface="Raleway" panose="020B0503030101060003" pitchFamily="34" charset="0"/>
            </a:endParaRPr>
          </a:p>
        </p:txBody>
      </p:sp>
      <p:sp>
        <p:nvSpPr>
          <p:cNvPr id="6" name="Rectangle 7"/>
          <p:cNvSpPr>
            <a:spLocks noChangeArrowheads="1"/>
          </p:cNvSpPr>
          <p:nvPr/>
        </p:nvSpPr>
        <p:spPr bwMode="auto">
          <a:xfrm>
            <a:off x="177313" y="958189"/>
            <a:ext cx="6268458"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marL="285750" indent="-285750">
              <a:buFont typeface="Arial" panose="020B0604020202020204" pitchFamily="34" charset="0"/>
              <a:buChar char="•"/>
            </a:pPr>
            <a:r>
              <a:rPr lang="en-GB" sz="2400"/>
              <a:t>Talking about child abuse can be a distressing and sensitive issue. Please ensure that you look after yourself and colleagues if you are affected by the training.</a:t>
            </a:r>
          </a:p>
          <a:p>
            <a:pPr marL="285750" indent="-285750">
              <a:buFont typeface="Arial" panose="020B0604020202020204" pitchFamily="34" charset="0"/>
              <a:buChar char="•"/>
            </a:pPr>
            <a:endParaRPr lang="en-GB" sz="2400"/>
          </a:p>
          <a:p>
            <a:pPr marL="285750" indent="-285750">
              <a:buFont typeface="Arial" panose="020B0604020202020204" pitchFamily="34" charset="0"/>
              <a:buChar char="•"/>
            </a:pPr>
            <a:r>
              <a:rPr lang="en-GB" sz="2400"/>
              <a:t>Confidentiality.</a:t>
            </a:r>
          </a:p>
          <a:p>
            <a:pPr marL="285750" indent="-285750">
              <a:buFont typeface="Arial" panose="020B0604020202020204" pitchFamily="34" charset="0"/>
              <a:buChar char="•"/>
            </a:pPr>
            <a:endParaRPr lang="en-GB" sz="2400"/>
          </a:p>
          <a:p>
            <a:pPr marL="285750" indent="-285750">
              <a:buFont typeface="Arial" panose="020B0604020202020204" pitchFamily="34" charset="0"/>
              <a:buChar char="•"/>
            </a:pPr>
            <a:r>
              <a:rPr lang="en-GB" sz="2400"/>
              <a:t>Respect each other’s views. </a:t>
            </a:r>
          </a:p>
          <a:p>
            <a:pPr marL="285750" indent="-285750">
              <a:buFont typeface="Arial" panose="020B0604020202020204" pitchFamily="34" charset="0"/>
              <a:buChar char="•"/>
            </a:pPr>
            <a:endParaRPr lang="en-GB" sz="2400"/>
          </a:p>
          <a:p>
            <a:pPr marL="285750" indent="-285750">
              <a:buFont typeface="Arial" panose="020B0604020202020204" pitchFamily="34" charset="0"/>
              <a:buChar char="•"/>
            </a:pPr>
            <a:r>
              <a:rPr lang="en-GB" sz="2400"/>
              <a:t>Please switch your phones to silent. </a:t>
            </a:r>
          </a:p>
          <a:p>
            <a:pPr marL="285750" indent="-285750">
              <a:buFont typeface="Arial" panose="020B0604020202020204" pitchFamily="34" charset="0"/>
              <a:buChar char="•"/>
            </a:pPr>
            <a:endParaRPr lang="en-GB" sz="2400"/>
          </a:p>
          <a:p>
            <a:pPr marL="285750" indent="-285750">
              <a:buFont typeface="Arial" panose="020B0604020202020204" pitchFamily="34" charset="0"/>
              <a:buChar char="•"/>
            </a:pPr>
            <a:r>
              <a:rPr lang="en-GB" sz="2400"/>
              <a:t>Time keeping.</a:t>
            </a:r>
          </a:p>
          <a:p>
            <a:pPr marL="285750" indent="-285750">
              <a:buFont typeface="Arial" panose="020B0604020202020204" pitchFamily="34" charset="0"/>
              <a:buChar char="•"/>
            </a:pPr>
            <a:endParaRPr lang="en-GB" sz="2400"/>
          </a:p>
          <a:p>
            <a:pPr marL="285750" indent="-285750">
              <a:buFont typeface="Arial" panose="020B0604020202020204" pitchFamily="34" charset="0"/>
              <a:buChar char="•"/>
            </a:pPr>
            <a:r>
              <a:rPr lang="en-GB" sz="2400"/>
              <a:t>Please ask questions – no question is a silly one!</a:t>
            </a:r>
          </a:p>
        </p:txBody>
      </p:sp>
    </p:spTree>
    <p:extLst>
      <p:ext uri="{BB962C8B-B14F-4D97-AF65-F5344CB8AC3E}">
        <p14:creationId xmlns:p14="http://schemas.microsoft.com/office/powerpoint/2010/main" val="3615625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bstract background of blue mesh and nodes">
            <a:extLst>
              <a:ext uri="{FF2B5EF4-FFF2-40B4-BE49-F238E27FC236}">
                <a16:creationId xmlns:a16="http://schemas.microsoft.com/office/drawing/2014/main" id="{63213093-483B-9D4B-3D53-BAAB8F6F8433}"/>
              </a:ext>
            </a:extLst>
          </p:cNvPr>
          <p:cNvPicPr>
            <a:picLocks noChangeAspect="1"/>
          </p:cNvPicPr>
          <p:nvPr/>
        </p:nvPicPr>
        <p:blipFill>
          <a:blip r:embed="rId3">
            <a:extLst>
              <a:ext uri="{28A0092B-C50C-407E-A947-70E740481C1C}">
                <a14:useLocalDpi xmlns:a14="http://schemas.microsoft.com/office/drawing/2010/main" val="0"/>
              </a:ext>
            </a:extLst>
          </a:blip>
          <a:srcRect l="9091" t="9091"/>
          <a:stretch>
            <a:fillRect/>
          </a:stretch>
        </p:blipFill>
        <p:spPr>
          <a:xfrm>
            <a:off x="-2" y="-9625"/>
            <a:ext cx="12191981" cy="6857990"/>
          </a:xfrm>
          <a:prstGeom prst="rect">
            <a:avLst/>
          </a:prstGeom>
        </p:spPr>
      </p:pic>
      <p:sp>
        <p:nvSpPr>
          <p:cNvPr id="2" name="Title 1">
            <a:extLst>
              <a:ext uri="{FF2B5EF4-FFF2-40B4-BE49-F238E27FC236}">
                <a16:creationId xmlns:a16="http://schemas.microsoft.com/office/drawing/2014/main" id="{8C3609B6-36D2-52E8-AE25-825DC7E27C24}"/>
              </a:ext>
            </a:extLst>
          </p:cNvPr>
          <p:cNvSpPr>
            <a:spLocks noGrp="1"/>
          </p:cNvSpPr>
          <p:nvPr>
            <p:ph type="ctrTitle"/>
          </p:nvPr>
        </p:nvSpPr>
        <p:spPr>
          <a:xfrm>
            <a:off x="404553" y="3091928"/>
            <a:ext cx="9078562" cy="2387600"/>
          </a:xfrm>
        </p:spPr>
        <p:txBody>
          <a:bodyPr>
            <a:normAutofit/>
          </a:bodyPr>
          <a:lstStyle/>
          <a:p>
            <a:pPr algn="l"/>
            <a:r>
              <a:rPr lang="en-GB" sz="6600">
                <a:solidFill>
                  <a:schemeClr val="bg1"/>
                </a:solidFill>
              </a:rPr>
              <a:t>Online Safety and AI </a:t>
            </a:r>
          </a:p>
        </p:txBody>
      </p:sp>
    </p:spTree>
    <p:extLst>
      <p:ext uri="{BB962C8B-B14F-4D97-AF65-F5344CB8AC3E}">
        <p14:creationId xmlns:p14="http://schemas.microsoft.com/office/powerpoint/2010/main" val="135700236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C7AA1-7929-CB89-A49F-B9D21CAE3501}"/>
              </a:ext>
            </a:extLst>
          </p:cNvPr>
          <p:cNvSpPr>
            <a:spLocks noGrp="1"/>
          </p:cNvSpPr>
          <p:nvPr>
            <p:ph type="title"/>
          </p:nvPr>
        </p:nvSpPr>
        <p:spPr/>
        <p:txBody>
          <a:bodyPr/>
          <a:lstStyle/>
          <a:p>
            <a:r>
              <a:rPr lang="en-GB" dirty="0"/>
              <a:t>Insert AI video here </a:t>
            </a:r>
          </a:p>
        </p:txBody>
      </p:sp>
    </p:spTree>
    <p:extLst>
      <p:ext uri="{BB962C8B-B14F-4D97-AF65-F5344CB8AC3E}">
        <p14:creationId xmlns:p14="http://schemas.microsoft.com/office/powerpoint/2010/main" val="28762322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621792"/>
            <a:ext cx="7772400" cy="502920"/>
          </a:xfrm>
          <a:prstGeom prst="rect">
            <a:avLst/>
          </a:prstGeom>
          <a:noFill/>
          <a:ln/>
        </p:spPr>
        <p:txBody>
          <a:bodyPr wrap="square" lIns="0" tIns="0" rIns="0" bIns="0" rtlCol="0" anchor="ctr"/>
          <a:lstStyle/>
          <a:p>
            <a:pPr marL="0" indent="0">
              <a:buNone/>
            </a:pPr>
            <a:r>
              <a:rPr lang="en-US" sz="2700" b="1">
                <a:solidFill>
                  <a:srgbClr val="123C4A"/>
                </a:solidFill>
              </a:rPr>
              <a:t>What are we talking about?</a:t>
            </a:r>
            <a:endParaRPr lang="en-US" sz="2700"/>
          </a:p>
        </p:txBody>
      </p:sp>
      <p:sp>
        <p:nvSpPr>
          <p:cNvPr id="3" name="Text 1"/>
          <p:cNvSpPr/>
          <p:nvPr/>
        </p:nvSpPr>
        <p:spPr>
          <a:xfrm>
            <a:off x="585216" y="1161288"/>
            <a:ext cx="8138160" cy="310896"/>
          </a:xfrm>
          <a:prstGeom prst="rect">
            <a:avLst/>
          </a:prstGeom>
          <a:noFill/>
          <a:ln/>
        </p:spPr>
        <p:txBody>
          <a:bodyPr wrap="square" lIns="0" tIns="0" rIns="0" bIns="0" rtlCol="0" anchor="ctr"/>
          <a:lstStyle/>
          <a:p>
            <a:pPr marL="0" indent="0">
              <a:buNone/>
            </a:pPr>
            <a:r>
              <a:rPr lang="en-US" sz="1350" b="1">
                <a:solidFill>
                  <a:srgbClr val="587078"/>
                </a:solidFill>
              </a:rPr>
              <a:t>Digital harm can involve real, altered or completely fabricated content.</a:t>
            </a:r>
            <a:endParaRPr lang="en-US" sz="1350" b="1"/>
          </a:p>
        </p:txBody>
      </p:sp>
      <p:pic>
        <p:nvPicPr>
          <p:cNvPr id="4" name="Image 0" descr="/mnt/data/9d5122f6c6.png"/>
          <p:cNvPicPr>
            <a:picLocks noChangeAspect="1"/>
          </p:cNvPicPr>
          <p:nvPr/>
        </p:nvPicPr>
        <p:blipFill>
          <a:blip r:embed="rId3"/>
          <a:stretch>
            <a:fillRect/>
          </a:stretch>
        </p:blipFill>
        <p:spPr>
          <a:xfrm>
            <a:off x="8048897" y="2228203"/>
            <a:ext cx="3694611" cy="2460668"/>
          </a:xfrm>
          <a:prstGeom prst="rect">
            <a:avLst/>
          </a:prstGeom>
        </p:spPr>
      </p:pic>
      <p:sp>
        <p:nvSpPr>
          <p:cNvPr id="5" name="Shape 2"/>
          <p:cNvSpPr/>
          <p:nvPr/>
        </p:nvSpPr>
        <p:spPr>
          <a:xfrm>
            <a:off x="640080" y="1691640"/>
            <a:ext cx="3429000" cy="1417320"/>
          </a:xfrm>
          <a:prstGeom prst="roundRect">
            <a:avLst>
              <a:gd name="adj" fmla="val 5161"/>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6" name="Shape 3"/>
          <p:cNvSpPr/>
          <p:nvPr/>
        </p:nvSpPr>
        <p:spPr>
          <a:xfrm>
            <a:off x="640080" y="1691640"/>
            <a:ext cx="82296" cy="1417320"/>
          </a:xfrm>
          <a:prstGeom prst="rect">
            <a:avLst/>
          </a:prstGeom>
          <a:solidFill>
            <a:srgbClr val="15959D"/>
          </a:solidFill>
          <a:ln w="12700">
            <a:solidFill>
              <a:srgbClr val="15959D"/>
            </a:solidFill>
            <a:prstDash val="solid"/>
          </a:ln>
        </p:spPr>
        <p:txBody>
          <a:bodyPr/>
          <a:lstStyle/>
          <a:p>
            <a:endParaRPr lang="en-GB"/>
          </a:p>
        </p:txBody>
      </p:sp>
      <p:sp>
        <p:nvSpPr>
          <p:cNvPr id="7" name="Text 4"/>
          <p:cNvSpPr/>
          <p:nvPr/>
        </p:nvSpPr>
        <p:spPr>
          <a:xfrm>
            <a:off x="868680" y="1892808"/>
            <a:ext cx="3017520" cy="310896"/>
          </a:xfrm>
          <a:prstGeom prst="rect">
            <a:avLst/>
          </a:prstGeom>
          <a:noFill/>
          <a:ln/>
        </p:spPr>
        <p:txBody>
          <a:bodyPr wrap="square" lIns="0" tIns="0" rIns="0" bIns="0" rtlCol="0" anchor="ctr"/>
          <a:lstStyle/>
          <a:p>
            <a:pPr marL="0" indent="0">
              <a:buNone/>
            </a:pPr>
            <a:r>
              <a:rPr lang="en-US" sz="1700" b="1">
                <a:solidFill>
                  <a:srgbClr val="123C4A"/>
                </a:solidFill>
              </a:rPr>
              <a:t>AI-generated content</a:t>
            </a:r>
            <a:endParaRPr lang="en-US" sz="1700"/>
          </a:p>
        </p:txBody>
      </p:sp>
      <p:sp>
        <p:nvSpPr>
          <p:cNvPr id="8" name="Text 5"/>
          <p:cNvSpPr/>
          <p:nvPr/>
        </p:nvSpPr>
        <p:spPr>
          <a:xfrm>
            <a:off x="868680" y="2304288"/>
            <a:ext cx="3044952" cy="667512"/>
          </a:xfrm>
          <a:prstGeom prst="rect">
            <a:avLst/>
          </a:prstGeom>
          <a:noFill/>
          <a:ln/>
        </p:spPr>
        <p:txBody>
          <a:bodyPr wrap="square" lIns="254" tIns="254" rIns="254" bIns="254" rtlCol="0" anchor="ctr"/>
          <a:lstStyle/>
          <a:p>
            <a:r>
              <a:rPr lang="en-US" sz="1320">
                <a:solidFill>
                  <a:srgbClr val="173138"/>
                </a:solidFill>
              </a:rPr>
              <a:t>Images, video or audio created or changed using AI.</a:t>
            </a:r>
            <a:endParaRPr lang="en-US" sz="1320"/>
          </a:p>
        </p:txBody>
      </p:sp>
      <p:sp>
        <p:nvSpPr>
          <p:cNvPr id="9" name="Shape 6"/>
          <p:cNvSpPr/>
          <p:nvPr/>
        </p:nvSpPr>
        <p:spPr>
          <a:xfrm>
            <a:off x="4315968" y="1691640"/>
            <a:ext cx="3429000" cy="1417320"/>
          </a:xfrm>
          <a:prstGeom prst="roundRect">
            <a:avLst>
              <a:gd name="adj" fmla="val 5161"/>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10" name="Shape 7"/>
          <p:cNvSpPr/>
          <p:nvPr/>
        </p:nvSpPr>
        <p:spPr>
          <a:xfrm>
            <a:off x="4315968" y="1691640"/>
            <a:ext cx="82296" cy="1417320"/>
          </a:xfrm>
          <a:prstGeom prst="rect">
            <a:avLst/>
          </a:prstGeom>
          <a:solidFill>
            <a:srgbClr val="EE765D"/>
          </a:solidFill>
          <a:ln w="12700">
            <a:solidFill>
              <a:srgbClr val="EE765D"/>
            </a:solidFill>
            <a:prstDash val="solid"/>
          </a:ln>
        </p:spPr>
        <p:txBody>
          <a:bodyPr/>
          <a:lstStyle/>
          <a:p>
            <a:endParaRPr lang="en-GB"/>
          </a:p>
        </p:txBody>
      </p:sp>
      <p:sp>
        <p:nvSpPr>
          <p:cNvPr id="11" name="Text 8"/>
          <p:cNvSpPr/>
          <p:nvPr/>
        </p:nvSpPr>
        <p:spPr>
          <a:xfrm>
            <a:off x="4544568" y="1892808"/>
            <a:ext cx="3017520" cy="310896"/>
          </a:xfrm>
          <a:prstGeom prst="rect">
            <a:avLst/>
          </a:prstGeom>
          <a:noFill/>
          <a:ln/>
        </p:spPr>
        <p:txBody>
          <a:bodyPr wrap="square" lIns="0" tIns="0" rIns="0" bIns="0" rtlCol="0" anchor="ctr"/>
          <a:lstStyle/>
          <a:p>
            <a:pPr marL="0" indent="0">
              <a:buNone/>
            </a:pPr>
            <a:r>
              <a:rPr lang="en-US" sz="1700" b="1">
                <a:solidFill>
                  <a:srgbClr val="123C4A"/>
                </a:solidFill>
              </a:rPr>
              <a:t>Manipulated images</a:t>
            </a:r>
            <a:endParaRPr lang="en-US" sz="1700"/>
          </a:p>
        </p:txBody>
      </p:sp>
      <p:sp>
        <p:nvSpPr>
          <p:cNvPr id="12" name="Text 9"/>
          <p:cNvSpPr/>
          <p:nvPr/>
        </p:nvSpPr>
        <p:spPr>
          <a:xfrm>
            <a:off x="4544568" y="2304288"/>
            <a:ext cx="3044952" cy="667512"/>
          </a:xfrm>
          <a:prstGeom prst="rect">
            <a:avLst/>
          </a:prstGeom>
          <a:noFill/>
          <a:ln/>
        </p:spPr>
        <p:txBody>
          <a:bodyPr wrap="square" lIns="254" tIns="254" rIns="254" bIns="254" rtlCol="0" anchor="ctr"/>
          <a:lstStyle/>
          <a:p>
            <a:r>
              <a:rPr lang="en-US" sz="1320">
                <a:solidFill>
                  <a:srgbClr val="173138"/>
                </a:solidFill>
              </a:rPr>
              <a:t>A real picture edited to misrepresent, embarrass or harm someone.</a:t>
            </a:r>
            <a:endParaRPr lang="en-US" sz="1320"/>
          </a:p>
        </p:txBody>
      </p:sp>
      <p:sp>
        <p:nvSpPr>
          <p:cNvPr id="13" name="Shape 10"/>
          <p:cNvSpPr/>
          <p:nvPr/>
        </p:nvSpPr>
        <p:spPr>
          <a:xfrm>
            <a:off x="640080" y="3401568"/>
            <a:ext cx="3429000" cy="1417320"/>
          </a:xfrm>
          <a:prstGeom prst="roundRect">
            <a:avLst>
              <a:gd name="adj" fmla="val 5161"/>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14" name="Shape 11"/>
          <p:cNvSpPr/>
          <p:nvPr/>
        </p:nvSpPr>
        <p:spPr>
          <a:xfrm>
            <a:off x="640080" y="3401568"/>
            <a:ext cx="82296" cy="1417320"/>
          </a:xfrm>
          <a:prstGeom prst="rect">
            <a:avLst/>
          </a:prstGeom>
          <a:solidFill>
            <a:srgbClr val="F2B84B"/>
          </a:solidFill>
          <a:ln w="12700">
            <a:solidFill>
              <a:srgbClr val="F2B84B"/>
            </a:solidFill>
            <a:prstDash val="solid"/>
          </a:ln>
        </p:spPr>
        <p:txBody>
          <a:bodyPr/>
          <a:lstStyle/>
          <a:p>
            <a:endParaRPr lang="en-GB"/>
          </a:p>
        </p:txBody>
      </p:sp>
      <p:sp>
        <p:nvSpPr>
          <p:cNvPr id="15" name="Text 12"/>
          <p:cNvSpPr/>
          <p:nvPr/>
        </p:nvSpPr>
        <p:spPr>
          <a:xfrm>
            <a:off x="868680" y="3602736"/>
            <a:ext cx="3017520" cy="310896"/>
          </a:xfrm>
          <a:prstGeom prst="rect">
            <a:avLst/>
          </a:prstGeom>
          <a:noFill/>
          <a:ln/>
        </p:spPr>
        <p:txBody>
          <a:bodyPr wrap="square" lIns="0" tIns="0" rIns="0" bIns="0" rtlCol="0" anchor="ctr"/>
          <a:lstStyle/>
          <a:p>
            <a:pPr marL="0" indent="0">
              <a:buNone/>
            </a:pPr>
            <a:r>
              <a:rPr lang="en-US" sz="1700" b="1">
                <a:solidFill>
                  <a:srgbClr val="123C4A"/>
                </a:solidFill>
              </a:rPr>
              <a:t>Harmful sharing</a:t>
            </a:r>
            <a:endParaRPr lang="en-US" sz="1700"/>
          </a:p>
        </p:txBody>
      </p:sp>
      <p:sp>
        <p:nvSpPr>
          <p:cNvPr id="16" name="Text 13"/>
          <p:cNvSpPr/>
          <p:nvPr/>
        </p:nvSpPr>
        <p:spPr>
          <a:xfrm>
            <a:off x="868680" y="4014216"/>
            <a:ext cx="3044952" cy="667512"/>
          </a:xfrm>
          <a:prstGeom prst="rect">
            <a:avLst/>
          </a:prstGeom>
          <a:noFill/>
          <a:ln/>
        </p:spPr>
        <p:txBody>
          <a:bodyPr wrap="square" lIns="254" tIns="254" rIns="254" bIns="254" rtlCol="0" anchor="ctr"/>
          <a:lstStyle/>
          <a:p>
            <a:r>
              <a:rPr lang="en-US" sz="1300">
                <a:solidFill>
                  <a:srgbClr val="173138"/>
                </a:solidFill>
              </a:rPr>
              <a:t>Content shared without agreement or circulated to cause distress.</a:t>
            </a:r>
            <a:endParaRPr lang="en-US" sz="1300"/>
          </a:p>
        </p:txBody>
      </p:sp>
      <p:sp>
        <p:nvSpPr>
          <p:cNvPr id="17" name="Shape 14"/>
          <p:cNvSpPr/>
          <p:nvPr/>
        </p:nvSpPr>
        <p:spPr>
          <a:xfrm>
            <a:off x="4315968" y="3401568"/>
            <a:ext cx="3429000" cy="1417320"/>
          </a:xfrm>
          <a:prstGeom prst="roundRect">
            <a:avLst>
              <a:gd name="adj" fmla="val 5161"/>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18" name="Shape 15"/>
          <p:cNvSpPr/>
          <p:nvPr/>
        </p:nvSpPr>
        <p:spPr>
          <a:xfrm>
            <a:off x="4315968" y="3401568"/>
            <a:ext cx="82296" cy="1417320"/>
          </a:xfrm>
          <a:prstGeom prst="rect">
            <a:avLst/>
          </a:prstGeom>
          <a:solidFill>
            <a:srgbClr val="123C4A"/>
          </a:solidFill>
          <a:ln w="12700">
            <a:solidFill>
              <a:srgbClr val="123C4A"/>
            </a:solidFill>
            <a:prstDash val="solid"/>
          </a:ln>
        </p:spPr>
        <p:txBody>
          <a:bodyPr/>
          <a:lstStyle/>
          <a:p>
            <a:endParaRPr lang="en-GB"/>
          </a:p>
        </p:txBody>
      </p:sp>
      <p:sp>
        <p:nvSpPr>
          <p:cNvPr id="19" name="Text 16"/>
          <p:cNvSpPr/>
          <p:nvPr/>
        </p:nvSpPr>
        <p:spPr>
          <a:xfrm>
            <a:off x="4544568" y="3602736"/>
            <a:ext cx="3017520" cy="310896"/>
          </a:xfrm>
          <a:prstGeom prst="rect">
            <a:avLst/>
          </a:prstGeom>
          <a:noFill/>
          <a:ln/>
        </p:spPr>
        <p:txBody>
          <a:bodyPr wrap="square" lIns="0" tIns="0" rIns="0" bIns="0" rtlCol="0" anchor="ctr"/>
          <a:lstStyle/>
          <a:p>
            <a:pPr marL="0" indent="0">
              <a:buNone/>
            </a:pPr>
            <a:r>
              <a:rPr lang="en-US" sz="1700" b="1">
                <a:solidFill>
                  <a:srgbClr val="123C4A"/>
                </a:solidFill>
              </a:rPr>
              <a:t>Pressure and threats</a:t>
            </a:r>
            <a:endParaRPr lang="en-US" sz="1700"/>
          </a:p>
        </p:txBody>
      </p:sp>
      <p:sp>
        <p:nvSpPr>
          <p:cNvPr id="20" name="Text 17"/>
          <p:cNvSpPr/>
          <p:nvPr/>
        </p:nvSpPr>
        <p:spPr>
          <a:xfrm>
            <a:off x="4544568" y="4014216"/>
            <a:ext cx="3044952" cy="667512"/>
          </a:xfrm>
          <a:prstGeom prst="rect">
            <a:avLst/>
          </a:prstGeom>
          <a:noFill/>
          <a:ln/>
        </p:spPr>
        <p:txBody>
          <a:bodyPr wrap="square" lIns="254" tIns="254" rIns="254" bIns="254" rtlCol="0" anchor="ctr"/>
          <a:lstStyle/>
          <a:p>
            <a:r>
              <a:rPr lang="en-US" sz="1320">
                <a:solidFill>
                  <a:srgbClr val="173138"/>
                </a:solidFill>
              </a:rPr>
              <a:t>Coercion, humiliation or blackmail used to control a person.</a:t>
            </a:r>
            <a:endParaRPr lang="en-US" sz="1320"/>
          </a:p>
        </p:txBody>
      </p:sp>
      <p:sp>
        <p:nvSpPr>
          <p:cNvPr id="21" name="Text 18"/>
          <p:cNvSpPr/>
          <p:nvPr/>
        </p:nvSpPr>
        <p:spPr>
          <a:xfrm>
            <a:off x="658368" y="5230368"/>
            <a:ext cx="6949440" cy="502920"/>
          </a:xfrm>
          <a:prstGeom prst="rect">
            <a:avLst/>
          </a:prstGeom>
          <a:noFill/>
          <a:ln/>
        </p:spPr>
        <p:txBody>
          <a:bodyPr wrap="square" lIns="0" tIns="0" rIns="0" bIns="0" rtlCol="0" anchor="ctr"/>
          <a:lstStyle/>
          <a:p>
            <a:pPr marL="0" indent="0">
              <a:buNone/>
            </a:pPr>
            <a:r>
              <a:rPr lang="en-US" sz="2100" b="1">
                <a:solidFill>
                  <a:srgbClr val="EE765D"/>
                </a:solidFill>
              </a:rPr>
              <a:t>The impact can be real even when the image is fake.</a:t>
            </a:r>
            <a:endParaRPr lang="en-US" sz="2100"/>
          </a:p>
        </p:txBody>
      </p:sp>
      <p:sp>
        <p:nvSpPr>
          <p:cNvPr id="25" name="Slide Number Placeholder 0"/>
          <p:cNvSpPr>
            <a:spLocks noGrp="1"/>
          </p:cNvSpPr>
          <p:nvPr>
            <p:ph type="sldNum" sz="quarter" idx="4294967295"/>
          </p:nvPr>
        </p:nvSpPr>
        <p:spPr>
          <a:xfrm>
            <a:off x="11567160" y="6565392"/>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61777B"/>
                </a:solidFill>
              </a:defRPr>
            </a:lvl1pPr>
          </a:lstStyle>
          <a:p>
            <a:pPr algn="l"/>
            <a:fld id="{F7021451-1387-4CA6-816F-3879F97B5CBC}" type="slidenum">
              <a:rPr lang="en-US" b="0"/>
              <a:t>22</a:t>
            </a:fld>
            <a:endParaRPr lang="en-US"/>
          </a:p>
        </p:txBody>
      </p:sp>
    </p:spTree>
    <p:extLst>
      <p:ext uri="{BB962C8B-B14F-4D97-AF65-F5344CB8AC3E}">
        <p14:creationId xmlns:p14="http://schemas.microsoft.com/office/powerpoint/2010/main" val="7505984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66928" y="621792"/>
            <a:ext cx="7772400" cy="502920"/>
          </a:xfrm>
          <a:prstGeom prst="rect">
            <a:avLst/>
          </a:prstGeom>
          <a:noFill/>
          <a:ln/>
        </p:spPr>
        <p:txBody>
          <a:bodyPr wrap="square" lIns="0" tIns="0" rIns="0" bIns="0" rtlCol="0" anchor="ctr"/>
          <a:lstStyle/>
          <a:p>
            <a:pPr marL="0" indent="0">
              <a:buNone/>
            </a:pPr>
            <a:r>
              <a:rPr lang="en-US" sz="2700" b="1">
                <a:solidFill>
                  <a:srgbClr val="123C4A"/>
                </a:solidFill>
              </a:rPr>
              <a:t>What might staff notice?</a:t>
            </a:r>
            <a:endParaRPr lang="en-US" sz="2700"/>
          </a:p>
        </p:txBody>
      </p:sp>
      <p:sp>
        <p:nvSpPr>
          <p:cNvPr id="3" name="Text 1"/>
          <p:cNvSpPr/>
          <p:nvPr/>
        </p:nvSpPr>
        <p:spPr>
          <a:xfrm>
            <a:off x="585216" y="1161288"/>
            <a:ext cx="8138160" cy="310896"/>
          </a:xfrm>
          <a:prstGeom prst="rect">
            <a:avLst/>
          </a:prstGeom>
          <a:noFill/>
          <a:ln/>
        </p:spPr>
        <p:txBody>
          <a:bodyPr wrap="square" lIns="0" tIns="0" rIns="0" bIns="0" rtlCol="0" anchor="ctr"/>
          <a:lstStyle/>
          <a:p>
            <a:pPr marL="0" indent="0">
              <a:buNone/>
            </a:pPr>
            <a:r>
              <a:rPr lang="en-US" sz="1350">
                <a:solidFill>
                  <a:srgbClr val="587078"/>
                </a:solidFill>
              </a:rPr>
              <a:t>One sign may mean very little. A pattern may need attention.</a:t>
            </a:r>
            <a:endParaRPr lang="en-US" sz="1350"/>
          </a:p>
        </p:txBody>
      </p:sp>
      <p:sp>
        <p:nvSpPr>
          <p:cNvPr id="4" name="Shape 2"/>
          <p:cNvSpPr/>
          <p:nvPr/>
        </p:nvSpPr>
        <p:spPr>
          <a:xfrm>
            <a:off x="658368" y="1600200"/>
            <a:ext cx="5257800" cy="1133856"/>
          </a:xfrm>
          <a:prstGeom prst="roundRect">
            <a:avLst>
              <a:gd name="adj" fmla="val 6452"/>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5" name="Shape 3"/>
          <p:cNvSpPr/>
          <p:nvPr/>
        </p:nvSpPr>
        <p:spPr>
          <a:xfrm>
            <a:off x="658368" y="1600200"/>
            <a:ext cx="82296" cy="1133856"/>
          </a:xfrm>
          <a:prstGeom prst="rect">
            <a:avLst/>
          </a:prstGeom>
          <a:solidFill>
            <a:srgbClr val="15959D"/>
          </a:solidFill>
          <a:ln w="12700">
            <a:solidFill>
              <a:srgbClr val="15959D"/>
            </a:solidFill>
            <a:prstDash val="solid"/>
          </a:ln>
        </p:spPr>
        <p:txBody>
          <a:bodyPr/>
          <a:lstStyle/>
          <a:p>
            <a:endParaRPr lang="en-GB"/>
          </a:p>
        </p:txBody>
      </p:sp>
      <p:sp>
        <p:nvSpPr>
          <p:cNvPr id="6" name="Text 4"/>
          <p:cNvSpPr/>
          <p:nvPr/>
        </p:nvSpPr>
        <p:spPr>
          <a:xfrm>
            <a:off x="886968" y="1801368"/>
            <a:ext cx="4846320" cy="310896"/>
          </a:xfrm>
          <a:prstGeom prst="rect">
            <a:avLst/>
          </a:prstGeom>
          <a:noFill/>
          <a:ln/>
        </p:spPr>
        <p:txBody>
          <a:bodyPr wrap="square" lIns="0" tIns="0" rIns="0" bIns="0" rtlCol="0" anchor="ctr"/>
          <a:lstStyle/>
          <a:p>
            <a:pPr marL="0" indent="0">
              <a:buNone/>
            </a:pPr>
            <a:r>
              <a:rPr lang="en-US" sz="1700" b="1">
                <a:solidFill>
                  <a:srgbClr val="123C4A"/>
                </a:solidFill>
              </a:rPr>
              <a:t>Changes in attendance</a:t>
            </a:r>
            <a:endParaRPr lang="en-US" sz="1700"/>
          </a:p>
        </p:txBody>
      </p:sp>
      <p:sp>
        <p:nvSpPr>
          <p:cNvPr id="7" name="Text 5"/>
          <p:cNvSpPr/>
          <p:nvPr/>
        </p:nvSpPr>
        <p:spPr>
          <a:xfrm>
            <a:off x="886968" y="2212848"/>
            <a:ext cx="4873752" cy="384048"/>
          </a:xfrm>
          <a:prstGeom prst="rect">
            <a:avLst/>
          </a:prstGeom>
          <a:noFill/>
          <a:ln/>
        </p:spPr>
        <p:txBody>
          <a:bodyPr wrap="square" lIns="254" tIns="254" rIns="254" bIns="254" rtlCol="0" anchor="ctr"/>
          <a:lstStyle/>
          <a:p>
            <a:r>
              <a:rPr lang="en-US" sz="1300">
                <a:solidFill>
                  <a:srgbClr val="173138"/>
                </a:solidFill>
              </a:rPr>
              <a:t>Avoiding lessons, activities or spaces.</a:t>
            </a:r>
            <a:endParaRPr lang="en-US" sz="1300"/>
          </a:p>
        </p:txBody>
      </p:sp>
      <p:sp>
        <p:nvSpPr>
          <p:cNvPr id="8" name="Shape 6"/>
          <p:cNvSpPr/>
          <p:nvPr/>
        </p:nvSpPr>
        <p:spPr>
          <a:xfrm>
            <a:off x="6281928" y="1600200"/>
            <a:ext cx="5257800" cy="1133856"/>
          </a:xfrm>
          <a:prstGeom prst="roundRect">
            <a:avLst>
              <a:gd name="adj" fmla="val 6452"/>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9" name="Shape 7"/>
          <p:cNvSpPr/>
          <p:nvPr/>
        </p:nvSpPr>
        <p:spPr>
          <a:xfrm>
            <a:off x="6281928" y="1600200"/>
            <a:ext cx="82296" cy="1133856"/>
          </a:xfrm>
          <a:prstGeom prst="rect">
            <a:avLst/>
          </a:prstGeom>
          <a:solidFill>
            <a:srgbClr val="15959D"/>
          </a:solidFill>
          <a:ln w="12700">
            <a:solidFill>
              <a:srgbClr val="15959D"/>
            </a:solidFill>
            <a:prstDash val="solid"/>
          </a:ln>
        </p:spPr>
        <p:txBody>
          <a:bodyPr/>
          <a:lstStyle/>
          <a:p>
            <a:endParaRPr lang="en-GB"/>
          </a:p>
        </p:txBody>
      </p:sp>
      <p:sp>
        <p:nvSpPr>
          <p:cNvPr id="10" name="Text 8"/>
          <p:cNvSpPr/>
          <p:nvPr/>
        </p:nvSpPr>
        <p:spPr>
          <a:xfrm>
            <a:off x="6510528" y="1801368"/>
            <a:ext cx="4846320" cy="310896"/>
          </a:xfrm>
          <a:prstGeom prst="rect">
            <a:avLst/>
          </a:prstGeom>
          <a:noFill/>
          <a:ln/>
        </p:spPr>
        <p:txBody>
          <a:bodyPr wrap="square" lIns="0" tIns="0" rIns="0" bIns="0" rtlCol="0" anchor="ctr"/>
          <a:lstStyle/>
          <a:p>
            <a:pPr marL="0" indent="0">
              <a:buNone/>
            </a:pPr>
            <a:r>
              <a:rPr lang="en-US" sz="1700" b="1">
                <a:solidFill>
                  <a:srgbClr val="123C4A"/>
                </a:solidFill>
              </a:rPr>
              <a:t>Changes in behaviour</a:t>
            </a:r>
            <a:endParaRPr lang="en-US" sz="1700"/>
          </a:p>
        </p:txBody>
      </p:sp>
      <p:sp>
        <p:nvSpPr>
          <p:cNvPr id="11" name="Text 9"/>
          <p:cNvSpPr/>
          <p:nvPr/>
        </p:nvSpPr>
        <p:spPr>
          <a:xfrm>
            <a:off x="6510528" y="2212848"/>
            <a:ext cx="4873752" cy="384048"/>
          </a:xfrm>
          <a:prstGeom prst="rect">
            <a:avLst/>
          </a:prstGeom>
          <a:noFill/>
          <a:ln/>
        </p:spPr>
        <p:txBody>
          <a:bodyPr wrap="square" lIns="254" tIns="254" rIns="254" bIns="254" rtlCol="0" anchor="ctr"/>
          <a:lstStyle/>
          <a:p>
            <a:r>
              <a:rPr lang="en-US" sz="1320">
                <a:solidFill>
                  <a:srgbClr val="173138"/>
                </a:solidFill>
              </a:rPr>
              <a:t>Withdrawal, distress, anger or distraction.</a:t>
            </a:r>
            <a:endParaRPr lang="en-US" sz="1320"/>
          </a:p>
        </p:txBody>
      </p:sp>
      <p:sp>
        <p:nvSpPr>
          <p:cNvPr id="12" name="Shape 10"/>
          <p:cNvSpPr/>
          <p:nvPr/>
        </p:nvSpPr>
        <p:spPr>
          <a:xfrm>
            <a:off x="658368" y="2990088"/>
            <a:ext cx="5257800" cy="1133856"/>
          </a:xfrm>
          <a:prstGeom prst="roundRect">
            <a:avLst>
              <a:gd name="adj" fmla="val 6452"/>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13" name="Shape 11"/>
          <p:cNvSpPr/>
          <p:nvPr/>
        </p:nvSpPr>
        <p:spPr>
          <a:xfrm>
            <a:off x="658368" y="2990088"/>
            <a:ext cx="82296" cy="1133856"/>
          </a:xfrm>
          <a:prstGeom prst="rect">
            <a:avLst/>
          </a:prstGeom>
          <a:solidFill>
            <a:srgbClr val="15959D"/>
          </a:solidFill>
          <a:ln w="12700">
            <a:solidFill>
              <a:srgbClr val="15959D"/>
            </a:solidFill>
            <a:prstDash val="solid"/>
          </a:ln>
        </p:spPr>
        <p:txBody>
          <a:bodyPr/>
          <a:lstStyle/>
          <a:p>
            <a:endParaRPr lang="en-GB"/>
          </a:p>
        </p:txBody>
      </p:sp>
      <p:sp>
        <p:nvSpPr>
          <p:cNvPr id="14" name="Text 12"/>
          <p:cNvSpPr/>
          <p:nvPr/>
        </p:nvSpPr>
        <p:spPr>
          <a:xfrm>
            <a:off x="886968" y="3191256"/>
            <a:ext cx="4846320" cy="310896"/>
          </a:xfrm>
          <a:prstGeom prst="rect">
            <a:avLst/>
          </a:prstGeom>
          <a:noFill/>
          <a:ln/>
        </p:spPr>
        <p:txBody>
          <a:bodyPr wrap="square" lIns="0" tIns="0" rIns="0" bIns="0" rtlCol="0" anchor="ctr"/>
          <a:lstStyle/>
          <a:p>
            <a:pPr marL="0" indent="0">
              <a:buNone/>
            </a:pPr>
            <a:r>
              <a:rPr lang="en-US" sz="1700" b="1">
                <a:solidFill>
                  <a:srgbClr val="123C4A"/>
                </a:solidFill>
              </a:rPr>
              <a:t>Phone-related worry</a:t>
            </a:r>
            <a:endParaRPr lang="en-US" sz="1700"/>
          </a:p>
        </p:txBody>
      </p:sp>
      <p:sp>
        <p:nvSpPr>
          <p:cNvPr id="15" name="Text 13"/>
          <p:cNvSpPr/>
          <p:nvPr/>
        </p:nvSpPr>
        <p:spPr>
          <a:xfrm>
            <a:off x="886968" y="3602736"/>
            <a:ext cx="4873752" cy="384048"/>
          </a:xfrm>
          <a:prstGeom prst="rect">
            <a:avLst/>
          </a:prstGeom>
          <a:noFill/>
          <a:ln/>
        </p:spPr>
        <p:txBody>
          <a:bodyPr wrap="square" lIns="254" tIns="254" rIns="254" bIns="254" rtlCol="0" anchor="ctr"/>
          <a:lstStyle/>
          <a:p>
            <a:r>
              <a:rPr lang="en-US" sz="1320">
                <a:solidFill>
                  <a:srgbClr val="173138"/>
                </a:solidFill>
              </a:rPr>
              <a:t>Repeated checking, sudden account changes or fear of notifications.</a:t>
            </a:r>
            <a:endParaRPr lang="en-US" sz="1320"/>
          </a:p>
        </p:txBody>
      </p:sp>
      <p:sp>
        <p:nvSpPr>
          <p:cNvPr id="16" name="Shape 14"/>
          <p:cNvSpPr/>
          <p:nvPr/>
        </p:nvSpPr>
        <p:spPr>
          <a:xfrm>
            <a:off x="6281928" y="2990088"/>
            <a:ext cx="5257800" cy="1133856"/>
          </a:xfrm>
          <a:prstGeom prst="roundRect">
            <a:avLst>
              <a:gd name="adj" fmla="val 6452"/>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17" name="Shape 15"/>
          <p:cNvSpPr/>
          <p:nvPr/>
        </p:nvSpPr>
        <p:spPr>
          <a:xfrm>
            <a:off x="6281928" y="2990088"/>
            <a:ext cx="82296" cy="1133856"/>
          </a:xfrm>
          <a:prstGeom prst="rect">
            <a:avLst/>
          </a:prstGeom>
          <a:solidFill>
            <a:srgbClr val="15959D"/>
          </a:solidFill>
          <a:ln w="12700">
            <a:solidFill>
              <a:srgbClr val="15959D"/>
            </a:solidFill>
            <a:prstDash val="solid"/>
          </a:ln>
        </p:spPr>
        <p:txBody>
          <a:bodyPr/>
          <a:lstStyle/>
          <a:p>
            <a:endParaRPr lang="en-GB"/>
          </a:p>
        </p:txBody>
      </p:sp>
      <p:sp>
        <p:nvSpPr>
          <p:cNvPr id="18" name="Text 16"/>
          <p:cNvSpPr/>
          <p:nvPr/>
        </p:nvSpPr>
        <p:spPr>
          <a:xfrm>
            <a:off x="6510528" y="3191256"/>
            <a:ext cx="4846320" cy="310896"/>
          </a:xfrm>
          <a:prstGeom prst="rect">
            <a:avLst/>
          </a:prstGeom>
          <a:noFill/>
          <a:ln/>
        </p:spPr>
        <p:txBody>
          <a:bodyPr wrap="square" lIns="0" tIns="0" rIns="0" bIns="0" rtlCol="0" anchor="ctr"/>
          <a:lstStyle/>
          <a:p>
            <a:pPr marL="0" indent="0">
              <a:buNone/>
            </a:pPr>
            <a:r>
              <a:rPr lang="en-US" sz="1700" b="1">
                <a:solidFill>
                  <a:srgbClr val="123C4A"/>
                </a:solidFill>
              </a:rPr>
              <a:t>Peer difficulties</a:t>
            </a:r>
            <a:endParaRPr lang="en-US" sz="1700"/>
          </a:p>
        </p:txBody>
      </p:sp>
      <p:sp>
        <p:nvSpPr>
          <p:cNvPr id="19" name="Text 17"/>
          <p:cNvSpPr/>
          <p:nvPr/>
        </p:nvSpPr>
        <p:spPr>
          <a:xfrm>
            <a:off x="6510528" y="3602736"/>
            <a:ext cx="4873752" cy="384048"/>
          </a:xfrm>
          <a:prstGeom prst="rect">
            <a:avLst/>
          </a:prstGeom>
          <a:noFill/>
          <a:ln/>
        </p:spPr>
        <p:txBody>
          <a:bodyPr wrap="square" lIns="254" tIns="254" rIns="254" bIns="254" rtlCol="0" anchor="ctr"/>
          <a:lstStyle/>
          <a:p>
            <a:r>
              <a:rPr lang="en-US" sz="1320">
                <a:solidFill>
                  <a:srgbClr val="173138"/>
                </a:solidFill>
              </a:rPr>
              <a:t>Rumours, exclusion, bullying or conflict.</a:t>
            </a:r>
            <a:endParaRPr lang="en-US" sz="1320"/>
          </a:p>
        </p:txBody>
      </p:sp>
      <p:sp>
        <p:nvSpPr>
          <p:cNvPr id="20" name="Shape 18"/>
          <p:cNvSpPr/>
          <p:nvPr/>
        </p:nvSpPr>
        <p:spPr>
          <a:xfrm>
            <a:off x="658368" y="4379976"/>
            <a:ext cx="5257800" cy="1133856"/>
          </a:xfrm>
          <a:prstGeom prst="roundRect">
            <a:avLst>
              <a:gd name="adj" fmla="val 6452"/>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21" name="Shape 19"/>
          <p:cNvSpPr/>
          <p:nvPr/>
        </p:nvSpPr>
        <p:spPr>
          <a:xfrm>
            <a:off x="658368" y="4379976"/>
            <a:ext cx="82296" cy="1133856"/>
          </a:xfrm>
          <a:prstGeom prst="rect">
            <a:avLst/>
          </a:prstGeom>
          <a:solidFill>
            <a:srgbClr val="15959D"/>
          </a:solidFill>
          <a:ln w="12700">
            <a:solidFill>
              <a:srgbClr val="15959D"/>
            </a:solidFill>
            <a:prstDash val="solid"/>
          </a:ln>
        </p:spPr>
        <p:txBody>
          <a:bodyPr/>
          <a:lstStyle/>
          <a:p>
            <a:endParaRPr lang="en-GB"/>
          </a:p>
        </p:txBody>
      </p:sp>
      <p:sp>
        <p:nvSpPr>
          <p:cNvPr id="22" name="Text 20"/>
          <p:cNvSpPr/>
          <p:nvPr/>
        </p:nvSpPr>
        <p:spPr>
          <a:xfrm>
            <a:off x="886968" y="4581144"/>
            <a:ext cx="4846320" cy="310896"/>
          </a:xfrm>
          <a:prstGeom prst="rect">
            <a:avLst/>
          </a:prstGeom>
          <a:noFill/>
          <a:ln/>
        </p:spPr>
        <p:txBody>
          <a:bodyPr wrap="square" lIns="0" tIns="0" rIns="0" bIns="0" rtlCol="0" anchor="ctr"/>
          <a:lstStyle/>
          <a:p>
            <a:pPr marL="0" indent="0">
              <a:buNone/>
            </a:pPr>
            <a:r>
              <a:rPr lang="en-US" sz="1700" b="1">
                <a:solidFill>
                  <a:srgbClr val="123C4A"/>
                </a:solidFill>
              </a:rPr>
              <a:t>Unexpected pressure</a:t>
            </a:r>
            <a:endParaRPr lang="en-US" sz="1700"/>
          </a:p>
        </p:txBody>
      </p:sp>
      <p:sp>
        <p:nvSpPr>
          <p:cNvPr id="23" name="Text 21"/>
          <p:cNvSpPr/>
          <p:nvPr/>
        </p:nvSpPr>
        <p:spPr>
          <a:xfrm>
            <a:off x="886968" y="4992624"/>
            <a:ext cx="4873752" cy="384048"/>
          </a:xfrm>
          <a:prstGeom prst="rect">
            <a:avLst/>
          </a:prstGeom>
          <a:noFill/>
          <a:ln/>
        </p:spPr>
        <p:txBody>
          <a:bodyPr wrap="square" lIns="254" tIns="254" rIns="254" bIns="254" rtlCol="0" anchor="ctr"/>
          <a:lstStyle/>
          <a:p>
            <a:r>
              <a:rPr lang="en-US" sz="1320">
                <a:solidFill>
                  <a:srgbClr val="173138"/>
                </a:solidFill>
              </a:rPr>
              <a:t>Requests for money, secrecy or further images.</a:t>
            </a:r>
            <a:endParaRPr lang="en-US" sz="1320"/>
          </a:p>
        </p:txBody>
      </p:sp>
      <p:sp>
        <p:nvSpPr>
          <p:cNvPr id="24" name="Shape 22"/>
          <p:cNvSpPr/>
          <p:nvPr/>
        </p:nvSpPr>
        <p:spPr>
          <a:xfrm>
            <a:off x="6281928" y="4379976"/>
            <a:ext cx="5257800" cy="1133856"/>
          </a:xfrm>
          <a:prstGeom prst="roundRect">
            <a:avLst>
              <a:gd name="adj" fmla="val 6452"/>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25" name="Shape 23"/>
          <p:cNvSpPr/>
          <p:nvPr/>
        </p:nvSpPr>
        <p:spPr>
          <a:xfrm>
            <a:off x="6281928" y="4379976"/>
            <a:ext cx="82296" cy="1133856"/>
          </a:xfrm>
          <a:prstGeom prst="rect">
            <a:avLst/>
          </a:prstGeom>
          <a:solidFill>
            <a:srgbClr val="EE765D"/>
          </a:solidFill>
          <a:ln w="12700">
            <a:solidFill>
              <a:srgbClr val="EE765D"/>
            </a:solidFill>
            <a:prstDash val="solid"/>
          </a:ln>
        </p:spPr>
        <p:txBody>
          <a:bodyPr/>
          <a:lstStyle/>
          <a:p>
            <a:endParaRPr lang="en-GB"/>
          </a:p>
        </p:txBody>
      </p:sp>
      <p:sp>
        <p:nvSpPr>
          <p:cNvPr id="26" name="Text 24"/>
          <p:cNvSpPr/>
          <p:nvPr/>
        </p:nvSpPr>
        <p:spPr>
          <a:xfrm>
            <a:off x="6510528" y="4581144"/>
            <a:ext cx="4846320" cy="310896"/>
          </a:xfrm>
          <a:prstGeom prst="rect">
            <a:avLst/>
          </a:prstGeom>
          <a:noFill/>
          <a:ln/>
        </p:spPr>
        <p:txBody>
          <a:bodyPr wrap="square" lIns="0" tIns="0" rIns="0" bIns="0" rtlCol="0" anchor="ctr"/>
          <a:lstStyle/>
          <a:p>
            <a:pPr marL="0" indent="0">
              <a:buNone/>
            </a:pPr>
            <a:r>
              <a:rPr lang="en-US" sz="1700" b="1">
                <a:solidFill>
                  <a:srgbClr val="123C4A"/>
                </a:solidFill>
              </a:rPr>
              <a:t>A direct disclosure</a:t>
            </a:r>
            <a:endParaRPr lang="en-US" sz="1700"/>
          </a:p>
        </p:txBody>
      </p:sp>
      <p:sp>
        <p:nvSpPr>
          <p:cNvPr id="27" name="Text 25"/>
          <p:cNvSpPr/>
          <p:nvPr/>
        </p:nvSpPr>
        <p:spPr>
          <a:xfrm>
            <a:off x="6510528" y="4992624"/>
            <a:ext cx="4873752" cy="384048"/>
          </a:xfrm>
          <a:prstGeom prst="rect">
            <a:avLst/>
          </a:prstGeom>
          <a:noFill/>
          <a:ln/>
        </p:spPr>
        <p:txBody>
          <a:bodyPr wrap="square" lIns="254" tIns="254" rIns="254" bIns="254" rtlCol="0" anchor="ctr"/>
          <a:lstStyle/>
          <a:p>
            <a:r>
              <a:rPr lang="en-US" sz="1320">
                <a:solidFill>
                  <a:srgbClr val="173138"/>
                </a:solidFill>
              </a:rPr>
              <a:t>A learner says an image is being shared or used against them.</a:t>
            </a:r>
            <a:endParaRPr lang="en-US" sz="1320"/>
          </a:p>
        </p:txBody>
      </p:sp>
      <p:sp>
        <p:nvSpPr>
          <p:cNvPr id="28" name="Text 26"/>
          <p:cNvSpPr/>
          <p:nvPr/>
        </p:nvSpPr>
        <p:spPr>
          <a:xfrm>
            <a:off x="1143000" y="5897880"/>
            <a:ext cx="9829800" cy="384048"/>
          </a:xfrm>
          <a:prstGeom prst="rect">
            <a:avLst/>
          </a:prstGeom>
          <a:solidFill>
            <a:srgbClr val="123C4A"/>
          </a:solidFill>
          <a:ln/>
        </p:spPr>
        <p:txBody>
          <a:bodyPr wrap="square" lIns="0" tIns="0" rIns="0" bIns="0" rtlCol="0" anchor="ctr"/>
          <a:lstStyle/>
          <a:p>
            <a:pPr marL="0" indent="0" algn="ctr">
              <a:buNone/>
            </a:pPr>
            <a:r>
              <a:rPr lang="en-US" sz="1900" b="1">
                <a:solidFill>
                  <a:srgbClr val="FFFFFF"/>
                </a:solidFill>
              </a:rPr>
              <a:t>Do not investigate. Share the concern with the DSL or safeguarding lead.</a:t>
            </a:r>
            <a:endParaRPr lang="en-US" sz="1900"/>
          </a:p>
        </p:txBody>
      </p:sp>
      <p:sp>
        <p:nvSpPr>
          <p:cNvPr id="29" name="Slide Number Placeholder 0"/>
          <p:cNvSpPr>
            <a:spLocks noGrp="1"/>
          </p:cNvSpPr>
          <p:nvPr>
            <p:ph type="sldNum" sz="quarter" idx="4294967295"/>
          </p:nvPr>
        </p:nvSpPr>
        <p:spPr>
          <a:xfrm>
            <a:off x="11567160" y="6565392"/>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61777B"/>
                </a:solidFill>
              </a:defRPr>
            </a:lvl1pPr>
          </a:lstStyle>
          <a:p>
            <a:pPr algn="l"/>
            <a:fld id="{F7021451-1387-4CA6-816F-3879F97B5CBC}" type="slidenum">
              <a:rPr lang="en-US" b="0"/>
              <a:t>23</a:t>
            </a:fld>
            <a:endParaRPr lang="en-US"/>
          </a:p>
        </p:txBody>
      </p:sp>
    </p:spTree>
    <p:extLst>
      <p:ext uri="{BB962C8B-B14F-4D97-AF65-F5344CB8AC3E}">
        <p14:creationId xmlns:p14="http://schemas.microsoft.com/office/powerpoint/2010/main" val="4661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621792"/>
            <a:ext cx="7772400" cy="502920"/>
          </a:xfrm>
          <a:prstGeom prst="rect">
            <a:avLst/>
          </a:prstGeom>
          <a:noFill/>
          <a:ln/>
        </p:spPr>
        <p:txBody>
          <a:bodyPr wrap="square" lIns="0" tIns="0" rIns="0" bIns="0" rtlCol="0" anchor="ctr"/>
          <a:lstStyle/>
          <a:p>
            <a:r>
              <a:rPr lang="en-US" sz="2700" b="1">
                <a:solidFill>
                  <a:srgbClr val="123C4A"/>
                </a:solidFill>
              </a:rPr>
              <a:t>If a child tells you</a:t>
            </a:r>
            <a:endParaRPr lang="en-US" sz="2700"/>
          </a:p>
        </p:txBody>
      </p:sp>
      <p:sp>
        <p:nvSpPr>
          <p:cNvPr id="3" name="Text 1"/>
          <p:cNvSpPr/>
          <p:nvPr/>
        </p:nvSpPr>
        <p:spPr>
          <a:xfrm>
            <a:off x="585216" y="1161288"/>
            <a:ext cx="8138160" cy="310896"/>
          </a:xfrm>
          <a:prstGeom prst="rect">
            <a:avLst/>
          </a:prstGeom>
          <a:noFill/>
          <a:ln/>
        </p:spPr>
        <p:txBody>
          <a:bodyPr wrap="square" lIns="0" tIns="0" rIns="0" bIns="0" rtlCol="0" anchor="ctr"/>
          <a:lstStyle/>
          <a:p>
            <a:pPr marL="0" indent="0">
              <a:buNone/>
            </a:pPr>
            <a:r>
              <a:rPr lang="en-US" sz="1350">
                <a:solidFill>
                  <a:srgbClr val="587078"/>
                </a:solidFill>
              </a:rPr>
              <a:t>Your calm first response can make a significant difference.</a:t>
            </a:r>
            <a:endParaRPr lang="en-US" sz="1350"/>
          </a:p>
        </p:txBody>
      </p:sp>
      <p:pic>
        <p:nvPicPr>
          <p:cNvPr id="4" name="Image 0" descr="/mnt/data/44b2c9c4d0.png"/>
          <p:cNvPicPr>
            <a:picLocks noChangeAspect="1"/>
          </p:cNvPicPr>
          <p:nvPr/>
        </p:nvPicPr>
        <p:blipFill>
          <a:blip r:embed="rId3"/>
          <a:srcRect l="8763" r="8763"/>
          <a:stretch/>
        </p:blipFill>
        <p:spPr>
          <a:xfrm>
            <a:off x="640080" y="1554480"/>
            <a:ext cx="5486400" cy="4434840"/>
          </a:xfrm>
          <a:prstGeom prst="rect">
            <a:avLst/>
          </a:prstGeom>
        </p:spPr>
      </p:pic>
      <p:sp>
        <p:nvSpPr>
          <p:cNvPr id="5" name="Shape 2"/>
          <p:cNvSpPr/>
          <p:nvPr/>
        </p:nvSpPr>
        <p:spPr>
          <a:xfrm>
            <a:off x="6419088" y="1554480"/>
            <a:ext cx="5074920" cy="914400"/>
          </a:xfrm>
          <a:prstGeom prst="roundRect">
            <a:avLst>
              <a:gd name="adj" fmla="val 8000"/>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6" name="Shape 3"/>
          <p:cNvSpPr/>
          <p:nvPr/>
        </p:nvSpPr>
        <p:spPr>
          <a:xfrm>
            <a:off x="6419088" y="1554480"/>
            <a:ext cx="82296" cy="914400"/>
          </a:xfrm>
          <a:prstGeom prst="rect">
            <a:avLst/>
          </a:prstGeom>
          <a:solidFill>
            <a:srgbClr val="15959D"/>
          </a:solidFill>
          <a:ln w="12700">
            <a:solidFill>
              <a:srgbClr val="15959D"/>
            </a:solidFill>
            <a:prstDash val="solid"/>
          </a:ln>
        </p:spPr>
        <p:txBody>
          <a:bodyPr/>
          <a:lstStyle/>
          <a:p>
            <a:endParaRPr lang="en-GB"/>
          </a:p>
        </p:txBody>
      </p:sp>
      <p:sp>
        <p:nvSpPr>
          <p:cNvPr id="7" name="Text 4"/>
          <p:cNvSpPr/>
          <p:nvPr/>
        </p:nvSpPr>
        <p:spPr>
          <a:xfrm>
            <a:off x="6647688" y="1755648"/>
            <a:ext cx="4663440" cy="310896"/>
          </a:xfrm>
          <a:prstGeom prst="rect">
            <a:avLst/>
          </a:prstGeom>
          <a:noFill/>
          <a:ln/>
        </p:spPr>
        <p:txBody>
          <a:bodyPr wrap="square" lIns="0" tIns="0" rIns="0" bIns="0" rtlCol="0" anchor="ctr"/>
          <a:lstStyle/>
          <a:p>
            <a:pPr marL="0" indent="0">
              <a:buNone/>
            </a:pPr>
            <a:r>
              <a:rPr lang="en-US" sz="1700" b="1">
                <a:solidFill>
                  <a:srgbClr val="123C4A"/>
                </a:solidFill>
              </a:rPr>
              <a:t>1  Listen</a:t>
            </a:r>
            <a:endParaRPr lang="en-US" sz="1700"/>
          </a:p>
        </p:txBody>
      </p:sp>
      <p:sp>
        <p:nvSpPr>
          <p:cNvPr id="8" name="Text 5"/>
          <p:cNvSpPr/>
          <p:nvPr/>
        </p:nvSpPr>
        <p:spPr>
          <a:xfrm>
            <a:off x="6647688" y="2167128"/>
            <a:ext cx="4690872" cy="164592"/>
          </a:xfrm>
          <a:prstGeom prst="rect">
            <a:avLst/>
          </a:prstGeom>
          <a:noFill/>
          <a:ln/>
        </p:spPr>
        <p:txBody>
          <a:bodyPr wrap="square" lIns="254" tIns="254" rIns="254" bIns="254" rtlCol="0" anchor="ctr"/>
          <a:lstStyle/>
          <a:p>
            <a:r>
              <a:rPr lang="en-US" sz="1320">
                <a:solidFill>
                  <a:srgbClr val="173138"/>
                </a:solidFill>
              </a:rPr>
              <a:t>Stay calm. Take the concern seriously.</a:t>
            </a:r>
            <a:endParaRPr lang="en-US" sz="1320"/>
          </a:p>
        </p:txBody>
      </p:sp>
      <p:sp>
        <p:nvSpPr>
          <p:cNvPr id="9" name="Shape 6"/>
          <p:cNvSpPr/>
          <p:nvPr/>
        </p:nvSpPr>
        <p:spPr>
          <a:xfrm>
            <a:off x="6419088" y="2670048"/>
            <a:ext cx="5074920" cy="914400"/>
          </a:xfrm>
          <a:prstGeom prst="roundRect">
            <a:avLst>
              <a:gd name="adj" fmla="val 8000"/>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10" name="Shape 7"/>
          <p:cNvSpPr/>
          <p:nvPr/>
        </p:nvSpPr>
        <p:spPr>
          <a:xfrm>
            <a:off x="6419088" y="2670048"/>
            <a:ext cx="82296" cy="914400"/>
          </a:xfrm>
          <a:prstGeom prst="rect">
            <a:avLst/>
          </a:prstGeom>
          <a:solidFill>
            <a:srgbClr val="15959D"/>
          </a:solidFill>
          <a:ln w="12700">
            <a:solidFill>
              <a:srgbClr val="15959D"/>
            </a:solidFill>
            <a:prstDash val="solid"/>
          </a:ln>
        </p:spPr>
        <p:txBody>
          <a:bodyPr/>
          <a:lstStyle/>
          <a:p>
            <a:endParaRPr lang="en-GB"/>
          </a:p>
        </p:txBody>
      </p:sp>
      <p:sp>
        <p:nvSpPr>
          <p:cNvPr id="11" name="Text 8"/>
          <p:cNvSpPr/>
          <p:nvPr/>
        </p:nvSpPr>
        <p:spPr>
          <a:xfrm>
            <a:off x="6647688" y="2871216"/>
            <a:ext cx="4663440" cy="310896"/>
          </a:xfrm>
          <a:prstGeom prst="rect">
            <a:avLst/>
          </a:prstGeom>
          <a:noFill/>
          <a:ln/>
        </p:spPr>
        <p:txBody>
          <a:bodyPr wrap="square" lIns="0" tIns="0" rIns="0" bIns="0" rtlCol="0" anchor="ctr"/>
          <a:lstStyle/>
          <a:p>
            <a:pPr marL="0" indent="0">
              <a:buNone/>
            </a:pPr>
            <a:r>
              <a:rPr lang="en-US" sz="1700" b="1">
                <a:solidFill>
                  <a:srgbClr val="123C4A"/>
                </a:solidFill>
              </a:rPr>
              <a:t>2  Reassure</a:t>
            </a:r>
            <a:endParaRPr lang="en-US" sz="1700"/>
          </a:p>
        </p:txBody>
      </p:sp>
      <p:sp>
        <p:nvSpPr>
          <p:cNvPr id="12" name="Text 9"/>
          <p:cNvSpPr/>
          <p:nvPr/>
        </p:nvSpPr>
        <p:spPr>
          <a:xfrm>
            <a:off x="6647688" y="3282696"/>
            <a:ext cx="4690872" cy="164592"/>
          </a:xfrm>
          <a:prstGeom prst="rect">
            <a:avLst/>
          </a:prstGeom>
          <a:noFill/>
          <a:ln/>
        </p:spPr>
        <p:txBody>
          <a:bodyPr wrap="square" lIns="254" tIns="254" rIns="254" bIns="254" rtlCol="0" anchor="ctr"/>
          <a:lstStyle/>
          <a:p>
            <a:r>
              <a:rPr lang="en-US" sz="1320">
                <a:solidFill>
                  <a:srgbClr val="173138"/>
                </a:solidFill>
              </a:rPr>
              <a:t>Say they have done the right thing by telling you.</a:t>
            </a:r>
            <a:endParaRPr lang="en-US" sz="1320"/>
          </a:p>
        </p:txBody>
      </p:sp>
      <p:sp>
        <p:nvSpPr>
          <p:cNvPr id="13" name="Shape 10"/>
          <p:cNvSpPr/>
          <p:nvPr/>
        </p:nvSpPr>
        <p:spPr>
          <a:xfrm>
            <a:off x="6419088" y="3785616"/>
            <a:ext cx="5074920" cy="914400"/>
          </a:xfrm>
          <a:prstGeom prst="roundRect">
            <a:avLst>
              <a:gd name="adj" fmla="val 8000"/>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14" name="Shape 11"/>
          <p:cNvSpPr/>
          <p:nvPr/>
        </p:nvSpPr>
        <p:spPr>
          <a:xfrm>
            <a:off x="6419088" y="3785616"/>
            <a:ext cx="82296" cy="914400"/>
          </a:xfrm>
          <a:prstGeom prst="rect">
            <a:avLst/>
          </a:prstGeom>
          <a:solidFill>
            <a:srgbClr val="15959D"/>
          </a:solidFill>
          <a:ln w="12700">
            <a:solidFill>
              <a:srgbClr val="15959D"/>
            </a:solidFill>
            <a:prstDash val="solid"/>
          </a:ln>
        </p:spPr>
        <p:txBody>
          <a:bodyPr/>
          <a:lstStyle/>
          <a:p>
            <a:endParaRPr lang="en-GB"/>
          </a:p>
        </p:txBody>
      </p:sp>
      <p:sp>
        <p:nvSpPr>
          <p:cNvPr id="15" name="Text 12"/>
          <p:cNvSpPr/>
          <p:nvPr/>
        </p:nvSpPr>
        <p:spPr>
          <a:xfrm>
            <a:off x="6647688" y="3986784"/>
            <a:ext cx="4663440" cy="310896"/>
          </a:xfrm>
          <a:prstGeom prst="rect">
            <a:avLst/>
          </a:prstGeom>
          <a:noFill/>
          <a:ln/>
        </p:spPr>
        <p:txBody>
          <a:bodyPr wrap="square" lIns="0" tIns="0" rIns="0" bIns="0" rtlCol="0" anchor="ctr"/>
          <a:lstStyle/>
          <a:p>
            <a:pPr marL="0" indent="0">
              <a:buNone/>
            </a:pPr>
            <a:r>
              <a:rPr lang="en-US" sz="1700" b="1">
                <a:solidFill>
                  <a:srgbClr val="123C4A"/>
                </a:solidFill>
              </a:rPr>
              <a:t>3  Do not promise secrecy</a:t>
            </a:r>
            <a:endParaRPr lang="en-US" sz="1700"/>
          </a:p>
        </p:txBody>
      </p:sp>
      <p:sp>
        <p:nvSpPr>
          <p:cNvPr id="16" name="Text 13"/>
          <p:cNvSpPr/>
          <p:nvPr/>
        </p:nvSpPr>
        <p:spPr>
          <a:xfrm>
            <a:off x="6647688" y="4398264"/>
            <a:ext cx="4690872" cy="164592"/>
          </a:xfrm>
          <a:prstGeom prst="rect">
            <a:avLst/>
          </a:prstGeom>
          <a:noFill/>
          <a:ln/>
        </p:spPr>
        <p:txBody>
          <a:bodyPr wrap="square" lIns="254" tIns="254" rIns="254" bIns="254" rtlCol="0" anchor="ctr"/>
          <a:lstStyle/>
          <a:p>
            <a:r>
              <a:rPr lang="en-US" sz="1320">
                <a:solidFill>
                  <a:srgbClr val="173138"/>
                </a:solidFill>
              </a:rPr>
              <a:t>Explain that you need to share the concern to help keep them safe.</a:t>
            </a:r>
            <a:endParaRPr lang="en-US" sz="1320"/>
          </a:p>
        </p:txBody>
      </p:sp>
      <p:sp>
        <p:nvSpPr>
          <p:cNvPr id="17" name="Shape 14"/>
          <p:cNvSpPr/>
          <p:nvPr/>
        </p:nvSpPr>
        <p:spPr>
          <a:xfrm>
            <a:off x="6419088" y="4901184"/>
            <a:ext cx="5074920" cy="914400"/>
          </a:xfrm>
          <a:prstGeom prst="roundRect">
            <a:avLst>
              <a:gd name="adj" fmla="val 8000"/>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18" name="Shape 15"/>
          <p:cNvSpPr/>
          <p:nvPr/>
        </p:nvSpPr>
        <p:spPr>
          <a:xfrm>
            <a:off x="6419088" y="4901184"/>
            <a:ext cx="82296" cy="914400"/>
          </a:xfrm>
          <a:prstGeom prst="rect">
            <a:avLst/>
          </a:prstGeom>
          <a:solidFill>
            <a:srgbClr val="EE765D"/>
          </a:solidFill>
          <a:ln w="12700">
            <a:solidFill>
              <a:srgbClr val="EE765D"/>
            </a:solidFill>
            <a:prstDash val="solid"/>
          </a:ln>
        </p:spPr>
        <p:txBody>
          <a:bodyPr/>
          <a:lstStyle/>
          <a:p>
            <a:endParaRPr lang="en-GB"/>
          </a:p>
        </p:txBody>
      </p:sp>
      <p:sp>
        <p:nvSpPr>
          <p:cNvPr id="19" name="Text 16"/>
          <p:cNvSpPr/>
          <p:nvPr/>
        </p:nvSpPr>
        <p:spPr>
          <a:xfrm>
            <a:off x="6647688" y="5102352"/>
            <a:ext cx="4663440" cy="310896"/>
          </a:xfrm>
          <a:prstGeom prst="rect">
            <a:avLst/>
          </a:prstGeom>
          <a:noFill/>
          <a:ln/>
        </p:spPr>
        <p:txBody>
          <a:bodyPr wrap="square" lIns="0" tIns="0" rIns="0" bIns="0" rtlCol="0" anchor="ctr"/>
          <a:lstStyle/>
          <a:p>
            <a:pPr marL="0" indent="0">
              <a:buNone/>
            </a:pPr>
            <a:r>
              <a:rPr lang="en-US" sz="1700" b="1">
                <a:solidFill>
                  <a:srgbClr val="123C4A"/>
                </a:solidFill>
              </a:rPr>
              <a:t>4  Pass it on</a:t>
            </a:r>
            <a:endParaRPr lang="en-US" sz="1700"/>
          </a:p>
        </p:txBody>
      </p:sp>
      <p:sp>
        <p:nvSpPr>
          <p:cNvPr id="20" name="Text 17"/>
          <p:cNvSpPr/>
          <p:nvPr/>
        </p:nvSpPr>
        <p:spPr>
          <a:xfrm>
            <a:off x="6647688" y="5513832"/>
            <a:ext cx="4690872" cy="164592"/>
          </a:xfrm>
          <a:prstGeom prst="rect">
            <a:avLst/>
          </a:prstGeom>
          <a:noFill/>
          <a:ln/>
        </p:spPr>
        <p:txBody>
          <a:bodyPr wrap="square" lIns="254" tIns="254" rIns="254" bIns="254" rtlCol="0" anchor="ctr"/>
          <a:lstStyle/>
          <a:p>
            <a:r>
              <a:rPr lang="en-US" sz="1320">
                <a:solidFill>
                  <a:srgbClr val="173138"/>
                </a:solidFill>
              </a:rPr>
              <a:t>Contact the DSL or safeguarding lead promptly.</a:t>
            </a:r>
            <a:endParaRPr lang="en-US" sz="1320"/>
          </a:p>
        </p:txBody>
      </p:sp>
      <p:sp>
        <p:nvSpPr>
          <p:cNvPr id="25" name="Slide Number Placeholder 0"/>
          <p:cNvSpPr>
            <a:spLocks noGrp="1"/>
          </p:cNvSpPr>
          <p:nvPr>
            <p:ph type="sldNum" sz="quarter" idx="4294967295"/>
          </p:nvPr>
        </p:nvSpPr>
        <p:spPr>
          <a:xfrm>
            <a:off x="11567160" y="6565392"/>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61777B"/>
                </a:solidFill>
              </a:defRPr>
            </a:lvl1pPr>
          </a:lstStyle>
          <a:p>
            <a:pPr algn="l"/>
            <a:fld id="{F7021451-1387-4CA6-816F-3879F97B5CBC}" type="slidenum">
              <a:rPr lang="en-US" b="0"/>
              <a:t>24</a:t>
            </a:fld>
            <a:endParaRPr lang="en-US"/>
          </a:p>
        </p:txBody>
      </p:sp>
    </p:spTree>
    <p:extLst>
      <p:ext uri="{BB962C8B-B14F-4D97-AF65-F5344CB8AC3E}">
        <p14:creationId xmlns:p14="http://schemas.microsoft.com/office/powerpoint/2010/main" val="820806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621792"/>
            <a:ext cx="7772400" cy="502920"/>
          </a:xfrm>
          <a:prstGeom prst="rect">
            <a:avLst/>
          </a:prstGeom>
          <a:noFill/>
          <a:ln/>
        </p:spPr>
        <p:txBody>
          <a:bodyPr wrap="square" lIns="0" tIns="0" rIns="0" bIns="0" rtlCol="0" anchor="ctr"/>
          <a:lstStyle/>
          <a:p>
            <a:r>
              <a:rPr lang="en-US" sz="2700" b="1">
                <a:solidFill>
                  <a:srgbClr val="123C4A"/>
                </a:solidFill>
              </a:rPr>
              <a:t>Protect the child and the evidence</a:t>
            </a:r>
            <a:endParaRPr lang="en-US" sz="2700"/>
          </a:p>
        </p:txBody>
      </p:sp>
      <p:sp>
        <p:nvSpPr>
          <p:cNvPr id="3" name="Text 1"/>
          <p:cNvSpPr/>
          <p:nvPr/>
        </p:nvSpPr>
        <p:spPr>
          <a:xfrm>
            <a:off x="585216" y="1161288"/>
            <a:ext cx="8138160" cy="310896"/>
          </a:xfrm>
          <a:prstGeom prst="rect">
            <a:avLst/>
          </a:prstGeom>
          <a:noFill/>
          <a:ln/>
        </p:spPr>
        <p:txBody>
          <a:bodyPr wrap="square" lIns="0" tIns="0" rIns="0" bIns="0" rtlCol="0" anchor="ctr"/>
          <a:lstStyle/>
          <a:p>
            <a:pPr marL="0" indent="0">
              <a:buNone/>
            </a:pPr>
            <a:r>
              <a:rPr lang="en-US" sz="1350">
                <a:solidFill>
                  <a:srgbClr val="587078"/>
                </a:solidFill>
              </a:rPr>
              <a:t>Follow your setting’s procedures and avoid increasing the harm.</a:t>
            </a:r>
            <a:endParaRPr lang="en-US" sz="1350"/>
          </a:p>
        </p:txBody>
      </p:sp>
      <p:sp>
        <p:nvSpPr>
          <p:cNvPr id="4" name="Shape 2"/>
          <p:cNvSpPr/>
          <p:nvPr/>
        </p:nvSpPr>
        <p:spPr>
          <a:xfrm>
            <a:off x="685800" y="1572768"/>
            <a:ext cx="5394960" cy="4343400"/>
          </a:xfrm>
          <a:prstGeom prst="roundRect">
            <a:avLst>
              <a:gd name="adj" fmla="val 1684"/>
            </a:avLst>
          </a:prstGeom>
          <a:solidFill>
            <a:srgbClr val="E6F4F0"/>
          </a:solidFill>
          <a:ln w="12700">
            <a:solidFill>
              <a:srgbClr val="B9DDD6"/>
            </a:solidFill>
            <a:prstDash val="solid"/>
          </a:ln>
        </p:spPr>
        <p:txBody>
          <a:bodyPr/>
          <a:lstStyle/>
          <a:p>
            <a:endParaRPr lang="en-GB"/>
          </a:p>
        </p:txBody>
      </p:sp>
      <p:sp>
        <p:nvSpPr>
          <p:cNvPr id="5" name="Text 3"/>
          <p:cNvSpPr/>
          <p:nvPr/>
        </p:nvSpPr>
        <p:spPr>
          <a:xfrm>
            <a:off x="960120" y="1847088"/>
            <a:ext cx="914400" cy="365760"/>
          </a:xfrm>
          <a:prstGeom prst="rect">
            <a:avLst/>
          </a:prstGeom>
          <a:noFill/>
          <a:ln/>
        </p:spPr>
        <p:txBody>
          <a:bodyPr wrap="square" lIns="0" tIns="0" rIns="0" bIns="0" rtlCol="0" anchor="ctr"/>
          <a:lstStyle/>
          <a:p>
            <a:pPr marL="0" indent="0">
              <a:buNone/>
            </a:pPr>
            <a:r>
              <a:rPr lang="en-US" sz="2200" b="1">
                <a:solidFill>
                  <a:srgbClr val="15959D"/>
                </a:solidFill>
              </a:rPr>
              <a:t>DO</a:t>
            </a:r>
            <a:endParaRPr lang="en-US" sz="2200"/>
          </a:p>
        </p:txBody>
      </p:sp>
      <p:sp>
        <p:nvSpPr>
          <p:cNvPr id="6" name="Text 4"/>
          <p:cNvSpPr/>
          <p:nvPr/>
        </p:nvSpPr>
        <p:spPr>
          <a:xfrm>
            <a:off x="960120" y="2395728"/>
            <a:ext cx="4572000" cy="2971800"/>
          </a:xfrm>
          <a:prstGeom prst="rect">
            <a:avLst/>
          </a:prstGeom>
          <a:noFill/>
          <a:ln/>
        </p:spPr>
        <p:txBody>
          <a:bodyPr wrap="square" lIns="0" tIns="0" rIns="0" bIns="0" rtlCol="0" anchor="ctr"/>
          <a:lstStyle/>
          <a:p>
            <a:pPr marL="228600" indent="-228600">
              <a:buSzPct val="100000"/>
              <a:buChar char="•"/>
            </a:pPr>
            <a:r>
              <a:rPr lang="en-US" sz="1600">
                <a:solidFill>
                  <a:srgbClr val="173138"/>
                </a:solidFill>
              </a:rPr>
              <a:t>Record the child’s own words.</a:t>
            </a:r>
            <a:endParaRPr lang="en-US" sz="1600"/>
          </a:p>
          <a:p>
            <a:pPr marL="228600" indent="-228600">
              <a:buSzPct val="100000"/>
              <a:buChar char="•"/>
            </a:pPr>
            <a:r>
              <a:rPr lang="en-US" sz="1600">
                <a:solidFill>
                  <a:srgbClr val="173138"/>
                </a:solidFill>
              </a:rPr>
              <a:t>Note what was seen or reported, when and by whom.</a:t>
            </a:r>
            <a:endParaRPr lang="en-US" sz="1600"/>
          </a:p>
          <a:p>
            <a:pPr marL="228600" indent="-228600">
              <a:buSzPct val="100000"/>
              <a:buChar char="•"/>
            </a:pPr>
            <a:r>
              <a:rPr lang="en-US" sz="1600">
                <a:solidFill>
                  <a:srgbClr val="173138"/>
                </a:solidFill>
              </a:rPr>
              <a:t>Keep links, usernames, dates and message details if safely available.</a:t>
            </a:r>
            <a:endParaRPr lang="en-US" sz="1600"/>
          </a:p>
          <a:p>
            <a:pPr marL="228600" indent="-228600">
              <a:buSzPct val="100000"/>
              <a:buChar char="•"/>
            </a:pPr>
            <a:r>
              <a:rPr lang="en-US" sz="1600">
                <a:solidFill>
                  <a:srgbClr val="173138"/>
                </a:solidFill>
              </a:rPr>
              <a:t>Follow the DSL’s instructions and your settings reporting routes.</a:t>
            </a:r>
            <a:endParaRPr lang="en-US" sz="1600"/>
          </a:p>
        </p:txBody>
      </p:sp>
      <p:sp>
        <p:nvSpPr>
          <p:cNvPr id="7" name="Shape 5"/>
          <p:cNvSpPr/>
          <p:nvPr/>
        </p:nvSpPr>
        <p:spPr>
          <a:xfrm>
            <a:off x="6355080" y="1572768"/>
            <a:ext cx="5138928" cy="4343400"/>
          </a:xfrm>
          <a:prstGeom prst="roundRect">
            <a:avLst>
              <a:gd name="adj" fmla="val 1684"/>
            </a:avLst>
          </a:prstGeom>
          <a:solidFill>
            <a:srgbClr val="FCEBE7"/>
          </a:solidFill>
          <a:ln w="12700">
            <a:solidFill>
              <a:srgbClr val="F0C1B6"/>
            </a:solidFill>
            <a:prstDash val="solid"/>
          </a:ln>
        </p:spPr>
        <p:txBody>
          <a:bodyPr/>
          <a:lstStyle/>
          <a:p>
            <a:endParaRPr lang="en-GB"/>
          </a:p>
        </p:txBody>
      </p:sp>
      <p:sp>
        <p:nvSpPr>
          <p:cNvPr id="8" name="Text 6"/>
          <p:cNvSpPr/>
          <p:nvPr/>
        </p:nvSpPr>
        <p:spPr>
          <a:xfrm>
            <a:off x="6629400" y="1847088"/>
            <a:ext cx="1737360" cy="365760"/>
          </a:xfrm>
          <a:prstGeom prst="rect">
            <a:avLst/>
          </a:prstGeom>
          <a:noFill/>
          <a:ln/>
        </p:spPr>
        <p:txBody>
          <a:bodyPr wrap="square" lIns="0" tIns="0" rIns="0" bIns="0" rtlCol="0" anchor="ctr"/>
          <a:lstStyle/>
          <a:p>
            <a:pPr marL="0" indent="0">
              <a:buNone/>
            </a:pPr>
            <a:r>
              <a:rPr lang="en-US" sz="2200" b="1">
                <a:solidFill>
                  <a:srgbClr val="EE765D"/>
                </a:solidFill>
              </a:rPr>
              <a:t>DO NOT</a:t>
            </a:r>
            <a:endParaRPr lang="en-US" sz="2200"/>
          </a:p>
        </p:txBody>
      </p:sp>
      <p:sp>
        <p:nvSpPr>
          <p:cNvPr id="9" name="Text 7"/>
          <p:cNvSpPr/>
          <p:nvPr/>
        </p:nvSpPr>
        <p:spPr>
          <a:xfrm>
            <a:off x="6629400" y="2395728"/>
            <a:ext cx="4370832" cy="2971800"/>
          </a:xfrm>
          <a:prstGeom prst="rect">
            <a:avLst/>
          </a:prstGeom>
          <a:noFill/>
          <a:ln/>
        </p:spPr>
        <p:txBody>
          <a:bodyPr wrap="square" lIns="0" tIns="0" rIns="0" bIns="0" rtlCol="0" anchor="ctr"/>
          <a:lstStyle/>
          <a:p>
            <a:pPr marL="228600" indent="-228600">
              <a:buSzPct val="100000"/>
              <a:buChar char="•"/>
            </a:pPr>
            <a:r>
              <a:rPr lang="en-US" sz="1600">
                <a:solidFill>
                  <a:srgbClr val="173138"/>
                </a:solidFill>
              </a:rPr>
              <a:t>Do not ask the child to send you the image.</a:t>
            </a:r>
            <a:endParaRPr lang="en-US" sz="1600"/>
          </a:p>
          <a:p>
            <a:pPr marL="228600" indent="-228600">
              <a:buSzPct val="100000"/>
              <a:buChar char="•"/>
            </a:pPr>
            <a:r>
              <a:rPr lang="en-US" sz="1600">
                <a:solidFill>
                  <a:srgbClr val="173138"/>
                </a:solidFill>
              </a:rPr>
              <a:t>Do not download, copy or forward harmful content.</a:t>
            </a:r>
            <a:endParaRPr lang="en-US" sz="1600"/>
          </a:p>
          <a:p>
            <a:pPr marL="228600" indent="-228600">
              <a:buSzPct val="100000"/>
              <a:buChar char="•"/>
            </a:pPr>
            <a:r>
              <a:rPr lang="en-US" sz="1600">
                <a:solidFill>
                  <a:srgbClr val="173138"/>
                </a:solidFill>
              </a:rPr>
              <a:t>Do not conduct your own online investigation.</a:t>
            </a:r>
            <a:endParaRPr lang="en-US" sz="1600"/>
          </a:p>
          <a:p>
            <a:pPr marL="228600" indent="-228600">
              <a:buSzPct val="100000"/>
              <a:buChar char="•"/>
            </a:pPr>
            <a:r>
              <a:rPr lang="en-US" sz="1600">
                <a:solidFill>
                  <a:srgbClr val="173138"/>
                </a:solidFill>
              </a:rPr>
              <a:t>Do not contact the alleged person responsible yourself.</a:t>
            </a:r>
            <a:endParaRPr lang="en-US" sz="1600"/>
          </a:p>
        </p:txBody>
      </p:sp>
      <p:sp>
        <p:nvSpPr>
          <p:cNvPr id="25" name="Slide Number Placeholder 0"/>
          <p:cNvSpPr>
            <a:spLocks noGrp="1"/>
          </p:cNvSpPr>
          <p:nvPr>
            <p:ph type="sldNum" sz="quarter" idx="4294967295"/>
          </p:nvPr>
        </p:nvSpPr>
        <p:spPr>
          <a:xfrm>
            <a:off x="11567160" y="6565392"/>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61777B"/>
                </a:solidFill>
              </a:defRPr>
            </a:lvl1pPr>
          </a:lstStyle>
          <a:p>
            <a:pPr algn="l"/>
            <a:fld id="{F7021451-1387-4CA6-816F-3879F97B5CBC}" type="slidenum">
              <a:rPr lang="en-US" b="0"/>
              <a:t>25</a:t>
            </a:fld>
            <a:endParaRPr lang="en-US"/>
          </a:p>
        </p:txBody>
      </p:sp>
    </p:spTree>
    <p:extLst>
      <p:ext uri="{BB962C8B-B14F-4D97-AF65-F5344CB8AC3E}">
        <p14:creationId xmlns:p14="http://schemas.microsoft.com/office/powerpoint/2010/main" val="1619471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621792"/>
            <a:ext cx="7772400" cy="502920"/>
          </a:xfrm>
          <a:prstGeom prst="rect">
            <a:avLst/>
          </a:prstGeom>
          <a:noFill/>
          <a:ln/>
        </p:spPr>
        <p:txBody>
          <a:bodyPr wrap="square" lIns="0" tIns="0" rIns="0" bIns="0" rtlCol="0" anchor="ctr"/>
          <a:lstStyle/>
          <a:p>
            <a:pPr marL="0" indent="0">
              <a:buNone/>
            </a:pPr>
            <a:r>
              <a:rPr lang="en-US" sz="2700" b="1">
                <a:solidFill>
                  <a:srgbClr val="123C4A"/>
                </a:solidFill>
              </a:rPr>
              <a:t>Group exercise: Notice, respond, record, report</a:t>
            </a:r>
            <a:endParaRPr lang="en-US" sz="2700"/>
          </a:p>
        </p:txBody>
      </p:sp>
      <p:sp>
        <p:nvSpPr>
          <p:cNvPr id="3" name="Text 1"/>
          <p:cNvSpPr/>
          <p:nvPr/>
        </p:nvSpPr>
        <p:spPr>
          <a:xfrm>
            <a:off x="585216" y="1161288"/>
            <a:ext cx="8138160" cy="310896"/>
          </a:xfrm>
          <a:prstGeom prst="rect">
            <a:avLst/>
          </a:prstGeom>
          <a:noFill/>
          <a:ln/>
        </p:spPr>
        <p:txBody>
          <a:bodyPr wrap="square" lIns="0" tIns="0" rIns="0" bIns="0" rtlCol="0" anchor="ctr"/>
          <a:lstStyle/>
          <a:p>
            <a:pPr marL="0" indent="0">
              <a:buNone/>
            </a:pPr>
            <a:r>
              <a:rPr lang="en-US" sz="1350" b="1">
                <a:solidFill>
                  <a:srgbClr val="587078"/>
                </a:solidFill>
              </a:rPr>
              <a:t>8 minutes in mixed-role groups. No specialist knowledge is needed.</a:t>
            </a:r>
            <a:endParaRPr lang="en-US" sz="1350" b="1"/>
          </a:p>
        </p:txBody>
      </p:sp>
      <p:pic>
        <p:nvPicPr>
          <p:cNvPr id="4" name="Image 0" descr="/mnt/data/def8d2f951.png"/>
          <p:cNvPicPr>
            <a:picLocks noChangeAspect="1"/>
          </p:cNvPicPr>
          <p:nvPr/>
        </p:nvPicPr>
        <p:blipFill>
          <a:blip r:embed="rId3"/>
          <a:stretch>
            <a:fillRect/>
          </a:stretch>
        </p:blipFill>
        <p:spPr>
          <a:xfrm>
            <a:off x="8412480" y="2674138"/>
            <a:ext cx="3200400" cy="2131516"/>
          </a:xfrm>
          <a:prstGeom prst="rect">
            <a:avLst/>
          </a:prstGeom>
        </p:spPr>
      </p:pic>
      <p:sp>
        <p:nvSpPr>
          <p:cNvPr id="5" name="Shape 2"/>
          <p:cNvSpPr/>
          <p:nvPr/>
        </p:nvSpPr>
        <p:spPr>
          <a:xfrm>
            <a:off x="658368" y="1600200"/>
            <a:ext cx="7086600" cy="1737360"/>
          </a:xfrm>
          <a:prstGeom prst="roundRect">
            <a:avLst>
              <a:gd name="adj" fmla="val 4211"/>
            </a:avLst>
          </a:prstGeom>
          <a:solidFill>
            <a:srgbClr val="FFFFFF"/>
          </a:solidFill>
          <a:ln w="12700">
            <a:solidFill>
              <a:srgbClr val="CCDAD7"/>
            </a:solidFill>
            <a:prstDash val="solid"/>
          </a:ln>
          <a:effectLst>
            <a:outerShdw blurRad="12700" dist="5080" dir="2700000" algn="bl" rotWithShape="0">
              <a:srgbClr val="24444A">
                <a:alpha val="10000"/>
              </a:srgbClr>
            </a:outerShdw>
          </a:effectLst>
        </p:spPr>
        <p:txBody>
          <a:bodyPr/>
          <a:lstStyle/>
          <a:p>
            <a:endParaRPr lang="en-GB"/>
          </a:p>
        </p:txBody>
      </p:sp>
      <p:sp>
        <p:nvSpPr>
          <p:cNvPr id="6" name="Text 3"/>
          <p:cNvSpPr/>
          <p:nvPr/>
        </p:nvSpPr>
        <p:spPr>
          <a:xfrm>
            <a:off x="914400" y="1783080"/>
            <a:ext cx="1097280" cy="320040"/>
          </a:xfrm>
          <a:prstGeom prst="rect">
            <a:avLst/>
          </a:prstGeom>
          <a:noFill/>
          <a:ln/>
        </p:spPr>
        <p:txBody>
          <a:bodyPr wrap="square" lIns="0" tIns="0" rIns="0" bIns="0" rtlCol="0" anchor="ctr"/>
          <a:lstStyle/>
          <a:p>
            <a:pPr marL="0" indent="0">
              <a:buNone/>
            </a:pPr>
            <a:r>
              <a:rPr lang="en-US" sz="1800" b="1">
                <a:solidFill>
                  <a:srgbClr val="EE765D"/>
                </a:solidFill>
              </a:rPr>
              <a:t>Scenario</a:t>
            </a:r>
            <a:endParaRPr lang="en-US" sz="1800"/>
          </a:p>
        </p:txBody>
      </p:sp>
      <p:sp>
        <p:nvSpPr>
          <p:cNvPr id="7" name="Text 4"/>
          <p:cNvSpPr/>
          <p:nvPr/>
        </p:nvSpPr>
        <p:spPr>
          <a:xfrm>
            <a:off x="914400" y="2157984"/>
            <a:ext cx="6355080" cy="841248"/>
          </a:xfrm>
          <a:prstGeom prst="rect">
            <a:avLst/>
          </a:prstGeom>
          <a:noFill/>
          <a:ln/>
        </p:spPr>
        <p:txBody>
          <a:bodyPr wrap="square" lIns="254" tIns="254" rIns="254" bIns="254" rtlCol="0" anchor="ctr"/>
          <a:lstStyle/>
          <a:p>
            <a:r>
              <a:rPr lang="en-US" sz="1700">
                <a:solidFill>
                  <a:srgbClr val="173138"/>
                </a:solidFill>
              </a:rPr>
              <a:t>A child tells a member of staff that a convincing fake image of them is circulating in a group chat. The child is being threatened that it will be shared more widely unless they follow instructions. The child asks the member of staff not to tell anyone.</a:t>
            </a:r>
            <a:endParaRPr lang="en-US" sz="1700"/>
          </a:p>
        </p:txBody>
      </p:sp>
      <p:sp>
        <p:nvSpPr>
          <p:cNvPr id="8" name="Shape 5"/>
          <p:cNvSpPr/>
          <p:nvPr/>
        </p:nvSpPr>
        <p:spPr>
          <a:xfrm>
            <a:off x="658368" y="3584448"/>
            <a:ext cx="3246120" cy="914400"/>
          </a:xfrm>
          <a:prstGeom prst="roundRect">
            <a:avLst>
              <a:gd name="adj" fmla="val 8000"/>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9" name="Shape 6"/>
          <p:cNvSpPr/>
          <p:nvPr/>
        </p:nvSpPr>
        <p:spPr>
          <a:xfrm>
            <a:off x="658368" y="3584448"/>
            <a:ext cx="82296" cy="914400"/>
          </a:xfrm>
          <a:prstGeom prst="rect">
            <a:avLst/>
          </a:prstGeom>
          <a:solidFill>
            <a:srgbClr val="15959D"/>
          </a:solidFill>
          <a:ln w="12700">
            <a:solidFill>
              <a:srgbClr val="15959D"/>
            </a:solidFill>
            <a:prstDash val="solid"/>
          </a:ln>
        </p:spPr>
        <p:txBody>
          <a:bodyPr/>
          <a:lstStyle/>
          <a:p>
            <a:endParaRPr lang="en-GB"/>
          </a:p>
        </p:txBody>
      </p:sp>
      <p:sp>
        <p:nvSpPr>
          <p:cNvPr id="10" name="Text 7"/>
          <p:cNvSpPr/>
          <p:nvPr/>
        </p:nvSpPr>
        <p:spPr>
          <a:xfrm>
            <a:off x="886968" y="3785616"/>
            <a:ext cx="2834640" cy="310896"/>
          </a:xfrm>
          <a:prstGeom prst="rect">
            <a:avLst/>
          </a:prstGeom>
          <a:noFill/>
          <a:ln/>
        </p:spPr>
        <p:txBody>
          <a:bodyPr wrap="square" lIns="0" tIns="0" rIns="0" bIns="0" rtlCol="0" anchor="ctr"/>
          <a:lstStyle/>
          <a:p>
            <a:pPr marL="0" indent="0">
              <a:buNone/>
            </a:pPr>
            <a:r>
              <a:rPr lang="en-US" sz="1700" b="1">
                <a:solidFill>
                  <a:srgbClr val="123C4A"/>
                </a:solidFill>
              </a:rPr>
              <a:t>NOTICE</a:t>
            </a:r>
            <a:endParaRPr lang="en-US" sz="1700"/>
          </a:p>
        </p:txBody>
      </p:sp>
      <p:sp>
        <p:nvSpPr>
          <p:cNvPr id="11" name="Text 8"/>
          <p:cNvSpPr/>
          <p:nvPr/>
        </p:nvSpPr>
        <p:spPr>
          <a:xfrm>
            <a:off x="886968" y="4197096"/>
            <a:ext cx="2862072" cy="164592"/>
          </a:xfrm>
          <a:prstGeom prst="rect">
            <a:avLst/>
          </a:prstGeom>
          <a:noFill/>
          <a:ln/>
        </p:spPr>
        <p:txBody>
          <a:bodyPr wrap="square" lIns="254" tIns="254" rIns="254" bIns="254" rtlCol="0" anchor="ctr"/>
          <a:lstStyle/>
          <a:p>
            <a:r>
              <a:rPr lang="en-US" sz="1320">
                <a:solidFill>
                  <a:srgbClr val="173138"/>
                </a:solidFill>
              </a:rPr>
              <a:t>What facts and safeguarding risks stand out?</a:t>
            </a:r>
            <a:endParaRPr lang="en-US" sz="1320"/>
          </a:p>
        </p:txBody>
      </p:sp>
      <p:sp>
        <p:nvSpPr>
          <p:cNvPr id="12" name="Shape 9"/>
          <p:cNvSpPr/>
          <p:nvPr/>
        </p:nvSpPr>
        <p:spPr>
          <a:xfrm>
            <a:off x="4270248" y="3584448"/>
            <a:ext cx="3246120" cy="914400"/>
          </a:xfrm>
          <a:prstGeom prst="roundRect">
            <a:avLst>
              <a:gd name="adj" fmla="val 8000"/>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13" name="Shape 10"/>
          <p:cNvSpPr/>
          <p:nvPr/>
        </p:nvSpPr>
        <p:spPr>
          <a:xfrm>
            <a:off x="4270248" y="3584448"/>
            <a:ext cx="82296" cy="914400"/>
          </a:xfrm>
          <a:prstGeom prst="rect">
            <a:avLst/>
          </a:prstGeom>
          <a:solidFill>
            <a:srgbClr val="15959D"/>
          </a:solidFill>
          <a:ln w="12700">
            <a:solidFill>
              <a:srgbClr val="15959D"/>
            </a:solidFill>
            <a:prstDash val="solid"/>
          </a:ln>
        </p:spPr>
        <p:txBody>
          <a:bodyPr/>
          <a:lstStyle/>
          <a:p>
            <a:endParaRPr lang="en-GB"/>
          </a:p>
        </p:txBody>
      </p:sp>
      <p:sp>
        <p:nvSpPr>
          <p:cNvPr id="14" name="Text 11"/>
          <p:cNvSpPr/>
          <p:nvPr/>
        </p:nvSpPr>
        <p:spPr>
          <a:xfrm>
            <a:off x="4498848" y="3785616"/>
            <a:ext cx="2834640" cy="310896"/>
          </a:xfrm>
          <a:prstGeom prst="rect">
            <a:avLst/>
          </a:prstGeom>
          <a:noFill/>
          <a:ln/>
        </p:spPr>
        <p:txBody>
          <a:bodyPr wrap="square" lIns="0" tIns="0" rIns="0" bIns="0" rtlCol="0" anchor="ctr"/>
          <a:lstStyle/>
          <a:p>
            <a:pPr marL="0" indent="0">
              <a:buNone/>
            </a:pPr>
            <a:r>
              <a:rPr lang="en-US" sz="1700" b="1">
                <a:solidFill>
                  <a:srgbClr val="123C4A"/>
                </a:solidFill>
              </a:rPr>
              <a:t>RESPOND</a:t>
            </a:r>
            <a:endParaRPr lang="en-US" sz="1700"/>
          </a:p>
        </p:txBody>
      </p:sp>
      <p:sp>
        <p:nvSpPr>
          <p:cNvPr id="15" name="Text 12"/>
          <p:cNvSpPr/>
          <p:nvPr/>
        </p:nvSpPr>
        <p:spPr>
          <a:xfrm>
            <a:off x="4498848" y="4197096"/>
            <a:ext cx="2862072" cy="164592"/>
          </a:xfrm>
          <a:prstGeom prst="rect">
            <a:avLst/>
          </a:prstGeom>
          <a:noFill/>
          <a:ln/>
        </p:spPr>
        <p:txBody>
          <a:bodyPr wrap="square" lIns="254" tIns="254" rIns="254" bIns="254" rtlCol="0" anchor="ctr"/>
          <a:lstStyle/>
          <a:p>
            <a:r>
              <a:rPr lang="en-US" sz="1320">
                <a:solidFill>
                  <a:srgbClr val="173138"/>
                </a:solidFill>
              </a:rPr>
              <a:t>What would you say in the first minute?</a:t>
            </a:r>
            <a:endParaRPr lang="en-US" sz="1320"/>
          </a:p>
        </p:txBody>
      </p:sp>
      <p:sp>
        <p:nvSpPr>
          <p:cNvPr id="16" name="Shape 13"/>
          <p:cNvSpPr/>
          <p:nvPr/>
        </p:nvSpPr>
        <p:spPr>
          <a:xfrm>
            <a:off x="658368" y="4727448"/>
            <a:ext cx="3246120" cy="914400"/>
          </a:xfrm>
          <a:prstGeom prst="roundRect">
            <a:avLst>
              <a:gd name="adj" fmla="val 8000"/>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17" name="Shape 14"/>
          <p:cNvSpPr/>
          <p:nvPr/>
        </p:nvSpPr>
        <p:spPr>
          <a:xfrm>
            <a:off x="658368" y="4727448"/>
            <a:ext cx="82296" cy="914400"/>
          </a:xfrm>
          <a:prstGeom prst="rect">
            <a:avLst/>
          </a:prstGeom>
          <a:solidFill>
            <a:srgbClr val="15959D"/>
          </a:solidFill>
          <a:ln w="12700">
            <a:solidFill>
              <a:srgbClr val="15959D"/>
            </a:solidFill>
            <a:prstDash val="solid"/>
          </a:ln>
        </p:spPr>
        <p:txBody>
          <a:bodyPr/>
          <a:lstStyle/>
          <a:p>
            <a:endParaRPr lang="en-GB"/>
          </a:p>
        </p:txBody>
      </p:sp>
      <p:sp>
        <p:nvSpPr>
          <p:cNvPr id="18" name="Text 15"/>
          <p:cNvSpPr/>
          <p:nvPr/>
        </p:nvSpPr>
        <p:spPr>
          <a:xfrm>
            <a:off x="886968" y="4928616"/>
            <a:ext cx="2834640" cy="310896"/>
          </a:xfrm>
          <a:prstGeom prst="rect">
            <a:avLst/>
          </a:prstGeom>
          <a:noFill/>
          <a:ln/>
        </p:spPr>
        <p:txBody>
          <a:bodyPr wrap="square" lIns="0" tIns="0" rIns="0" bIns="0" rtlCol="0" anchor="ctr"/>
          <a:lstStyle/>
          <a:p>
            <a:pPr marL="0" indent="0">
              <a:buNone/>
            </a:pPr>
            <a:r>
              <a:rPr lang="en-US" sz="1700" b="1">
                <a:solidFill>
                  <a:srgbClr val="123C4A"/>
                </a:solidFill>
              </a:rPr>
              <a:t>RECORD</a:t>
            </a:r>
            <a:endParaRPr lang="en-US" sz="1700"/>
          </a:p>
        </p:txBody>
      </p:sp>
      <p:sp>
        <p:nvSpPr>
          <p:cNvPr id="19" name="Text 16"/>
          <p:cNvSpPr/>
          <p:nvPr/>
        </p:nvSpPr>
        <p:spPr>
          <a:xfrm>
            <a:off x="886968" y="5340096"/>
            <a:ext cx="2862072" cy="164592"/>
          </a:xfrm>
          <a:prstGeom prst="rect">
            <a:avLst/>
          </a:prstGeom>
          <a:noFill/>
          <a:ln/>
        </p:spPr>
        <p:txBody>
          <a:bodyPr wrap="square" lIns="254" tIns="254" rIns="254" bIns="254" rtlCol="0" anchor="ctr"/>
          <a:lstStyle/>
          <a:p>
            <a:r>
              <a:rPr lang="en-US" sz="1320">
                <a:solidFill>
                  <a:srgbClr val="173138"/>
                </a:solidFill>
              </a:rPr>
              <a:t>What must be written down accurately?</a:t>
            </a:r>
            <a:endParaRPr lang="en-US" sz="1320"/>
          </a:p>
        </p:txBody>
      </p:sp>
      <p:sp>
        <p:nvSpPr>
          <p:cNvPr id="20" name="Shape 17"/>
          <p:cNvSpPr/>
          <p:nvPr/>
        </p:nvSpPr>
        <p:spPr>
          <a:xfrm>
            <a:off x="4270248" y="4727448"/>
            <a:ext cx="3246120" cy="914400"/>
          </a:xfrm>
          <a:prstGeom prst="roundRect">
            <a:avLst>
              <a:gd name="adj" fmla="val 8000"/>
            </a:avLst>
          </a:prstGeom>
          <a:solidFill>
            <a:srgbClr val="FFFFFF"/>
          </a:solidFill>
          <a:ln w="12700">
            <a:solidFill>
              <a:srgbClr val="D9E3E1"/>
            </a:solidFill>
            <a:prstDash val="solid"/>
          </a:ln>
          <a:effectLst>
            <a:outerShdw blurRad="15240" dist="6350" dir="2700000" algn="bl" rotWithShape="0">
              <a:srgbClr val="24444A">
                <a:alpha val="12000"/>
              </a:srgbClr>
            </a:outerShdw>
          </a:effectLst>
        </p:spPr>
        <p:txBody>
          <a:bodyPr/>
          <a:lstStyle/>
          <a:p>
            <a:endParaRPr lang="en-GB"/>
          </a:p>
        </p:txBody>
      </p:sp>
      <p:sp>
        <p:nvSpPr>
          <p:cNvPr id="21" name="Shape 18"/>
          <p:cNvSpPr/>
          <p:nvPr/>
        </p:nvSpPr>
        <p:spPr>
          <a:xfrm>
            <a:off x="4270248" y="4727448"/>
            <a:ext cx="82296" cy="914400"/>
          </a:xfrm>
          <a:prstGeom prst="rect">
            <a:avLst/>
          </a:prstGeom>
          <a:solidFill>
            <a:srgbClr val="EE765D"/>
          </a:solidFill>
          <a:ln w="12700">
            <a:solidFill>
              <a:srgbClr val="EE765D"/>
            </a:solidFill>
            <a:prstDash val="solid"/>
          </a:ln>
        </p:spPr>
        <p:txBody>
          <a:bodyPr/>
          <a:lstStyle/>
          <a:p>
            <a:endParaRPr lang="en-GB"/>
          </a:p>
        </p:txBody>
      </p:sp>
      <p:sp>
        <p:nvSpPr>
          <p:cNvPr id="22" name="Text 19"/>
          <p:cNvSpPr/>
          <p:nvPr/>
        </p:nvSpPr>
        <p:spPr>
          <a:xfrm>
            <a:off x="4498848" y="4928616"/>
            <a:ext cx="2834640" cy="310896"/>
          </a:xfrm>
          <a:prstGeom prst="rect">
            <a:avLst/>
          </a:prstGeom>
          <a:noFill/>
          <a:ln/>
        </p:spPr>
        <p:txBody>
          <a:bodyPr wrap="square" lIns="0" tIns="0" rIns="0" bIns="0" rtlCol="0" anchor="ctr"/>
          <a:lstStyle/>
          <a:p>
            <a:pPr marL="0" indent="0">
              <a:buNone/>
            </a:pPr>
            <a:r>
              <a:rPr lang="en-US" sz="1700" b="1">
                <a:solidFill>
                  <a:srgbClr val="123C4A"/>
                </a:solidFill>
              </a:rPr>
              <a:t>REPORT</a:t>
            </a:r>
            <a:endParaRPr lang="en-US" sz="1700"/>
          </a:p>
        </p:txBody>
      </p:sp>
      <p:sp>
        <p:nvSpPr>
          <p:cNvPr id="23" name="Text 20"/>
          <p:cNvSpPr/>
          <p:nvPr/>
        </p:nvSpPr>
        <p:spPr>
          <a:xfrm>
            <a:off x="4498848" y="5340096"/>
            <a:ext cx="2862072" cy="164592"/>
          </a:xfrm>
          <a:prstGeom prst="rect">
            <a:avLst/>
          </a:prstGeom>
          <a:noFill/>
          <a:ln/>
        </p:spPr>
        <p:txBody>
          <a:bodyPr wrap="square" lIns="254" tIns="254" rIns="254" bIns="254" rtlCol="0" anchor="ctr"/>
          <a:lstStyle/>
          <a:p>
            <a:r>
              <a:rPr lang="en-US" sz="1320">
                <a:solidFill>
                  <a:srgbClr val="173138"/>
                </a:solidFill>
              </a:rPr>
              <a:t>Who needs to know, and how quickly?</a:t>
            </a:r>
            <a:endParaRPr lang="en-US" sz="1320"/>
          </a:p>
        </p:txBody>
      </p:sp>
      <p:sp>
        <p:nvSpPr>
          <p:cNvPr id="24" name="Text 21"/>
          <p:cNvSpPr/>
          <p:nvPr/>
        </p:nvSpPr>
        <p:spPr>
          <a:xfrm>
            <a:off x="8366760" y="6053328"/>
            <a:ext cx="3246120" cy="320040"/>
          </a:xfrm>
          <a:prstGeom prst="rect">
            <a:avLst/>
          </a:prstGeom>
          <a:noFill/>
          <a:ln/>
        </p:spPr>
        <p:txBody>
          <a:bodyPr wrap="square" lIns="0" tIns="0" rIns="0" bIns="0" rtlCol="0" anchor="ctr"/>
          <a:lstStyle/>
          <a:p>
            <a:pPr marL="0" indent="0" algn="ctr">
              <a:buNone/>
            </a:pPr>
            <a:r>
              <a:rPr lang="en-US" sz="1350" b="1">
                <a:solidFill>
                  <a:srgbClr val="123C4A"/>
                </a:solidFill>
              </a:rPr>
              <a:t>Choose one person to share your group’s first three actions.</a:t>
            </a:r>
            <a:endParaRPr lang="en-US" sz="1350"/>
          </a:p>
        </p:txBody>
      </p:sp>
      <p:sp>
        <p:nvSpPr>
          <p:cNvPr id="25" name="Slide Number Placeholder 0"/>
          <p:cNvSpPr>
            <a:spLocks noGrp="1"/>
          </p:cNvSpPr>
          <p:nvPr>
            <p:ph type="sldNum" sz="quarter" idx="4294967295"/>
          </p:nvPr>
        </p:nvSpPr>
        <p:spPr>
          <a:xfrm>
            <a:off x="11567160" y="6565392"/>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61777B"/>
                </a:solidFill>
              </a:defRPr>
            </a:lvl1pPr>
          </a:lstStyle>
          <a:p>
            <a:pPr algn="l"/>
            <a:fld id="{F7021451-1387-4CA6-816F-3879F97B5CBC}" type="slidenum">
              <a:rPr lang="en-US" b="0"/>
              <a:t>26</a:t>
            </a:fld>
            <a:endParaRPr lang="en-US"/>
          </a:p>
        </p:txBody>
      </p:sp>
    </p:spTree>
    <p:extLst>
      <p:ext uri="{BB962C8B-B14F-4D97-AF65-F5344CB8AC3E}">
        <p14:creationId xmlns:p14="http://schemas.microsoft.com/office/powerpoint/2010/main" val="18769899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621792"/>
            <a:ext cx="7772400" cy="502920"/>
          </a:xfrm>
          <a:prstGeom prst="rect">
            <a:avLst/>
          </a:prstGeom>
          <a:noFill/>
          <a:ln/>
        </p:spPr>
        <p:txBody>
          <a:bodyPr wrap="square" lIns="0" tIns="0" rIns="0" bIns="0" rtlCol="0" anchor="ctr"/>
          <a:lstStyle/>
          <a:p>
            <a:pPr marL="0" indent="0">
              <a:buNone/>
            </a:pPr>
            <a:r>
              <a:rPr lang="en-US" sz="2700" b="1">
                <a:solidFill>
                  <a:srgbClr val="123C4A"/>
                </a:solidFill>
              </a:rPr>
              <a:t>Exercise debrief</a:t>
            </a:r>
            <a:endParaRPr lang="en-US" sz="2700"/>
          </a:p>
        </p:txBody>
      </p:sp>
      <p:sp>
        <p:nvSpPr>
          <p:cNvPr id="3" name="Text 1"/>
          <p:cNvSpPr/>
          <p:nvPr/>
        </p:nvSpPr>
        <p:spPr>
          <a:xfrm>
            <a:off x="585216" y="1161288"/>
            <a:ext cx="8138160" cy="310896"/>
          </a:xfrm>
          <a:prstGeom prst="rect">
            <a:avLst/>
          </a:prstGeom>
          <a:noFill/>
          <a:ln/>
        </p:spPr>
        <p:txBody>
          <a:bodyPr wrap="square" lIns="0" tIns="0" rIns="0" bIns="0" rtlCol="0" anchor="ctr"/>
          <a:lstStyle/>
          <a:p>
            <a:pPr marL="0" indent="0">
              <a:buNone/>
            </a:pPr>
            <a:r>
              <a:rPr lang="en-US" sz="1350">
                <a:solidFill>
                  <a:srgbClr val="587078"/>
                </a:solidFill>
              </a:rPr>
              <a:t>A safe response is simple, calm and prompt.</a:t>
            </a:r>
            <a:endParaRPr lang="en-US" sz="1350"/>
          </a:p>
        </p:txBody>
      </p:sp>
      <p:sp>
        <p:nvSpPr>
          <p:cNvPr id="4" name="Shape 2"/>
          <p:cNvSpPr/>
          <p:nvPr/>
        </p:nvSpPr>
        <p:spPr>
          <a:xfrm>
            <a:off x="731520" y="1691640"/>
            <a:ext cx="2514600" cy="3154680"/>
          </a:xfrm>
          <a:prstGeom prst="roundRect">
            <a:avLst>
              <a:gd name="adj" fmla="val 2909"/>
            </a:avLst>
          </a:prstGeom>
          <a:solidFill>
            <a:srgbClr val="FFFFFF"/>
          </a:solidFill>
          <a:ln w="12700">
            <a:solidFill>
              <a:srgbClr val="D5E0DE"/>
            </a:solidFill>
            <a:prstDash val="solid"/>
          </a:ln>
          <a:effectLst>
            <a:outerShdw blurRad="12700" dist="5080" dir="2700000" algn="bl" rotWithShape="0">
              <a:srgbClr val="24444A">
                <a:alpha val="10000"/>
              </a:srgbClr>
            </a:outerShdw>
          </a:effectLst>
        </p:spPr>
        <p:txBody>
          <a:bodyPr/>
          <a:lstStyle/>
          <a:p>
            <a:endParaRPr lang="en-GB"/>
          </a:p>
        </p:txBody>
      </p:sp>
      <p:sp>
        <p:nvSpPr>
          <p:cNvPr id="5" name="Shape 3"/>
          <p:cNvSpPr/>
          <p:nvPr/>
        </p:nvSpPr>
        <p:spPr>
          <a:xfrm>
            <a:off x="1554480" y="1965960"/>
            <a:ext cx="859536" cy="859536"/>
          </a:xfrm>
          <a:prstGeom prst="ellipse">
            <a:avLst/>
          </a:prstGeom>
          <a:solidFill>
            <a:srgbClr val="15959D"/>
          </a:solidFill>
          <a:ln w="12700">
            <a:solidFill>
              <a:srgbClr val="15959D"/>
            </a:solidFill>
            <a:prstDash val="solid"/>
          </a:ln>
        </p:spPr>
        <p:txBody>
          <a:bodyPr/>
          <a:lstStyle/>
          <a:p>
            <a:endParaRPr lang="en-GB"/>
          </a:p>
        </p:txBody>
      </p:sp>
      <p:sp>
        <p:nvSpPr>
          <p:cNvPr id="6" name="Text 4"/>
          <p:cNvSpPr/>
          <p:nvPr/>
        </p:nvSpPr>
        <p:spPr>
          <a:xfrm>
            <a:off x="1792224" y="2148840"/>
            <a:ext cx="384048" cy="292608"/>
          </a:xfrm>
          <a:prstGeom prst="rect">
            <a:avLst/>
          </a:prstGeom>
          <a:noFill/>
          <a:ln/>
        </p:spPr>
        <p:txBody>
          <a:bodyPr wrap="square" lIns="0" tIns="0" rIns="0" bIns="0" rtlCol="0" anchor="ctr"/>
          <a:lstStyle/>
          <a:p>
            <a:pPr marL="0" indent="0" algn="ctr">
              <a:buNone/>
            </a:pPr>
            <a:r>
              <a:rPr lang="en-US" sz="2000" b="1">
                <a:solidFill>
                  <a:srgbClr val="FFFFFF"/>
                </a:solidFill>
              </a:rPr>
              <a:t>1</a:t>
            </a:r>
            <a:endParaRPr lang="en-US" sz="2000"/>
          </a:p>
        </p:txBody>
      </p:sp>
      <p:sp>
        <p:nvSpPr>
          <p:cNvPr id="7" name="Text 5"/>
          <p:cNvSpPr/>
          <p:nvPr/>
        </p:nvSpPr>
        <p:spPr>
          <a:xfrm>
            <a:off x="1005840" y="3063240"/>
            <a:ext cx="1965960" cy="320040"/>
          </a:xfrm>
          <a:prstGeom prst="rect">
            <a:avLst/>
          </a:prstGeom>
          <a:noFill/>
          <a:ln/>
        </p:spPr>
        <p:txBody>
          <a:bodyPr wrap="square" lIns="0" tIns="0" rIns="0" bIns="0" rtlCol="0" anchor="ctr"/>
          <a:lstStyle/>
          <a:p>
            <a:pPr marL="0" indent="0" algn="ctr">
              <a:buNone/>
            </a:pPr>
            <a:r>
              <a:rPr lang="en-US" sz="1800" b="1">
                <a:solidFill>
                  <a:srgbClr val="123C4A"/>
                </a:solidFill>
              </a:rPr>
              <a:t>NOTICE</a:t>
            </a:r>
            <a:endParaRPr lang="en-US" sz="1800"/>
          </a:p>
        </p:txBody>
      </p:sp>
      <p:sp>
        <p:nvSpPr>
          <p:cNvPr id="8" name="Text 6"/>
          <p:cNvSpPr/>
          <p:nvPr/>
        </p:nvSpPr>
        <p:spPr>
          <a:xfrm>
            <a:off x="1005840" y="3584448"/>
            <a:ext cx="1965960" cy="868680"/>
          </a:xfrm>
          <a:prstGeom prst="rect">
            <a:avLst/>
          </a:prstGeom>
          <a:noFill/>
          <a:ln/>
        </p:spPr>
        <p:txBody>
          <a:bodyPr wrap="square" lIns="381" tIns="381" rIns="381" bIns="381" rtlCol="0" anchor="ctr"/>
          <a:lstStyle/>
          <a:p>
            <a:pPr marL="0" indent="0" algn="ctr">
              <a:buNone/>
            </a:pPr>
            <a:r>
              <a:rPr lang="en-US" sz="1400">
                <a:solidFill>
                  <a:srgbClr val="173138"/>
                </a:solidFill>
              </a:rPr>
              <a:t>Possible image-based harm, coercion and wider sharing.</a:t>
            </a:r>
            <a:endParaRPr lang="en-US" sz="1400"/>
          </a:p>
        </p:txBody>
      </p:sp>
      <p:sp>
        <p:nvSpPr>
          <p:cNvPr id="9" name="Shape 7"/>
          <p:cNvSpPr/>
          <p:nvPr/>
        </p:nvSpPr>
        <p:spPr>
          <a:xfrm>
            <a:off x="3584448" y="1691640"/>
            <a:ext cx="2514600" cy="3154680"/>
          </a:xfrm>
          <a:prstGeom prst="roundRect">
            <a:avLst>
              <a:gd name="adj" fmla="val 2909"/>
            </a:avLst>
          </a:prstGeom>
          <a:solidFill>
            <a:srgbClr val="FFFFFF"/>
          </a:solidFill>
          <a:ln w="12700">
            <a:solidFill>
              <a:srgbClr val="D5E0DE"/>
            </a:solidFill>
            <a:prstDash val="solid"/>
          </a:ln>
          <a:effectLst>
            <a:outerShdw blurRad="12700" dist="5080" dir="2700000" algn="bl" rotWithShape="0">
              <a:srgbClr val="24444A">
                <a:alpha val="10000"/>
              </a:srgbClr>
            </a:outerShdw>
          </a:effectLst>
        </p:spPr>
        <p:txBody>
          <a:bodyPr/>
          <a:lstStyle/>
          <a:p>
            <a:endParaRPr lang="en-GB"/>
          </a:p>
        </p:txBody>
      </p:sp>
      <p:sp>
        <p:nvSpPr>
          <p:cNvPr id="10" name="Shape 8"/>
          <p:cNvSpPr/>
          <p:nvPr/>
        </p:nvSpPr>
        <p:spPr>
          <a:xfrm>
            <a:off x="4407408" y="1965960"/>
            <a:ext cx="859536" cy="859536"/>
          </a:xfrm>
          <a:prstGeom prst="ellipse">
            <a:avLst/>
          </a:prstGeom>
          <a:solidFill>
            <a:srgbClr val="15959D"/>
          </a:solidFill>
          <a:ln w="12700">
            <a:solidFill>
              <a:srgbClr val="15959D"/>
            </a:solidFill>
            <a:prstDash val="solid"/>
          </a:ln>
        </p:spPr>
        <p:txBody>
          <a:bodyPr/>
          <a:lstStyle/>
          <a:p>
            <a:endParaRPr lang="en-GB"/>
          </a:p>
        </p:txBody>
      </p:sp>
      <p:sp>
        <p:nvSpPr>
          <p:cNvPr id="11" name="Text 9"/>
          <p:cNvSpPr/>
          <p:nvPr/>
        </p:nvSpPr>
        <p:spPr>
          <a:xfrm>
            <a:off x="4645152" y="2148840"/>
            <a:ext cx="384048" cy="292608"/>
          </a:xfrm>
          <a:prstGeom prst="rect">
            <a:avLst/>
          </a:prstGeom>
          <a:noFill/>
          <a:ln/>
        </p:spPr>
        <p:txBody>
          <a:bodyPr wrap="square" lIns="0" tIns="0" rIns="0" bIns="0" rtlCol="0" anchor="ctr"/>
          <a:lstStyle/>
          <a:p>
            <a:pPr marL="0" indent="0" algn="ctr">
              <a:buNone/>
            </a:pPr>
            <a:r>
              <a:rPr lang="en-US" sz="2000" b="1">
                <a:solidFill>
                  <a:srgbClr val="FFFFFF"/>
                </a:solidFill>
              </a:rPr>
              <a:t>2</a:t>
            </a:r>
            <a:endParaRPr lang="en-US" sz="2000"/>
          </a:p>
        </p:txBody>
      </p:sp>
      <p:sp>
        <p:nvSpPr>
          <p:cNvPr id="12" name="Text 10"/>
          <p:cNvSpPr/>
          <p:nvPr/>
        </p:nvSpPr>
        <p:spPr>
          <a:xfrm>
            <a:off x="3858768" y="3063240"/>
            <a:ext cx="1965960" cy="320040"/>
          </a:xfrm>
          <a:prstGeom prst="rect">
            <a:avLst/>
          </a:prstGeom>
          <a:noFill/>
          <a:ln/>
        </p:spPr>
        <p:txBody>
          <a:bodyPr wrap="square" lIns="0" tIns="0" rIns="0" bIns="0" rtlCol="0" anchor="ctr"/>
          <a:lstStyle/>
          <a:p>
            <a:pPr marL="0" indent="0" algn="ctr">
              <a:buNone/>
            </a:pPr>
            <a:r>
              <a:rPr lang="en-US" sz="1800" b="1">
                <a:solidFill>
                  <a:srgbClr val="123C4A"/>
                </a:solidFill>
              </a:rPr>
              <a:t>RESPOND</a:t>
            </a:r>
            <a:endParaRPr lang="en-US" sz="1800"/>
          </a:p>
        </p:txBody>
      </p:sp>
      <p:sp>
        <p:nvSpPr>
          <p:cNvPr id="13" name="Text 11"/>
          <p:cNvSpPr/>
          <p:nvPr/>
        </p:nvSpPr>
        <p:spPr>
          <a:xfrm>
            <a:off x="3858768" y="3584448"/>
            <a:ext cx="1965960" cy="868680"/>
          </a:xfrm>
          <a:prstGeom prst="rect">
            <a:avLst/>
          </a:prstGeom>
          <a:noFill/>
          <a:ln/>
        </p:spPr>
        <p:txBody>
          <a:bodyPr wrap="square" lIns="381" tIns="381" rIns="381" bIns="381" rtlCol="0" anchor="ctr"/>
          <a:lstStyle/>
          <a:p>
            <a:pPr marL="0" indent="0" algn="ctr">
              <a:buNone/>
            </a:pPr>
            <a:r>
              <a:rPr lang="en-US" sz="1400">
                <a:solidFill>
                  <a:srgbClr val="173138"/>
                </a:solidFill>
              </a:rPr>
              <a:t>Listen, thank them, reassure and explain next steps.</a:t>
            </a:r>
            <a:endParaRPr lang="en-US" sz="1400"/>
          </a:p>
        </p:txBody>
      </p:sp>
      <p:sp>
        <p:nvSpPr>
          <p:cNvPr id="14" name="Shape 12"/>
          <p:cNvSpPr/>
          <p:nvPr/>
        </p:nvSpPr>
        <p:spPr>
          <a:xfrm>
            <a:off x="6437376" y="1691640"/>
            <a:ext cx="2514600" cy="3154680"/>
          </a:xfrm>
          <a:prstGeom prst="roundRect">
            <a:avLst>
              <a:gd name="adj" fmla="val 2909"/>
            </a:avLst>
          </a:prstGeom>
          <a:solidFill>
            <a:srgbClr val="FFFFFF"/>
          </a:solidFill>
          <a:ln w="12700">
            <a:solidFill>
              <a:srgbClr val="D5E0DE"/>
            </a:solidFill>
            <a:prstDash val="solid"/>
          </a:ln>
          <a:effectLst>
            <a:outerShdw blurRad="12700" dist="5080" dir="2700000" algn="bl" rotWithShape="0">
              <a:srgbClr val="24444A">
                <a:alpha val="10000"/>
              </a:srgbClr>
            </a:outerShdw>
          </a:effectLst>
        </p:spPr>
        <p:txBody>
          <a:bodyPr/>
          <a:lstStyle/>
          <a:p>
            <a:endParaRPr lang="en-GB"/>
          </a:p>
        </p:txBody>
      </p:sp>
      <p:sp>
        <p:nvSpPr>
          <p:cNvPr id="15" name="Shape 13"/>
          <p:cNvSpPr/>
          <p:nvPr/>
        </p:nvSpPr>
        <p:spPr>
          <a:xfrm>
            <a:off x="7260336" y="1965960"/>
            <a:ext cx="859536" cy="859536"/>
          </a:xfrm>
          <a:prstGeom prst="ellipse">
            <a:avLst/>
          </a:prstGeom>
          <a:solidFill>
            <a:srgbClr val="15959D"/>
          </a:solidFill>
          <a:ln w="12700">
            <a:solidFill>
              <a:srgbClr val="15959D"/>
            </a:solidFill>
            <a:prstDash val="solid"/>
          </a:ln>
        </p:spPr>
        <p:txBody>
          <a:bodyPr/>
          <a:lstStyle/>
          <a:p>
            <a:endParaRPr lang="en-GB"/>
          </a:p>
        </p:txBody>
      </p:sp>
      <p:sp>
        <p:nvSpPr>
          <p:cNvPr id="16" name="Text 14"/>
          <p:cNvSpPr/>
          <p:nvPr/>
        </p:nvSpPr>
        <p:spPr>
          <a:xfrm>
            <a:off x="7498080" y="2148840"/>
            <a:ext cx="384048" cy="292608"/>
          </a:xfrm>
          <a:prstGeom prst="rect">
            <a:avLst/>
          </a:prstGeom>
          <a:noFill/>
          <a:ln/>
        </p:spPr>
        <p:txBody>
          <a:bodyPr wrap="square" lIns="0" tIns="0" rIns="0" bIns="0" rtlCol="0" anchor="ctr"/>
          <a:lstStyle/>
          <a:p>
            <a:pPr marL="0" indent="0" algn="ctr">
              <a:buNone/>
            </a:pPr>
            <a:r>
              <a:rPr lang="en-US" sz="2000" b="1">
                <a:solidFill>
                  <a:srgbClr val="FFFFFF"/>
                </a:solidFill>
              </a:rPr>
              <a:t>3</a:t>
            </a:r>
            <a:endParaRPr lang="en-US" sz="2000"/>
          </a:p>
        </p:txBody>
      </p:sp>
      <p:sp>
        <p:nvSpPr>
          <p:cNvPr id="17" name="Text 15"/>
          <p:cNvSpPr/>
          <p:nvPr/>
        </p:nvSpPr>
        <p:spPr>
          <a:xfrm>
            <a:off x="6711696" y="3063240"/>
            <a:ext cx="1965960" cy="320040"/>
          </a:xfrm>
          <a:prstGeom prst="rect">
            <a:avLst/>
          </a:prstGeom>
          <a:noFill/>
          <a:ln/>
        </p:spPr>
        <p:txBody>
          <a:bodyPr wrap="square" lIns="0" tIns="0" rIns="0" bIns="0" rtlCol="0" anchor="ctr"/>
          <a:lstStyle/>
          <a:p>
            <a:pPr marL="0" indent="0" algn="ctr">
              <a:buNone/>
            </a:pPr>
            <a:r>
              <a:rPr lang="en-US" sz="1800" b="1">
                <a:solidFill>
                  <a:srgbClr val="123C4A"/>
                </a:solidFill>
              </a:rPr>
              <a:t>RECORD</a:t>
            </a:r>
            <a:endParaRPr lang="en-US" sz="1800"/>
          </a:p>
        </p:txBody>
      </p:sp>
      <p:sp>
        <p:nvSpPr>
          <p:cNvPr id="18" name="Text 16"/>
          <p:cNvSpPr/>
          <p:nvPr/>
        </p:nvSpPr>
        <p:spPr>
          <a:xfrm>
            <a:off x="6711696" y="3584448"/>
            <a:ext cx="1965960" cy="868680"/>
          </a:xfrm>
          <a:prstGeom prst="rect">
            <a:avLst/>
          </a:prstGeom>
          <a:noFill/>
          <a:ln/>
        </p:spPr>
        <p:txBody>
          <a:bodyPr wrap="square" lIns="381" tIns="381" rIns="381" bIns="381" rtlCol="0" anchor="ctr"/>
          <a:lstStyle/>
          <a:p>
            <a:pPr marL="0" indent="0" algn="ctr">
              <a:buNone/>
            </a:pPr>
            <a:r>
              <a:rPr lang="en-US" sz="1400">
                <a:solidFill>
                  <a:srgbClr val="173138"/>
                </a:solidFill>
              </a:rPr>
              <a:t>Use their words. Record facts, times, platforms and threats.</a:t>
            </a:r>
            <a:endParaRPr lang="en-US" sz="1400"/>
          </a:p>
        </p:txBody>
      </p:sp>
      <p:sp>
        <p:nvSpPr>
          <p:cNvPr id="19" name="Shape 17"/>
          <p:cNvSpPr/>
          <p:nvPr/>
        </p:nvSpPr>
        <p:spPr>
          <a:xfrm>
            <a:off x="9290304" y="1691640"/>
            <a:ext cx="2514600" cy="3154680"/>
          </a:xfrm>
          <a:prstGeom prst="roundRect">
            <a:avLst>
              <a:gd name="adj" fmla="val 2909"/>
            </a:avLst>
          </a:prstGeom>
          <a:solidFill>
            <a:srgbClr val="FCEBE7"/>
          </a:solidFill>
          <a:ln w="12700">
            <a:solidFill>
              <a:srgbClr val="EAA897"/>
            </a:solidFill>
            <a:prstDash val="solid"/>
          </a:ln>
          <a:effectLst>
            <a:outerShdw blurRad="12700" dist="5080" dir="2700000" algn="bl" rotWithShape="0">
              <a:srgbClr val="24444A">
                <a:alpha val="10000"/>
              </a:srgbClr>
            </a:outerShdw>
          </a:effectLst>
        </p:spPr>
        <p:txBody>
          <a:bodyPr/>
          <a:lstStyle/>
          <a:p>
            <a:endParaRPr lang="en-GB"/>
          </a:p>
        </p:txBody>
      </p:sp>
      <p:sp>
        <p:nvSpPr>
          <p:cNvPr id="20" name="Shape 18"/>
          <p:cNvSpPr/>
          <p:nvPr/>
        </p:nvSpPr>
        <p:spPr>
          <a:xfrm>
            <a:off x="10113264" y="1965960"/>
            <a:ext cx="859536" cy="859536"/>
          </a:xfrm>
          <a:prstGeom prst="ellipse">
            <a:avLst/>
          </a:prstGeom>
          <a:solidFill>
            <a:srgbClr val="EE765D"/>
          </a:solidFill>
          <a:ln w="12700">
            <a:solidFill>
              <a:srgbClr val="EE765D"/>
            </a:solidFill>
            <a:prstDash val="solid"/>
          </a:ln>
        </p:spPr>
        <p:txBody>
          <a:bodyPr/>
          <a:lstStyle/>
          <a:p>
            <a:endParaRPr lang="en-GB"/>
          </a:p>
        </p:txBody>
      </p:sp>
      <p:sp>
        <p:nvSpPr>
          <p:cNvPr id="21" name="Text 19"/>
          <p:cNvSpPr/>
          <p:nvPr/>
        </p:nvSpPr>
        <p:spPr>
          <a:xfrm>
            <a:off x="10351008" y="2148840"/>
            <a:ext cx="384048" cy="292608"/>
          </a:xfrm>
          <a:prstGeom prst="rect">
            <a:avLst/>
          </a:prstGeom>
          <a:noFill/>
          <a:ln/>
        </p:spPr>
        <p:txBody>
          <a:bodyPr wrap="square" lIns="0" tIns="0" rIns="0" bIns="0" rtlCol="0" anchor="ctr"/>
          <a:lstStyle/>
          <a:p>
            <a:pPr marL="0" indent="0" algn="ctr">
              <a:buNone/>
            </a:pPr>
            <a:r>
              <a:rPr lang="en-US" sz="2000" b="1">
                <a:solidFill>
                  <a:srgbClr val="FFFFFF"/>
                </a:solidFill>
              </a:rPr>
              <a:t>4</a:t>
            </a:r>
            <a:endParaRPr lang="en-US" sz="2000"/>
          </a:p>
        </p:txBody>
      </p:sp>
      <p:sp>
        <p:nvSpPr>
          <p:cNvPr id="22" name="Text 20"/>
          <p:cNvSpPr/>
          <p:nvPr/>
        </p:nvSpPr>
        <p:spPr>
          <a:xfrm>
            <a:off x="9564624" y="3063240"/>
            <a:ext cx="1965960" cy="320040"/>
          </a:xfrm>
          <a:prstGeom prst="rect">
            <a:avLst/>
          </a:prstGeom>
          <a:noFill/>
          <a:ln/>
        </p:spPr>
        <p:txBody>
          <a:bodyPr wrap="square" lIns="0" tIns="0" rIns="0" bIns="0" rtlCol="0" anchor="ctr"/>
          <a:lstStyle/>
          <a:p>
            <a:pPr marL="0" indent="0" algn="ctr">
              <a:buNone/>
            </a:pPr>
            <a:r>
              <a:rPr lang="en-US" sz="1800" b="1">
                <a:solidFill>
                  <a:srgbClr val="123C4A"/>
                </a:solidFill>
              </a:rPr>
              <a:t>REPORT</a:t>
            </a:r>
            <a:endParaRPr lang="en-US" sz="1800"/>
          </a:p>
        </p:txBody>
      </p:sp>
      <p:sp>
        <p:nvSpPr>
          <p:cNvPr id="23" name="Text 21"/>
          <p:cNvSpPr/>
          <p:nvPr/>
        </p:nvSpPr>
        <p:spPr>
          <a:xfrm>
            <a:off x="9564624" y="3584448"/>
            <a:ext cx="1965960" cy="868680"/>
          </a:xfrm>
          <a:prstGeom prst="rect">
            <a:avLst/>
          </a:prstGeom>
          <a:noFill/>
          <a:ln/>
        </p:spPr>
        <p:txBody>
          <a:bodyPr wrap="square" lIns="381" tIns="381" rIns="381" bIns="381" rtlCol="0" anchor="ctr"/>
          <a:lstStyle/>
          <a:p>
            <a:pPr marL="0" indent="0" algn="ctr">
              <a:buNone/>
            </a:pPr>
            <a:r>
              <a:rPr lang="en-US" sz="1400">
                <a:solidFill>
                  <a:srgbClr val="173138"/>
                </a:solidFill>
              </a:rPr>
              <a:t>Tell the DSL or safeguarding lead immediately. Follow the setting’s procedure.</a:t>
            </a:r>
            <a:endParaRPr lang="en-US" sz="1400"/>
          </a:p>
        </p:txBody>
      </p:sp>
      <p:sp>
        <p:nvSpPr>
          <p:cNvPr id="24" name="Text 22"/>
          <p:cNvSpPr/>
          <p:nvPr/>
        </p:nvSpPr>
        <p:spPr>
          <a:xfrm>
            <a:off x="1005840" y="5349240"/>
            <a:ext cx="10149840" cy="548640"/>
          </a:xfrm>
          <a:prstGeom prst="rect">
            <a:avLst/>
          </a:prstGeom>
          <a:solidFill>
            <a:srgbClr val="123C4A"/>
          </a:solidFill>
          <a:ln/>
        </p:spPr>
        <p:txBody>
          <a:bodyPr wrap="square" lIns="0" tIns="0" rIns="0" bIns="0" rtlCol="0" anchor="ctr"/>
          <a:lstStyle/>
          <a:p>
            <a:pPr marL="0" indent="0" algn="ctr">
              <a:buNone/>
            </a:pPr>
            <a:r>
              <a:rPr lang="en-US" sz="2200" b="1">
                <a:solidFill>
                  <a:srgbClr val="FFFFFF"/>
                </a:solidFill>
              </a:rPr>
              <a:t>Staff do not need to prove what happened before reporting a concern.</a:t>
            </a:r>
            <a:endParaRPr lang="en-US" sz="2200"/>
          </a:p>
        </p:txBody>
      </p:sp>
      <p:sp>
        <p:nvSpPr>
          <p:cNvPr id="25" name="Slide Number Placeholder 0"/>
          <p:cNvSpPr>
            <a:spLocks noGrp="1"/>
          </p:cNvSpPr>
          <p:nvPr>
            <p:ph type="sldNum" sz="quarter" idx="4294967295"/>
          </p:nvPr>
        </p:nvSpPr>
        <p:spPr>
          <a:xfrm>
            <a:off x="11567160" y="6565392"/>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61777B"/>
                </a:solidFill>
              </a:defRPr>
            </a:lvl1pPr>
          </a:lstStyle>
          <a:p>
            <a:pPr algn="l"/>
            <a:fld id="{F7021451-1387-4CA6-816F-3879F97B5CBC}" type="slidenum">
              <a:rPr lang="en-US" b="0"/>
              <a:t>27</a:t>
            </a:fld>
            <a:endParaRPr lang="en-US"/>
          </a:p>
        </p:txBody>
      </p:sp>
    </p:spTree>
    <p:extLst>
      <p:ext uri="{BB962C8B-B14F-4D97-AF65-F5344CB8AC3E}">
        <p14:creationId xmlns:p14="http://schemas.microsoft.com/office/powerpoint/2010/main" val="33120585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1">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15959D"/>
          </a:solidFill>
          <a:ln w="12700">
            <a:solidFill>
              <a:srgbClr val="15959D"/>
            </a:solidFill>
            <a:prstDash val="solid"/>
          </a:ln>
        </p:spPr>
        <p:txBody>
          <a:bodyPr/>
          <a:lstStyle/>
          <a:p>
            <a:endParaRPr lang="en-GB"/>
          </a:p>
        </p:txBody>
      </p:sp>
      <p:sp>
        <p:nvSpPr>
          <p:cNvPr id="3" name="Text 1"/>
          <p:cNvSpPr/>
          <p:nvPr/>
        </p:nvSpPr>
        <p:spPr>
          <a:xfrm>
            <a:off x="594360" y="530352"/>
            <a:ext cx="7498080" cy="457200"/>
          </a:xfrm>
          <a:prstGeom prst="rect">
            <a:avLst/>
          </a:prstGeom>
          <a:noFill/>
          <a:ln/>
        </p:spPr>
        <p:txBody>
          <a:bodyPr wrap="square" lIns="0" tIns="0" rIns="0" bIns="0" rtlCol="0" anchor="ctr"/>
          <a:lstStyle/>
          <a:p>
            <a:pPr marL="0" indent="0">
              <a:buNone/>
            </a:pPr>
            <a:r>
              <a:rPr lang="en-US" sz="2700" b="1">
                <a:solidFill>
                  <a:srgbClr val="123C4A"/>
                </a:solidFill>
              </a:rPr>
              <a:t>Smart technology: safe access and use</a:t>
            </a:r>
            <a:endParaRPr lang="en-US" sz="2700"/>
          </a:p>
        </p:txBody>
      </p:sp>
      <p:sp>
        <p:nvSpPr>
          <p:cNvPr id="4" name="Text 2"/>
          <p:cNvSpPr/>
          <p:nvPr/>
        </p:nvSpPr>
        <p:spPr>
          <a:xfrm>
            <a:off x="603504" y="1051560"/>
            <a:ext cx="8595360" cy="347472"/>
          </a:xfrm>
          <a:prstGeom prst="rect">
            <a:avLst/>
          </a:prstGeom>
          <a:noFill/>
          <a:ln/>
        </p:spPr>
        <p:txBody>
          <a:bodyPr wrap="square" lIns="0" tIns="0" rIns="0" bIns="0" rtlCol="0" anchor="ctr"/>
          <a:lstStyle/>
          <a:p>
            <a:pPr marL="0" indent="0">
              <a:buNone/>
            </a:pPr>
            <a:r>
              <a:rPr lang="en-US" sz="1350">
                <a:solidFill>
                  <a:srgbClr val="587078"/>
                </a:solidFill>
              </a:rPr>
              <a:t>New devices create opportunities, but settings still need clear controls and safeguarding oversight.</a:t>
            </a:r>
            <a:endParaRPr lang="en-US" sz="1350"/>
          </a:p>
        </p:txBody>
      </p:sp>
      <p:pic>
        <p:nvPicPr>
          <p:cNvPr id="5" name="Image 0" descr="/mnt/data/1b5d2cb817.png"/>
          <p:cNvPicPr>
            <a:picLocks noChangeAspect="1"/>
          </p:cNvPicPr>
          <p:nvPr/>
        </p:nvPicPr>
        <p:blipFill>
          <a:blip r:embed="rId3"/>
          <a:srcRect l="19725" r="19725"/>
          <a:stretch/>
        </p:blipFill>
        <p:spPr>
          <a:xfrm>
            <a:off x="8065008" y="1527048"/>
            <a:ext cx="3529584" cy="3886200"/>
          </a:xfrm>
          <a:prstGeom prst="rect">
            <a:avLst/>
          </a:prstGeom>
        </p:spPr>
      </p:pic>
      <p:sp>
        <p:nvSpPr>
          <p:cNvPr id="6" name="Shape 3"/>
          <p:cNvSpPr/>
          <p:nvPr/>
        </p:nvSpPr>
        <p:spPr>
          <a:xfrm>
            <a:off x="658368" y="1600200"/>
            <a:ext cx="6995160" cy="1261872"/>
          </a:xfrm>
          <a:prstGeom prst="roundRect">
            <a:avLst>
              <a:gd name="adj" fmla="val 5072"/>
            </a:avLst>
          </a:prstGeom>
          <a:solidFill>
            <a:srgbClr val="FFFFFF"/>
          </a:solidFill>
          <a:ln w="12700">
            <a:solidFill>
              <a:srgbClr val="D5E0DE"/>
            </a:solidFill>
            <a:prstDash val="solid"/>
          </a:ln>
          <a:effectLst>
            <a:outerShdw blurRad="12700" dist="5080" dir="2700000" algn="bl" rotWithShape="0">
              <a:srgbClr val="24444A">
                <a:alpha val="10000"/>
              </a:srgbClr>
            </a:outerShdw>
          </a:effectLst>
        </p:spPr>
        <p:txBody>
          <a:bodyPr/>
          <a:lstStyle/>
          <a:p>
            <a:endParaRPr lang="en-GB"/>
          </a:p>
        </p:txBody>
      </p:sp>
      <p:sp>
        <p:nvSpPr>
          <p:cNvPr id="7" name="Shape 4"/>
          <p:cNvSpPr/>
          <p:nvPr/>
        </p:nvSpPr>
        <p:spPr>
          <a:xfrm>
            <a:off x="658368" y="1600200"/>
            <a:ext cx="91440" cy="1261872"/>
          </a:xfrm>
          <a:prstGeom prst="rect">
            <a:avLst/>
          </a:prstGeom>
          <a:solidFill>
            <a:srgbClr val="15959D"/>
          </a:solidFill>
          <a:ln w="12700">
            <a:solidFill>
              <a:srgbClr val="15959D"/>
            </a:solidFill>
            <a:prstDash val="solid"/>
          </a:ln>
        </p:spPr>
        <p:txBody>
          <a:bodyPr/>
          <a:lstStyle/>
          <a:p>
            <a:endParaRPr lang="en-GB"/>
          </a:p>
        </p:txBody>
      </p:sp>
      <p:sp>
        <p:nvSpPr>
          <p:cNvPr id="8" name="Text 5"/>
          <p:cNvSpPr/>
          <p:nvPr/>
        </p:nvSpPr>
        <p:spPr>
          <a:xfrm>
            <a:off x="932688" y="1764792"/>
            <a:ext cx="2331720" cy="310896"/>
          </a:xfrm>
          <a:prstGeom prst="rect">
            <a:avLst/>
          </a:prstGeom>
          <a:noFill/>
          <a:ln/>
        </p:spPr>
        <p:txBody>
          <a:bodyPr wrap="square" lIns="0" tIns="0" rIns="0" bIns="0" rtlCol="0" anchor="ctr"/>
          <a:lstStyle/>
          <a:p>
            <a:pPr marL="0" indent="0">
              <a:buNone/>
            </a:pPr>
            <a:r>
              <a:rPr lang="en-US" sz="1700" b="1">
                <a:solidFill>
                  <a:srgbClr val="123C4A"/>
                </a:solidFill>
              </a:rPr>
              <a:t>Smart technology and access</a:t>
            </a:r>
            <a:endParaRPr lang="en-US" sz="1700"/>
          </a:p>
        </p:txBody>
      </p:sp>
      <p:sp>
        <p:nvSpPr>
          <p:cNvPr id="9" name="Text 6"/>
          <p:cNvSpPr/>
          <p:nvPr/>
        </p:nvSpPr>
        <p:spPr>
          <a:xfrm>
            <a:off x="3401568" y="1746504"/>
            <a:ext cx="3822192" cy="804672"/>
          </a:xfrm>
          <a:prstGeom prst="rect">
            <a:avLst/>
          </a:prstGeom>
          <a:noFill/>
          <a:ln/>
        </p:spPr>
        <p:txBody>
          <a:bodyPr wrap="square" lIns="254" tIns="254" rIns="254" bIns="254" rtlCol="0" anchor="ctr"/>
          <a:lstStyle/>
          <a:p>
            <a:pPr marL="0" indent="0">
              <a:buNone/>
            </a:pPr>
            <a:r>
              <a:rPr lang="en-US" sz="1320">
                <a:solidFill>
                  <a:srgbClr val="173138"/>
                </a:solidFill>
              </a:rPr>
              <a:t>Know which devices connect to the network. Use named accounts, strong authentication and least-privilege access. Remove access promptly when roles change. Include personal, wearable and Internet of Things devices in local rules.</a:t>
            </a:r>
            <a:endParaRPr lang="en-US" sz="1320"/>
          </a:p>
        </p:txBody>
      </p:sp>
      <p:sp>
        <p:nvSpPr>
          <p:cNvPr id="10" name="Shape 7"/>
          <p:cNvSpPr/>
          <p:nvPr/>
        </p:nvSpPr>
        <p:spPr>
          <a:xfrm>
            <a:off x="658368" y="3017520"/>
            <a:ext cx="6995160" cy="1261872"/>
          </a:xfrm>
          <a:prstGeom prst="roundRect">
            <a:avLst>
              <a:gd name="adj" fmla="val 5072"/>
            </a:avLst>
          </a:prstGeom>
          <a:solidFill>
            <a:srgbClr val="FFFFFF"/>
          </a:solidFill>
          <a:ln w="12700">
            <a:solidFill>
              <a:srgbClr val="D5E0DE"/>
            </a:solidFill>
            <a:prstDash val="solid"/>
          </a:ln>
          <a:effectLst>
            <a:outerShdw blurRad="12700" dist="5080" dir="2700000" algn="bl" rotWithShape="0">
              <a:srgbClr val="24444A">
                <a:alpha val="10000"/>
              </a:srgbClr>
            </a:outerShdw>
          </a:effectLst>
        </p:spPr>
        <p:txBody>
          <a:bodyPr/>
          <a:lstStyle/>
          <a:p>
            <a:endParaRPr lang="en-GB"/>
          </a:p>
        </p:txBody>
      </p:sp>
      <p:sp>
        <p:nvSpPr>
          <p:cNvPr id="11" name="Shape 8"/>
          <p:cNvSpPr/>
          <p:nvPr/>
        </p:nvSpPr>
        <p:spPr>
          <a:xfrm>
            <a:off x="658368" y="3017520"/>
            <a:ext cx="91440" cy="1261872"/>
          </a:xfrm>
          <a:prstGeom prst="rect">
            <a:avLst/>
          </a:prstGeom>
          <a:solidFill>
            <a:srgbClr val="EE765D"/>
          </a:solidFill>
          <a:ln w="12700">
            <a:solidFill>
              <a:srgbClr val="EE765D"/>
            </a:solidFill>
            <a:prstDash val="solid"/>
          </a:ln>
        </p:spPr>
        <p:txBody>
          <a:bodyPr/>
          <a:lstStyle/>
          <a:p>
            <a:endParaRPr lang="en-GB"/>
          </a:p>
        </p:txBody>
      </p:sp>
      <p:sp>
        <p:nvSpPr>
          <p:cNvPr id="12" name="Text 9"/>
          <p:cNvSpPr/>
          <p:nvPr/>
        </p:nvSpPr>
        <p:spPr>
          <a:xfrm>
            <a:off x="932688" y="3182112"/>
            <a:ext cx="2331720" cy="310896"/>
          </a:xfrm>
          <a:prstGeom prst="rect">
            <a:avLst/>
          </a:prstGeom>
          <a:noFill/>
          <a:ln/>
        </p:spPr>
        <p:txBody>
          <a:bodyPr wrap="square" lIns="0" tIns="0" rIns="0" bIns="0" rtlCol="0" anchor="ctr"/>
          <a:lstStyle/>
          <a:p>
            <a:pPr marL="0" indent="0">
              <a:buNone/>
            </a:pPr>
            <a:r>
              <a:rPr lang="en-US" sz="1700" b="1">
                <a:solidFill>
                  <a:srgbClr val="123C4A"/>
                </a:solidFill>
              </a:rPr>
              <a:t>Filtering and monitoring</a:t>
            </a:r>
            <a:endParaRPr lang="en-US" sz="1700"/>
          </a:p>
        </p:txBody>
      </p:sp>
      <p:sp>
        <p:nvSpPr>
          <p:cNvPr id="13" name="Text 10"/>
          <p:cNvSpPr/>
          <p:nvPr/>
        </p:nvSpPr>
        <p:spPr>
          <a:xfrm>
            <a:off x="3401568" y="3163824"/>
            <a:ext cx="3822192" cy="804672"/>
          </a:xfrm>
          <a:prstGeom prst="rect">
            <a:avLst/>
          </a:prstGeom>
          <a:noFill/>
          <a:ln/>
        </p:spPr>
        <p:txBody>
          <a:bodyPr wrap="square" lIns="254" tIns="254" rIns="254" bIns="254" rtlCol="0" anchor="ctr"/>
          <a:lstStyle/>
          <a:p>
            <a:pPr marL="0" indent="0">
              <a:buNone/>
            </a:pPr>
            <a:r>
              <a:rPr lang="en-US" sz="1320">
                <a:solidFill>
                  <a:srgbClr val="173138"/>
                </a:solidFill>
              </a:rPr>
              <a:t>Leaders, the DSL and IT support should understand their roles. Filtering should block harmful content without preventing reasonable learning. Monitoring should reflect the setting’s risks and be reviewed at least annually.</a:t>
            </a:r>
            <a:endParaRPr lang="en-US" sz="1320"/>
          </a:p>
        </p:txBody>
      </p:sp>
      <p:sp>
        <p:nvSpPr>
          <p:cNvPr id="14" name="Shape 11"/>
          <p:cNvSpPr/>
          <p:nvPr/>
        </p:nvSpPr>
        <p:spPr>
          <a:xfrm>
            <a:off x="658368" y="4434840"/>
            <a:ext cx="6995160" cy="1261872"/>
          </a:xfrm>
          <a:prstGeom prst="roundRect">
            <a:avLst>
              <a:gd name="adj" fmla="val 5072"/>
            </a:avLst>
          </a:prstGeom>
          <a:solidFill>
            <a:srgbClr val="FFFFFF"/>
          </a:solidFill>
          <a:ln w="12700">
            <a:solidFill>
              <a:srgbClr val="D5E0DE"/>
            </a:solidFill>
            <a:prstDash val="solid"/>
          </a:ln>
          <a:effectLst>
            <a:outerShdw blurRad="12700" dist="5080" dir="2700000" algn="bl" rotWithShape="0">
              <a:srgbClr val="24444A">
                <a:alpha val="10000"/>
              </a:srgbClr>
            </a:outerShdw>
          </a:effectLst>
        </p:spPr>
        <p:txBody>
          <a:bodyPr/>
          <a:lstStyle/>
          <a:p>
            <a:endParaRPr lang="en-GB"/>
          </a:p>
        </p:txBody>
      </p:sp>
      <p:sp>
        <p:nvSpPr>
          <p:cNvPr id="15" name="Shape 12"/>
          <p:cNvSpPr/>
          <p:nvPr/>
        </p:nvSpPr>
        <p:spPr>
          <a:xfrm>
            <a:off x="658368" y="4434840"/>
            <a:ext cx="91440" cy="1261872"/>
          </a:xfrm>
          <a:prstGeom prst="rect">
            <a:avLst/>
          </a:prstGeom>
          <a:solidFill>
            <a:srgbClr val="F2B84B"/>
          </a:solidFill>
          <a:ln w="12700">
            <a:solidFill>
              <a:srgbClr val="F2B84B"/>
            </a:solidFill>
            <a:prstDash val="solid"/>
          </a:ln>
        </p:spPr>
        <p:txBody>
          <a:bodyPr/>
          <a:lstStyle/>
          <a:p>
            <a:endParaRPr lang="en-GB"/>
          </a:p>
        </p:txBody>
      </p:sp>
      <p:sp>
        <p:nvSpPr>
          <p:cNvPr id="16" name="Text 13"/>
          <p:cNvSpPr/>
          <p:nvPr/>
        </p:nvSpPr>
        <p:spPr>
          <a:xfrm>
            <a:off x="932688" y="4599432"/>
            <a:ext cx="2331720" cy="310896"/>
          </a:xfrm>
          <a:prstGeom prst="rect">
            <a:avLst/>
          </a:prstGeom>
          <a:noFill/>
          <a:ln/>
        </p:spPr>
        <p:txBody>
          <a:bodyPr wrap="square" lIns="0" tIns="0" rIns="0" bIns="0" rtlCol="0" anchor="ctr"/>
          <a:lstStyle/>
          <a:p>
            <a:pPr marL="0" indent="0">
              <a:buNone/>
            </a:pPr>
            <a:r>
              <a:rPr lang="en-US" sz="1700" b="1">
                <a:solidFill>
                  <a:srgbClr val="123C4A"/>
                </a:solidFill>
              </a:rPr>
              <a:t>Smart glasses, including Meta</a:t>
            </a:r>
            <a:endParaRPr lang="en-US" sz="1700"/>
          </a:p>
        </p:txBody>
      </p:sp>
      <p:sp>
        <p:nvSpPr>
          <p:cNvPr id="17" name="Text 14"/>
          <p:cNvSpPr/>
          <p:nvPr/>
        </p:nvSpPr>
        <p:spPr>
          <a:xfrm>
            <a:off x="3401568" y="4581144"/>
            <a:ext cx="3822192" cy="804672"/>
          </a:xfrm>
          <a:prstGeom prst="rect">
            <a:avLst/>
          </a:prstGeom>
          <a:noFill/>
          <a:ln/>
        </p:spPr>
        <p:txBody>
          <a:bodyPr wrap="square" lIns="254" tIns="254" rIns="254" bIns="254" rtlCol="0" anchor="ctr"/>
          <a:lstStyle/>
          <a:p>
            <a:pPr marL="0" indent="0">
              <a:buNone/>
            </a:pPr>
            <a:r>
              <a:rPr lang="en-US" sz="1320">
                <a:solidFill>
                  <a:srgbClr val="173138"/>
                </a:solidFill>
              </a:rPr>
              <a:t>Camera-enabled glasses can take photos, record video, stream or use AI features. A small capture light may indicate recording, but staff should not rely on it alone. Set clear rules for classrooms, assessments, changing areas and sensitive conversations.</a:t>
            </a:r>
            <a:endParaRPr lang="en-US" sz="1320"/>
          </a:p>
        </p:txBody>
      </p:sp>
      <p:sp>
        <p:nvSpPr>
          <p:cNvPr id="18" name="Shape 15"/>
          <p:cNvSpPr/>
          <p:nvPr/>
        </p:nvSpPr>
        <p:spPr>
          <a:xfrm>
            <a:off x="8065008" y="5559552"/>
            <a:ext cx="3529584" cy="530352"/>
          </a:xfrm>
          <a:prstGeom prst="roundRect">
            <a:avLst>
              <a:gd name="adj" fmla="val 8621"/>
            </a:avLst>
          </a:prstGeom>
          <a:solidFill>
            <a:srgbClr val="123C4A"/>
          </a:solidFill>
          <a:ln w="12700">
            <a:solidFill>
              <a:srgbClr val="123C4A"/>
            </a:solidFill>
            <a:prstDash val="solid"/>
          </a:ln>
        </p:spPr>
        <p:txBody>
          <a:bodyPr/>
          <a:lstStyle/>
          <a:p>
            <a:endParaRPr lang="en-GB"/>
          </a:p>
        </p:txBody>
      </p:sp>
      <p:sp>
        <p:nvSpPr>
          <p:cNvPr id="19" name="Text 16"/>
          <p:cNvSpPr/>
          <p:nvPr/>
        </p:nvSpPr>
        <p:spPr>
          <a:xfrm>
            <a:off x="8302752" y="5705856"/>
            <a:ext cx="3054096" cy="201168"/>
          </a:xfrm>
          <a:prstGeom prst="rect">
            <a:avLst/>
          </a:prstGeom>
          <a:noFill/>
          <a:ln/>
        </p:spPr>
        <p:txBody>
          <a:bodyPr wrap="square" lIns="0" tIns="0" rIns="0" bIns="0" rtlCol="0" anchor="ctr"/>
          <a:lstStyle/>
          <a:p>
            <a:pPr marL="0" indent="0" algn="ctr">
              <a:buNone/>
            </a:pPr>
            <a:r>
              <a:rPr lang="en-US" sz="1350" b="1">
                <a:solidFill>
                  <a:srgbClr val="FFFFFF"/>
                </a:solidFill>
              </a:rPr>
              <a:t>Notice  •  Challenge  •  Report</a:t>
            </a:r>
            <a:endParaRPr lang="en-US" sz="1350"/>
          </a:p>
        </p:txBody>
      </p:sp>
      <p:sp>
        <p:nvSpPr>
          <p:cNvPr id="20" name="Text 17"/>
          <p:cNvSpPr/>
          <p:nvPr/>
        </p:nvSpPr>
        <p:spPr>
          <a:xfrm>
            <a:off x="758952" y="6181344"/>
            <a:ext cx="6949440" cy="347472"/>
          </a:xfrm>
          <a:prstGeom prst="rect">
            <a:avLst/>
          </a:prstGeom>
          <a:noFill/>
          <a:ln/>
        </p:spPr>
        <p:txBody>
          <a:bodyPr wrap="square" lIns="0" tIns="0" rIns="0" bIns="0" rtlCol="0" anchor="ctr"/>
          <a:lstStyle/>
          <a:p>
            <a:pPr marL="0" indent="0" algn="l">
              <a:buNone/>
            </a:pPr>
            <a:r>
              <a:rPr lang="en-US" sz="1250" b="1">
                <a:solidFill>
                  <a:srgbClr val="123C4A"/>
                </a:solidFill>
              </a:rPr>
              <a:t>Staff action: follow the setting’s device policy, report concerns to the DSL, and never investigate or search content beyond your role.</a:t>
            </a:r>
            <a:endParaRPr lang="en-US" sz="1250"/>
          </a:p>
        </p:txBody>
      </p:sp>
      <p:sp>
        <p:nvSpPr>
          <p:cNvPr id="21" name="Text 18"/>
          <p:cNvSpPr/>
          <p:nvPr/>
        </p:nvSpPr>
        <p:spPr>
          <a:xfrm>
            <a:off x="11539728" y="6565392"/>
            <a:ext cx="182880" cy="137160"/>
          </a:xfrm>
          <a:prstGeom prst="rect">
            <a:avLst/>
          </a:prstGeom>
          <a:noFill/>
          <a:ln/>
        </p:spPr>
        <p:txBody>
          <a:bodyPr wrap="square" lIns="0" tIns="0" rIns="0" bIns="0" rtlCol="0" anchor="ctr"/>
          <a:lstStyle/>
          <a:p>
            <a:pPr marL="0" indent="0">
              <a:buNone/>
            </a:pPr>
            <a:r>
              <a:rPr lang="en-US" sz="900">
                <a:solidFill>
                  <a:srgbClr val="587078"/>
                </a:solidFill>
              </a:rPr>
              <a:t>27</a:t>
            </a:r>
            <a:endParaRPr lang="en-US" sz="9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621792"/>
            <a:ext cx="7772400" cy="502920"/>
          </a:xfrm>
          <a:prstGeom prst="rect">
            <a:avLst/>
          </a:prstGeom>
          <a:noFill/>
          <a:ln/>
        </p:spPr>
        <p:txBody>
          <a:bodyPr wrap="square" lIns="0" tIns="0" rIns="0" bIns="0" rtlCol="0" anchor="ctr"/>
          <a:lstStyle/>
          <a:p>
            <a:pPr marL="0" indent="0">
              <a:buNone/>
            </a:pPr>
            <a:r>
              <a:rPr lang="en-US" sz="2700" b="1">
                <a:solidFill>
                  <a:srgbClr val="123C4A"/>
                </a:solidFill>
              </a:rPr>
              <a:t>Key messages</a:t>
            </a:r>
            <a:endParaRPr lang="en-US" sz="2700"/>
          </a:p>
        </p:txBody>
      </p:sp>
      <p:sp>
        <p:nvSpPr>
          <p:cNvPr id="3" name="Text 1"/>
          <p:cNvSpPr/>
          <p:nvPr/>
        </p:nvSpPr>
        <p:spPr>
          <a:xfrm>
            <a:off x="585216" y="1161288"/>
            <a:ext cx="8138160" cy="310896"/>
          </a:xfrm>
          <a:prstGeom prst="rect">
            <a:avLst/>
          </a:prstGeom>
          <a:noFill/>
          <a:ln/>
        </p:spPr>
        <p:txBody>
          <a:bodyPr wrap="square" lIns="0" tIns="0" rIns="0" bIns="0" rtlCol="0" anchor="ctr"/>
          <a:lstStyle/>
          <a:p>
            <a:pPr marL="0" indent="0">
              <a:buNone/>
            </a:pPr>
            <a:r>
              <a:rPr lang="en-US" sz="1350">
                <a:solidFill>
                  <a:srgbClr val="587078"/>
                </a:solidFill>
              </a:rPr>
              <a:t>What every member of staff needs to remember.</a:t>
            </a:r>
            <a:endParaRPr lang="en-US" sz="1350"/>
          </a:p>
        </p:txBody>
      </p:sp>
      <p:sp>
        <p:nvSpPr>
          <p:cNvPr id="4" name="Text 2"/>
          <p:cNvSpPr/>
          <p:nvPr/>
        </p:nvSpPr>
        <p:spPr>
          <a:xfrm>
            <a:off x="822960" y="1600200"/>
            <a:ext cx="6492240" cy="3474720"/>
          </a:xfrm>
          <a:prstGeom prst="rect">
            <a:avLst/>
          </a:prstGeom>
          <a:noFill/>
          <a:ln/>
        </p:spPr>
        <p:txBody>
          <a:bodyPr wrap="square" lIns="0" tIns="0" rIns="0" bIns="0" rtlCol="0" anchor="ctr"/>
          <a:lstStyle/>
          <a:p>
            <a:pPr marL="279400" indent="-279400">
              <a:buSzPct val="100000"/>
              <a:buChar char="•"/>
            </a:pPr>
            <a:r>
              <a:rPr lang="en-US" sz="2100">
                <a:solidFill>
                  <a:srgbClr val="173138"/>
                </a:solidFill>
              </a:rPr>
              <a:t>Fake content can cause real harm.</a:t>
            </a:r>
            <a:endParaRPr lang="en-US" sz="2100"/>
          </a:p>
          <a:p>
            <a:pPr marL="279400" indent="-279400">
              <a:buSzPct val="100000"/>
              <a:buChar char="•"/>
            </a:pPr>
            <a:r>
              <a:rPr lang="en-US" sz="2100">
                <a:solidFill>
                  <a:srgbClr val="173138"/>
                </a:solidFill>
              </a:rPr>
              <a:t>A child may be frightened, ashamed or under pressure.</a:t>
            </a:r>
            <a:endParaRPr lang="en-US" sz="2100"/>
          </a:p>
          <a:p>
            <a:pPr marL="279400" indent="-279400">
              <a:buSzPct val="100000"/>
              <a:buChar char="•"/>
            </a:pPr>
            <a:r>
              <a:rPr lang="en-US" sz="2100">
                <a:solidFill>
                  <a:srgbClr val="173138"/>
                </a:solidFill>
              </a:rPr>
              <a:t>Respond calmly and avoid blame.</a:t>
            </a:r>
            <a:endParaRPr lang="en-US" sz="2100"/>
          </a:p>
          <a:p>
            <a:pPr marL="279400" indent="-279400">
              <a:buSzPct val="100000"/>
              <a:buChar char="•"/>
            </a:pPr>
            <a:r>
              <a:rPr lang="en-US" sz="2100">
                <a:solidFill>
                  <a:srgbClr val="173138"/>
                </a:solidFill>
              </a:rPr>
              <a:t>Do not view, copy, download or forward harmful material.</a:t>
            </a:r>
            <a:endParaRPr lang="en-US" sz="2100"/>
          </a:p>
          <a:p>
            <a:pPr marL="279400" indent="-279400">
              <a:buSzPct val="100000"/>
              <a:buChar char="•"/>
            </a:pPr>
            <a:r>
              <a:rPr lang="en-US" sz="2100">
                <a:solidFill>
                  <a:srgbClr val="173138"/>
                </a:solidFill>
              </a:rPr>
              <a:t>Record the facts and the child’s words.</a:t>
            </a:r>
            <a:endParaRPr lang="en-US" sz="2100"/>
          </a:p>
          <a:p>
            <a:pPr marL="279400" indent="-279400">
              <a:buSzPct val="100000"/>
              <a:buChar char="•"/>
            </a:pPr>
            <a:r>
              <a:rPr lang="en-US" sz="2100">
                <a:solidFill>
                  <a:srgbClr val="173138"/>
                </a:solidFill>
              </a:rPr>
              <a:t>Report promptly to the DSL.</a:t>
            </a:r>
            <a:endParaRPr lang="en-US" sz="2100"/>
          </a:p>
        </p:txBody>
      </p:sp>
      <p:sp>
        <p:nvSpPr>
          <p:cNvPr id="5" name="Shape 3"/>
          <p:cNvSpPr/>
          <p:nvPr/>
        </p:nvSpPr>
        <p:spPr>
          <a:xfrm>
            <a:off x="7635240" y="1572768"/>
            <a:ext cx="3840480" cy="3566160"/>
          </a:xfrm>
          <a:prstGeom prst="roundRect">
            <a:avLst>
              <a:gd name="adj" fmla="val 2051"/>
            </a:avLst>
          </a:prstGeom>
          <a:solidFill>
            <a:srgbClr val="123C4A"/>
          </a:solidFill>
          <a:ln w="12700">
            <a:solidFill>
              <a:srgbClr val="123C4A"/>
            </a:solidFill>
            <a:prstDash val="solid"/>
          </a:ln>
        </p:spPr>
        <p:txBody>
          <a:bodyPr/>
          <a:lstStyle/>
          <a:p>
            <a:endParaRPr lang="en-GB"/>
          </a:p>
        </p:txBody>
      </p:sp>
      <p:sp>
        <p:nvSpPr>
          <p:cNvPr id="6" name="Text 4"/>
          <p:cNvSpPr/>
          <p:nvPr/>
        </p:nvSpPr>
        <p:spPr>
          <a:xfrm>
            <a:off x="8001000" y="1993392"/>
            <a:ext cx="3108960" cy="384048"/>
          </a:xfrm>
          <a:prstGeom prst="rect">
            <a:avLst/>
          </a:prstGeom>
          <a:noFill/>
          <a:ln/>
        </p:spPr>
        <p:txBody>
          <a:bodyPr wrap="square" lIns="0" tIns="0" rIns="0" bIns="0" rtlCol="0" anchor="ctr"/>
          <a:lstStyle/>
          <a:p>
            <a:pPr algn="ctr"/>
            <a:r>
              <a:rPr lang="en-US" sz="2100" b="1">
                <a:solidFill>
                  <a:srgbClr val="FFFFFF"/>
                </a:solidFill>
              </a:rPr>
              <a:t>Know your setting’s route</a:t>
            </a:r>
            <a:endParaRPr lang="en-US" sz="2100"/>
          </a:p>
        </p:txBody>
      </p:sp>
      <p:sp>
        <p:nvSpPr>
          <p:cNvPr id="7" name="Text 5"/>
          <p:cNvSpPr/>
          <p:nvPr/>
        </p:nvSpPr>
        <p:spPr>
          <a:xfrm>
            <a:off x="8092440" y="2697480"/>
            <a:ext cx="2880360" cy="1691640"/>
          </a:xfrm>
          <a:prstGeom prst="rect">
            <a:avLst/>
          </a:prstGeom>
          <a:noFill/>
          <a:ln/>
        </p:spPr>
        <p:txBody>
          <a:bodyPr wrap="square" lIns="508" tIns="508" rIns="508" bIns="508" rtlCol="0" anchor="ctr"/>
          <a:lstStyle/>
          <a:p>
            <a:pPr marL="0" indent="0">
              <a:buNone/>
            </a:pPr>
            <a:r>
              <a:rPr lang="en-US" sz="1700">
                <a:solidFill>
                  <a:srgbClr val="DDEBE9"/>
                </a:solidFill>
              </a:rPr>
              <a:t>Name of DSL:</a:t>
            </a:r>
            <a:endParaRPr lang="en-US" sz="1700"/>
          </a:p>
          <a:p>
            <a:pPr marL="0" indent="0">
              <a:buNone/>
            </a:pPr>
            <a:endParaRPr lang="en-US" sz="1700"/>
          </a:p>
          <a:p>
            <a:pPr marL="0" indent="0">
              <a:buNone/>
            </a:pPr>
            <a:r>
              <a:rPr lang="en-US" sz="1700">
                <a:solidFill>
                  <a:srgbClr val="DDEBE9"/>
                </a:solidFill>
              </a:rPr>
              <a:t>How to report:</a:t>
            </a:r>
            <a:endParaRPr lang="en-US" sz="1700"/>
          </a:p>
          <a:p>
            <a:pPr marL="0" indent="0">
              <a:buNone/>
            </a:pPr>
            <a:endParaRPr lang="en-US" sz="1700"/>
          </a:p>
          <a:p>
            <a:pPr marL="0" indent="0">
              <a:buNone/>
            </a:pPr>
            <a:r>
              <a:rPr lang="en-US" sz="1700">
                <a:solidFill>
                  <a:srgbClr val="DDEBE9"/>
                </a:solidFill>
              </a:rPr>
              <a:t>Out-of-hours route:</a:t>
            </a:r>
            <a:endParaRPr lang="en-US" sz="1700"/>
          </a:p>
        </p:txBody>
      </p:sp>
      <p:sp>
        <p:nvSpPr>
          <p:cNvPr id="8" name="Shape 6"/>
          <p:cNvSpPr/>
          <p:nvPr/>
        </p:nvSpPr>
        <p:spPr>
          <a:xfrm>
            <a:off x="8001000" y="5349240"/>
            <a:ext cx="3108960" cy="384048"/>
          </a:xfrm>
          <a:prstGeom prst="roundRect">
            <a:avLst>
              <a:gd name="adj" fmla="val 23810"/>
            </a:avLst>
          </a:prstGeom>
          <a:solidFill>
            <a:srgbClr val="EE765D"/>
          </a:solidFill>
          <a:ln w="12700">
            <a:solidFill>
              <a:srgbClr val="EE765D"/>
            </a:solidFill>
            <a:prstDash val="solid"/>
          </a:ln>
          <a:effectLst>
            <a:outerShdw blurRad="12700" dist="5080" dir="2700000" algn="bl" rotWithShape="0">
              <a:srgbClr val="000000">
                <a:alpha val="12000"/>
              </a:srgbClr>
            </a:outerShdw>
          </a:effectLst>
        </p:spPr>
        <p:txBody>
          <a:bodyPr/>
          <a:lstStyle/>
          <a:p>
            <a:endParaRPr lang="en-GB"/>
          </a:p>
        </p:txBody>
      </p:sp>
      <p:sp>
        <p:nvSpPr>
          <p:cNvPr id="9" name="Text 7"/>
          <p:cNvSpPr/>
          <p:nvPr/>
        </p:nvSpPr>
        <p:spPr>
          <a:xfrm>
            <a:off x="8074152" y="5413248"/>
            <a:ext cx="2962656" cy="228600"/>
          </a:xfrm>
          <a:prstGeom prst="rect">
            <a:avLst/>
          </a:prstGeom>
          <a:noFill/>
          <a:ln/>
        </p:spPr>
        <p:txBody>
          <a:bodyPr wrap="square" lIns="0" tIns="0" rIns="0" bIns="0" rtlCol="0" anchor="ctr"/>
          <a:lstStyle/>
          <a:p>
            <a:pPr marL="0" indent="0" algn="ctr">
              <a:buNone/>
            </a:pPr>
            <a:r>
              <a:rPr lang="en-US" sz="1200" b="1">
                <a:solidFill>
                  <a:srgbClr val="FFFFFF"/>
                </a:solidFill>
              </a:rPr>
              <a:t>IF IN DOUBT, SHARE IT</a:t>
            </a:r>
            <a:endParaRPr lang="en-US" sz="1200"/>
          </a:p>
        </p:txBody>
      </p:sp>
      <p:sp>
        <p:nvSpPr>
          <p:cNvPr id="25" name="Slide Number Placeholder 0"/>
          <p:cNvSpPr>
            <a:spLocks noGrp="1"/>
          </p:cNvSpPr>
          <p:nvPr>
            <p:ph type="sldNum" sz="quarter" idx="4294967295"/>
          </p:nvPr>
        </p:nvSpPr>
        <p:spPr>
          <a:xfrm>
            <a:off x="11567160" y="6565392"/>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61777B"/>
                </a:solidFill>
              </a:defRPr>
            </a:lvl1pPr>
          </a:lstStyle>
          <a:p>
            <a:pPr algn="l"/>
            <a:fld id="{F7021451-1387-4CA6-816F-3879F97B5CBC}" type="slidenum">
              <a:rPr lang="en-US" b="0"/>
              <a:t>29</a:t>
            </a:fld>
            <a:endParaRPr lang="en-US"/>
          </a:p>
        </p:txBody>
      </p:sp>
    </p:spTree>
    <p:extLst>
      <p:ext uri="{BB962C8B-B14F-4D97-AF65-F5344CB8AC3E}">
        <p14:creationId xmlns:p14="http://schemas.microsoft.com/office/powerpoint/2010/main" val="1806695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Rectangle 20">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EDF2BCA8-6867-5252-A5FD-2FDA8D060E8D}"/>
              </a:ext>
            </a:extLst>
          </p:cNvPr>
          <p:cNvSpPr>
            <a:spLocks noGrp="1"/>
          </p:cNvSpPr>
          <p:nvPr>
            <p:ph type="title"/>
          </p:nvPr>
        </p:nvSpPr>
        <p:spPr>
          <a:xfrm>
            <a:off x="586478" y="1683756"/>
            <a:ext cx="3115265" cy="2396359"/>
          </a:xfrm>
        </p:spPr>
        <p:txBody>
          <a:bodyPr anchor="b">
            <a:normAutofit/>
          </a:bodyPr>
          <a:lstStyle/>
          <a:p>
            <a:pPr algn="r"/>
            <a:r>
              <a:rPr lang="en-GB" sz="4000">
                <a:solidFill>
                  <a:srgbClr val="FFFFFF"/>
                </a:solidFill>
              </a:rPr>
              <a:t>What’s coming up?</a:t>
            </a:r>
          </a:p>
        </p:txBody>
      </p:sp>
      <p:graphicFrame>
        <p:nvGraphicFramePr>
          <p:cNvPr id="20" name="Content Placeholder 2">
            <a:extLst>
              <a:ext uri="{FF2B5EF4-FFF2-40B4-BE49-F238E27FC236}">
                <a16:creationId xmlns:a16="http://schemas.microsoft.com/office/drawing/2014/main" id="{845B5140-01C7-8740-F620-76EEF29E2D37}"/>
              </a:ext>
            </a:extLst>
          </p:cNvPr>
          <p:cNvGraphicFramePr>
            <a:graphicFrameLocks noGrp="1"/>
          </p:cNvGraphicFramePr>
          <p:nvPr>
            <p:ph idx="1"/>
            <p:extLst>
              <p:ext uri="{D42A27DB-BD31-4B8C-83A1-F6EECF244321}">
                <p14:modId xmlns:p14="http://schemas.microsoft.com/office/powerpoint/2010/main" val="2058629319"/>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97930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621792"/>
            <a:ext cx="7772400" cy="502920"/>
          </a:xfrm>
          <a:prstGeom prst="rect">
            <a:avLst/>
          </a:prstGeom>
          <a:noFill/>
          <a:ln/>
        </p:spPr>
        <p:txBody>
          <a:bodyPr wrap="square" lIns="0" tIns="0" rIns="0" bIns="0" rtlCol="0" anchor="ctr"/>
          <a:lstStyle/>
          <a:p>
            <a:pPr marL="0" indent="0">
              <a:buNone/>
            </a:pPr>
            <a:r>
              <a:rPr lang="en-US" sz="2700" b="1">
                <a:solidFill>
                  <a:srgbClr val="123C4A"/>
                </a:solidFill>
              </a:rPr>
              <a:t>Official guidance and further reading</a:t>
            </a:r>
            <a:endParaRPr lang="en-US" sz="2700"/>
          </a:p>
        </p:txBody>
      </p:sp>
      <p:sp>
        <p:nvSpPr>
          <p:cNvPr id="3" name="Text 1"/>
          <p:cNvSpPr/>
          <p:nvPr/>
        </p:nvSpPr>
        <p:spPr>
          <a:xfrm>
            <a:off x="585216" y="1161288"/>
            <a:ext cx="8138160" cy="310896"/>
          </a:xfrm>
          <a:prstGeom prst="rect">
            <a:avLst/>
          </a:prstGeom>
          <a:noFill/>
          <a:ln/>
        </p:spPr>
        <p:txBody>
          <a:bodyPr wrap="square" lIns="0" tIns="0" rIns="0" bIns="0" rtlCol="0" anchor="ctr"/>
          <a:lstStyle/>
          <a:p>
            <a:pPr marL="0" indent="0">
              <a:buNone/>
            </a:pPr>
            <a:r>
              <a:rPr lang="en-US" sz="1350">
                <a:solidFill>
                  <a:srgbClr val="587078"/>
                </a:solidFill>
              </a:rPr>
              <a:t>Select a title to open the official GOV.UK guidance.</a:t>
            </a:r>
            <a:endParaRPr lang="en-US" sz="1350"/>
          </a:p>
        </p:txBody>
      </p:sp>
      <p:sp>
        <p:nvSpPr>
          <p:cNvPr id="4" name="Shape 2"/>
          <p:cNvSpPr/>
          <p:nvPr/>
        </p:nvSpPr>
        <p:spPr>
          <a:xfrm>
            <a:off x="713232" y="1508760"/>
            <a:ext cx="10744200" cy="914400"/>
          </a:xfrm>
          <a:prstGeom prst="roundRect">
            <a:avLst>
              <a:gd name="adj" fmla="val 6000"/>
            </a:avLst>
          </a:prstGeom>
          <a:solidFill>
            <a:srgbClr val="FFFFFF"/>
          </a:solidFill>
          <a:ln w="12700">
            <a:solidFill>
              <a:srgbClr val="D5E0DE"/>
            </a:solidFill>
            <a:prstDash val="solid"/>
          </a:ln>
          <a:effectLst>
            <a:outerShdw blurRad="10160" dist="3810" dir="2700000" algn="bl" rotWithShape="0">
              <a:srgbClr val="24444A">
                <a:alpha val="8000"/>
              </a:srgbClr>
            </a:outerShdw>
          </a:effectLst>
        </p:spPr>
        <p:txBody>
          <a:bodyPr/>
          <a:lstStyle/>
          <a:p>
            <a:endParaRPr lang="en-GB"/>
          </a:p>
        </p:txBody>
      </p:sp>
      <p:sp>
        <p:nvSpPr>
          <p:cNvPr id="5" name="Shape 3"/>
          <p:cNvSpPr/>
          <p:nvPr/>
        </p:nvSpPr>
        <p:spPr>
          <a:xfrm>
            <a:off x="713232" y="1508760"/>
            <a:ext cx="91440" cy="914400"/>
          </a:xfrm>
          <a:prstGeom prst="rect">
            <a:avLst/>
          </a:prstGeom>
          <a:solidFill>
            <a:srgbClr val="123C4A"/>
          </a:solidFill>
          <a:ln w="12700">
            <a:solidFill>
              <a:srgbClr val="123C4A"/>
            </a:solidFill>
            <a:prstDash val="solid"/>
          </a:ln>
        </p:spPr>
        <p:txBody>
          <a:bodyPr/>
          <a:lstStyle/>
          <a:p>
            <a:endParaRPr lang="en-GB"/>
          </a:p>
        </p:txBody>
      </p:sp>
      <p:sp>
        <p:nvSpPr>
          <p:cNvPr id="6" name="Text 4">
            <a:hlinkClick r:id="rId3"/>
          </p:cNvPr>
          <p:cNvSpPr/>
          <p:nvPr/>
        </p:nvSpPr>
        <p:spPr>
          <a:xfrm>
            <a:off x="987552" y="1655064"/>
            <a:ext cx="5120640" cy="274320"/>
          </a:xfrm>
          <a:prstGeom prst="rect">
            <a:avLst/>
          </a:prstGeom>
          <a:noFill/>
          <a:ln/>
        </p:spPr>
        <p:txBody>
          <a:bodyPr wrap="square" lIns="0" tIns="0" rIns="0" bIns="0" rtlCol="0" anchor="ctr"/>
          <a:lstStyle/>
          <a:p>
            <a:pPr marL="0" indent="0">
              <a:buNone/>
            </a:pPr>
            <a:r>
              <a:rPr lang="en-US" sz="1650" b="1" u="sng">
                <a:solidFill>
                  <a:srgbClr val="123C4A"/>
                </a:solidFill>
                <a:hlinkClick r:id="rId3">
                  <a:extLst>
                    <a:ext uri="{A12FA001-AC4F-418D-AE19-62706E023703}">
                      <ahyp:hlinkClr xmlns:ahyp="http://schemas.microsoft.com/office/drawing/2018/hyperlinkcolor" val="tx"/>
                    </a:ext>
                  </a:extLst>
                </a:hlinkClick>
              </a:rPr>
              <a:t>Keeping children safe in education 2026</a:t>
            </a:r>
            <a:endParaRPr lang="en-US" sz="1650"/>
          </a:p>
        </p:txBody>
      </p:sp>
      <p:sp>
        <p:nvSpPr>
          <p:cNvPr id="7" name="Text 5"/>
          <p:cNvSpPr/>
          <p:nvPr/>
        </p:nvSpPr>
        <p:spPr>
          <a:xfrm>
            <a:off x="6144768" y="1645920"/>
            <a:ext cx="4892040" cy="457200"/>
          </a:xfrm>
          <a:prstGeom prst="rect">
            <a:avLst/>
          </a:prstGeom>
          <a:noFill/>
          <a:ln/>
        </p:spPr>
        <p:txBody>
          <a:bodyPr wrap="square" lIns="127" tIns="127" rIns="127" bIns="127" rtlCol="0" anchor="ctr"/>
          <a:lstStyle/>
          <a:p>
            <a:pPr marL="0" indent="0">
              <a:buNone/>
            </a:pPr>
            <a:r>
              <a:rPr lang="en-US" sz="1270">
                <a:solidFill>
                  <a:srgbClr val="173138"/>
                </a:solidFill>
              </a:rPr>
              <a:t>Statutory guidance for schools and colleges. Comes into force on 1 September 2026.</a:t>
            </a:r>
            <a:endParaRPr lang="en-US" sz="1270"/>
          </a:p>
        </p:txBody>
      </p:sp>
      <p:sp>
        <p:nvSpPr>
          <p:cNvPr id="8" name="Text 6">
            <a:hlinkClick r:id="rId3"/>
          </p:cNvPr>
          <p:cNvSpPr/>
          <p:nvPr/>
        </p:nvSpPr>
        <p:spPr>
          <a:xfrm>
            <a:off x="10168128" y="2121408"/>
            <a:ext cx="868680" cy="182880"/>
          </a:xfrm>
          <a:prstGeom prst="rect">
            <a:avLst/>
          </a:prstGeom>
          <a:noFill/>
          <a:ln/>
        </p:spPr>
        <p:txBody>
          <a:bodyPr wrap="square" lIns="0" tIns="0" rIns="0" bIns="0" rtlCol="0" anchor="ctr"/>
          <a:lstStyle/>
          <a:p>
            <a:pPr marL="0" indent="0" algn="r">
              <a:buNone/>
            </a:pPr>
            <a:r>
              <a:rPr lang="en-US" sz="1000" b="1" u="sng">
                <a:solidFill>
                  <a:srgbClr val="123C4A"/>
                </a:solidFill>
                <a:hlinkClick r:id="rId3">
                  <a:extLst>
                    <a:ext uri="{A12FA001-AC4F-418D-AE19-62706E023703}">
                      <ahyp:hlinkClr xmlns:ahyp="http://schemas.microsoft.com/office/drawing/2018/hyperlinkcolor" val="tx"/>
                    </a:ext>
                  </a:extLst>
                </a:hlinkClick>
              </a:rPr>
              <a:t>OPEN  &gt;</a:t>
            </a:r>
            <a:endParaRPr lang="en-US" sz="1000"/>
          </a:p>
        </p:txBody>
      </p:sp>
      <p:sp>
        <p:nvSpPr>
          <p:cNvPr id="9" name="Shape 7"/>
          <p:cNvSpPr/>
          <p:nvPr/>
        </p:nvSpPr>
        <p:spPr>
          <a:xfrm>
            <a:off x="713232" y="2651760"/>
            <a:ext cx="10744200" cy="914400"/>
          </a:xfrm>
          <a:prstGeom prst="roundRect">
            <a:avLst>
              <a:gd name="adj" fmla="val 6000"/>
            </a:avLst>
          </a:prstGeom>
          <a:solidFill>
            <a:srgbClr val="FFFFFF"/>
          </a:solidFill>
          <a:ln w="12700">
            <a:solidFill>
              <a:srgbClr val="D5E0DE"/>
            </a:solidFill>
            <a:prstDash val="solid"/>
          </a:ln>
          <a:effectLst>
            <a:outerShdw blurRad="10160" dist="3810" dir="2700000" algn="bl" rotWithShape="0">
              <a:srgbClr val="24444A">
                <a:alpha val="8000"/>
              </a:srgbClr>
            </a:outerShdw>
          </a:effectLst>
        </p:spPr>
        <p:txBody>
          <a:bodyPr/>
          <a:lstStyle/>
          <a:p>
            <a:endParaRPr lang="en-GB"/>
          </a:p>
        </p:txBody>
      </p:sp>
      <p:sp>
        <p:nvSpPr>
          <p:cNvPr id="10" name="Shape 8"/>
          <p:cNvSpPr/>
          <p:nvPr/>
        </p:nvSpPr>
        <p:spPr>
          <a:xfrm>
            <a:off x="713232" y="2651760"/>
            <a:ext cx="91440" cy="914400"/>
          </a:xfrm>
          <a:prstGeom prst="rect">
            <a:avLst/>
          </a:prstGeom>
          <a:solidFill>
            <a:srgbClr val="EE765D"/>
          </a:solidFill>
          <a:ln w="12700">
            <a:solidFill>
              <a:srgbClr val="EE765D"/>
            </a:solidFill>
            <a:prstDash val="solid"/>
          </a:ln>
        </p:spPr>
        <p:txBody>
          <a:bodyPr/>
          <a:lstStyle/>
          <a:p>
            <a:endParaRPr lang="en-GB"/>
          </a:p>
        </p:txBody>
      </p:sp>
      <p:sp>
        <p:nvSpPr>
          <p:cNvPr id="11" name="Text 9">
            <a:hlinkClick r:id="rId4"/>
          </p:cNvPr>
          <p:cNvSpPr/>
          <p:nvPr/>
        </p:nvSpPr>
        <p:spPr>
          <a:xfrm>
            <a:off x="987552" y="2798064"/>
            <a:ext cx="5120640" cy="274320"/>
          </a:xfrm>
          <a:prstGeom prst="rect">
            <a:avLst/>
          </a:prstGeom>
          <a:noFill/>
          <a:ln/>
        </p:spPr>
        <p:txBody>
          <a:bodyPr wrap="square" lIns="0" tIns="0" rIns="0" bIns="0" rtlCol="0" anchor="ctr"/>
          <a:lstStyle/>
          <a:p>
            <a:pPr marL="0" indent="0">
              <a:buNone/>
            </a:pPr>
            <a:r>
              <a:rPr lang="en-US" sz="1650" b="1" u="sng">
                <a:solidFill>
                  <a:srgbClr val="123C4A"/>
                </a:solidFill>
                <a:hlinkClick r:id="rId4">
                  <a:extLst>
                    <a:ext uri="{A12FA001-AC4F-418D-AE19-62706E023703}">
                      <ahyp:hlinkClr xmlns:ahyp="http://schemas.microsoft.com/office/drawing/2018/hyperlinkcolor" val="tx"/>
                    </a:ext>
                  </a:extLst>
                </a:hlinkClick>
              </a:rPr>
              <a:t>Sharing nudes and semi-nudes: overview for all staff</a:t>
            </a:r>
            <a:endParaRPr lang="en-US" sz="1650"/>
          </a:p>
        </p:txBody>
      </p:sp>
      <p:sp>
        <p:nvSpPr>
          <p:cNvPr id="12" name="Text 10"/>
          <p:cNvSpPr/>
          <p:nvPr/>
        </p:nvSpPr>
        <p:spPr>
          <a:xfrm>
            <a:off x="6144768" y="2788920"/>
            <a:ext cx="4892040" cy="457200"/>
          </a:xfrm>
          <a:prstGeom prst="rect">
            <a:avLst/>
          </a:prstGeom>
          <a:noFill/>
          <a:ln/>
        </p:spPr>
        <p:txBody>
          <a:bodyPr wrap="square" lIns="127" tIns="127" rIns="127" bIns="127" rtlCol="0" anchor="ctr"/>
          <a:lstStyle/>
          <a:p>
            <a:pPr marL="0" indent="0">
              <a:buNone/>
            </a:pPr>
            <a:r>
              <a:rPr lang="en-US" sz="1270">
                <a:solidFill>
                  <a:srgbClr val="173138"/>
                </a:solidFill>
              </a:rPr>
              <a:t>One-page UKCIS summary explaining the immediate response expected from frontline staff.</a:t>
            </a:r>
            <a:endParaRPr lang="en-US" sz="1270"/>
          </a:p>
        </p:txBody>
      </p:sp>
      <p:sp>
        <p:nvSpPr>
          <p:cNvPr id="13" name="Text 11">
            <a:hlinkClick r:id="rId4"/>
          </p:cNvPr>
          <p:cNvSpPr/>
          <p:nvPr/>
        </p:nvSpPr>
        <p:spPr>
          <a:xfrm>
            <a:off x="10168128" y="3264408"/>
            <a:ext cx="868680" cy="182880"/>
          </a:xfrm>
          <a:prstGeom prst="rect">
            <a:avLst/>
          </a:prstGeom>
          <a:noFill/>
          <a:ln/>
        </p:spPr>
        <p:txBody>
          <a:bodyPr wrap="square" lIns="0" tIns="0" rIns="0" bIns="0" rtlCol="0" anchor="ctr"/>
          <a:lstStyle/>
          <a:p>
            <a:pPr marL="0" indent="0" algn="r">
              <a:buNone/>
            </a:pPr>
            <a:r>
              <a:rPr lang="en-US" sz="1000" b="1" u="sng">
                <a:solidFill>
                  <a:srgbClr val="EE765D"/>
                </a:solidFill>
                <a:hlinkClick r:id="rId4">
                  <a:extLst>
                    <a:ext uri="{A12FA001-AC4F-418D-AE19-62706E023703}">
                      <ahyp:hlinkClr xmlns:ahyp="http://schemas.microsoft.com/office/drawing/2018/hyperlinkcolor" val="tx"/>
                    </a:ext>
                  </a:extLst>
                </a:hlinkClick>
              </a:rPr>
              <a:t>OPEN  &gt;</a:t>
            </a:r>
            <a:endParaRPr lang="en-US" sz="1000"/>
          </a:p>
        </p:txBody>
      </p:sp>
      <p:sp>
        <p:nvSpPr>
          <p:cNvPr id="14" name="Shape 12"/>
          <p:cNvSpPr/>
          <p:nvPr/>
        </p:nvSpPr>
        <p:spPr>
          <a:xfrm>
            <a:off x="713232" y="3794760"/>
            <a:ext cx="10744200" cy="914400"/>
          </a:xfrm>
          <a:prstGeom prst="roundRect">
            <a:avLst>
              <a:gd name="adj" fmla="val 6000"/>
            </a:avLst>
          </a:prstGeom>
          <a:solidFill>
            <a:srgbClr val="FFFFFF"/>
          </a:solidFill>
          <a:ln w="12700">
            <a:solidFill>
              <a:srgbClr val="D5E0DE"/>
            </a:solidFill>
            <a:prstDash val="solid"/>
          </a:ln>
          <a:effectLst>
            <a:outerShdw blurRad="10160" dist="3810" dir="2700000" algn="bl" rotWithShape="0">
              <a:srgbClr val="24444A">
                <a:alpha val="8000"/>
              </a:srgbClr>
            </a:outerShdw>
          </a:effectLst>
        </p:spPr>
        <p:txBody>
          <a:bodyPr/>
          <a:lstStyle/>
          <a:p>
            <a:endParaRPr lang="en-GB"/>
          </a:p>
        </p:txBody>
      </p:sp>
      <p:sp>
        <p:nvSpPr>
          <p:cNvPr id="15" name="Shape 13"/>
          <p:cNvSpPr/>
          <p:nvPr/>
        </p:nvSpPr>
        <p:spPr>
          <a:xfrm>
            <a:off x="713232" y="3794760"/>
            <a:ext cx="91440" cy="914400"/>
          </a:xfrm>
          <a:prstGeom prst="rect">
            <a:avLst/>
          </a:prstGeom>
          <a:solidFill>
            <a:srgbClr val="15959D"/>
          </a:solidFill>
          <a:ln w="12700">
            <a:solidFill>
              <a:srgbClr val="15959D"/>
            </a:solidFill>
            <a:prstDash val="solid"/>
          </a:ln>
        </p:spPr>
        <p:txBody>
          <a:bodyPr/>
          <a:lstStyle/>
          <a:p>
            <a:endParaRPr lang="en-GB"/>
          </a:p>
        </p:txBody>
      </p:sp>
      <p:sp>
        <p:nvSpPr>
          <p:cNvPr id="16" name="Text 14">
            <a:hlinkClick r:id="rId5"/>
          </p:cNvPr>
          <p:cNvSpPr/>
          <p:nvPr/>
        </p:nvSpPr>
        <p:spPr>
          <a:xfrm>
            <a:off x="987552" y="3941064"/>
            <a:ext cx="5120640" cy="274320"/>
          </a:xfrm>
          <a:prstGeom prst="rect">
            <a:avLst/>
          </a:prstGeom>
          <a:noFill/>
          <a:ln/>
        </p:spPr>
        <p:txBody>
          <a:bodyPr wrap="square" lIns="0" tIns="0" rIns="0" bIns="0" rtlCol="0" anchor="ctr"/>
          <a:lstStyle/>
          <a:p>
            <a:pPr marL="0" indent="0">
              <a:buNone/>
            </a:pPr>
            <a:r>
              <a:rPr lang="en-US" sz="1650" b="1" u="sng">
                <a:solidFill>
                  <a:srgbClr val="123C4A"/>
                </a:solidFill>
                <a:hlinkClick r:id="rId5">
                  <a:extLst>
                    <a:ext uri="{A12FA001-AC4F-418D-AE19-62706E023703}">
                      <ahyp:hlinkClr xmlns:ahyp="http://schemas.microsoft.com/office/drawing/2018/hyperlinkcolor" val="tx"/>
                    </a:ext>
                  </a:extLst>
                </a:hlinkClick>
              </a:rPr>
              <a:t>Sharing nudes and semi-nudes: full guidance</a:t>
            </a:r>
            <a:endParaRPr lang="en-US" sz="1650"/>
          </a:p>
        </p:txBody>
      </p:sp>
      <p:sp>
        <p:nvSpPr>
          <p:cNvPr id="17" name="Text 15"/>
          <p:cNvSpPr/>
          <p:nvPr/>
        </p:nvSpPr>
        <p:spPr>
          <a:xfrm>
            <a:off x="6144768" y="3931920"/>
            <a:ext cx="4892040" cy="457200"/>
          </a:xfrm>
          <a:prstGeom prst="rect">
            <a:avLst/>
          </a:prstGeom>
          <a:noFill/>
          <a:ln/>
        </p:spPr>
        <p:txBody>
          <a:bodyPr wrap="square" lIns="127" tIns="127" rIns="127" bIns="127" rtlCol="0" anchor="ctr"/>
          <a:lstStyle/>
          <a:p>
            <a:pPr marL="0" indent="0">
              <a:buNone/>
            </a:pPr>
            <a:r>
              <a:rPr lang="en-US" sz="1270">
                <a:solidFill>
                  <a:srgbClr val="173138"/>
                </a:solidFill>
              </a:rPr>
              <a:t>Detailed UKCIS advice for DSLs, senior leaders and education settings.</a:t>
            </a:r>
            <a:endParaRPr lang="en-US" sz="1270"/>
          </a:p>
        </p:txBody>
      </p:sp>
      <p:sp>
        <p:nvSpPr>
          <p:cNvPr id="18" name="Text 16">
            <a:hlinkClick r:id="rId5"/>
          </p:cNvPr>
          <p:cNvSpPr/>
          <p:nvPr/>
        </p:nvSpPr>
        <p:spPr>
          <a:xfrm>
            <a:off x="10168128" y="4407408"/>
            <a:ext cx="868680" cy="182880"/>
          </a:xfrm>
          <a:prstGeom prst="rect">
            <a:avLst/>
          </a:prstGeom>
          <a:noFill/>
          <a:ln/>
        </p:spPr>
        <p:txBody>
          <a:bodyPr wrap="square" lIns="0" tIns="0" rIns="0" bIns="0" rtlCol="0" anchor="ctr"/>
          <a:lstStyle/>
          <a:p>
            <a:pPr marL="0" indent="0" algn="r">
              <a:buNone/>
            </a:pPr>
            <a:r>
              <a:rPr lang="en-US" sz="1000" b="1" u="sng">
                <a:solidFill>
                  <a:srgbClr val="15959D"/>
                </a:solidFill>
                <a:hlinkClick r:id="rId5">
                  <a:extLst>
                    <a:ext uri="{A12FA001-AC4F-418D-AE19-62706E023703}">
                      <ahyp:hlinkClr xmlns:ahyp="http://schemas.microsoft.com/office/drawing/2018/hyperlinkcolor" val="tx"/>
                    </a:ext>
                  </a:extLst>
                </a:hlinkClick>
              </a:rPr>
              <a:t>OPEN  &gt;</a:t>
            </a:r>
            <a:endParaRPr lang="en-US" sz="1000"/>
          </a:p>
        </p:txBody>
      </p:sp>
      <p:sp>
        <p:nvSpPr>
          <p:cNvPr id="19" name="Shape 17"/>
          <p:cNvSpPr/>
          <p:nvPr/>
        </p:nvSpPr>
        <p:spPr>
          <a:xfrm>
            <a:off x="713232" y="4937760"/>
            <a:ext cx="10744200" cy="914400"/>
          </a:xfrm>
          <a:prstGeom prst="roundRect">
            <a:avLst>
              <a:gd name="adj" fmla="val 6000"/>
            </a:avLst>
          </a:prstGeom>
          <a:solidFill>
            <a:srgbClr val="FFFFFF"/>
          </a:solidFill>
          <a:ln w="12700">
            <a:solidFill>
              <a:srgbClr val="D5E0DE"/>
            </a:solidFill>
            <a:prstDash val="solid"/>
          </a:ln>
          <a:effectLst>
            <a:outerShdw blurRad="10160" dist="3810" dir="2700000" algn="bl" rotWithShape="0">
              <a:srgbClr val="24444A">
                <a:alpha val="8000"/>
              </a:srgbClr>
            </a:outerShdw>
          </a:effectLst>
        </p:spPr>
        <p:txBody>
          <a:bodyPr/>
          <a:lstStyle/>
          <a:p>
            <a:endParaRPr lang="en-GB"/>
          </a:p>
        </p:txBody>
      </p:sp>
      <p:sp>
        <p:nvSpPr>
          <p:cNvPr id="20" name="Shape 18"/>
          <p:cNvSpPr/>
          <p:nvPr/>
        </p:nvSpPr>
        <p:spPr>
          <a:xfrm>
            <a:off x="713232" y="4937760"/>
            <a:ext cx="91440" cy="914400"/>
          </a:xfrm>
          <a:prstGeom prst="rect">
            <a:avLst/>
          </a:prstGeom>
          <a:solidFill>
            <a:srgbClr val="F2B84B"/>
          </a:solidFill>
          <a:ln w="12700">
            <a:solidFill>
              <a:srgbClr val="F2B84B"/>
            </a:solidFill>
            <a:prstDash val="solid"/>
          </a:ln>
        </p:spPr>
        <p:txBody>
          <a:bodyPr/>
          <a:lstStyle/>
          <a:p>
            <a:endParaRPr lang="en-GB"/>
          </a:p>
        </p:txBody>
      </p:sp>
      <p:sp>
        <p:nvSpPr>
          <p:cNvPr id="21" name="Text 19">
            <a:hlinkClick r:id="rId6"/>
          </p:cNvPr>
          <p:cNvSpPr/>
          <p:nvPr/>
        </p:nvSpPr>
        <p:spPr>
          <a:xfrm>
            <a:off x="987552" y="5084064"/>
            <a:ext cx="5120640" cy="274320"/>
          </a:xfrm>
          <a:prstGeom prst="rect">
            <a:avLst/>
          </a:prstGeom>
          <a:noFill/>
          <a:ln/>
        </p:spPr>
        <p:txBody>
          <a:bodyPr wrap="square" lIns="0" tIns="0" rIns="0" bIns="0" rtlCol="0" anchor="ctr"/>
          <a:lstStyle/>
          <a:p>
            <a:pPr marL="0" indent="0">
              <a:buNone/>
            </a:pPr>
            <a:r>
              <a:rPr lang="en-US" sz="1650" b="1" u="sng">
                <a:solidFill>
                  <a:srgbClr val="123C4A"/>
                </a:solidFill>
                <a:hlinkClick r:id="rId6">
                  <a:extLst>
                    <a:ext uri="{A12FA001-AC4F-418D-AE19-62706E023703}">
                      <ahyp:hlinkClr xmlns:ahyp="http://schemas.microsoft.com/office/drawing/2018/hyperlinkcolor" val="tx"/>
                    </a:ext>
                  </a:extLst>
                </a:hlinkClick>
              </a:rPr>
              <a:t>Generative AI: product safety standards</a:t>
            </a:r>
            <a:endParaRPr lang="en-US" sz="1650"/>
          </a:p>
        </p:txBody>
      </p:sp>
      <p:sp>
        <p:nvSpPr>
          <p:cNvPr id="22" name="Text 20"/>
          <p:cNvSpPr/>
          <p:nvPr/>
        </p:nvSpPr>
        <p:spPr>
          <a:xfrm>
            <a:off x="6144768" y="5074920"/>
            <a:ext cx="4892040" cy="457200"/>
          </a:xfrm>
          <a:prstGeom prst="rect">
            <a:avLst/>
          </a:prstGeom>
          <a:noFill/>
          <a:ln/>
        </p:spPr>
        <p:txBody>
          <a:bodyPr wrap="square" lIns="127" tIns="127" rIns="127" bIns="127" rtlCol="0" anchor="ctr"/>
          <a:lstStyle/>
          <a:p>
            <a:pPr marL="0" indent="0">
              <a:buNone/>
            </a:pPr>
            <a:r>
              <a:rPr lang="en-US" sz="1270">
                <a:solidFill>
                  <a:srgbClr val="173138"/>
                </a:solidFill>
              </a:rPr>
              <a:t>DfE standards to help education settings assess whether generative AI products are safe.</a:t>
            </a:r>
            <a:endParaRPr lang="en-US" sz="1270"/>
          </a:p>
        </p:txBody>
      </p:sp>
      <p:sp>
        <p:nvSpPr>
          <p:cNvPr id="23" name="Text 21">
            <a:hlinkClick r:id="rId6"/>
          </p:cNvPr>
          <p:cNvSpPr/>
          <p:nvPr/>
        </p:nvSpPr>
        <p:spPr>
          <a:xfrm>
            <a:off x="10168128" y="5550408"/>
            <a:ext cx="868680" cy="182880"/>
          </a:xfrm>
          <a:prstGeom prst="rect">
            <a:avLst/>
          </a:prstGeom>
          <a:noFill/>
          <a:ln/>
        </p:spPr>
        <p:txBody>
          <a:bodyPr wrap="square" lIns="0" tIns="0" rIns="0" bIns="0" rtlCol="0" anchor="ctr"/>
          <a:lstStyle/>
          <a:p>
            <a:pPr marL="0" indent="0" algn="r">
              <a:buNone/>
            </a:pPr>
            <a:r>
              <a:rPr lang="en-US" sz="1000" b="1" u="sng">
                <a:solidFill>
                  <a:srgbClr val="F2B84B"/>
                </a:solidFill>
                <a:hlinkClick r:id="rId6">
                  <a:extLst>
                    <a:ext uri="{A12FA001-AC4F-418D-AE19-62706E023703}">
                      <ahyp:hlinkClr xmlns:ahyp="http://schemas.microsoft.com/office/drawing/2018/hyperlinkcolor" val="tx"/>
                    </a:ext>
                  </a:extLst>
                </a:hlinkClick>
              </a:rPr>
              <a:t>OPEN  &gt;</a:t>
            </a:r>
            <a:endParaRPr lang="en-US" sz="1000"/>
          </a:p>
        </p:txBody>
      </p:sp>
      <p:sp>
        <p:nvSpPr>
          <p:cNvPr id="24" name="Text 22"/>
          <p:cNvSpPr/>
          <p:nvPr/>
        </p:nvSpPr>
        <p:spPr>
          <a:xfrm>
            <a:off x="914400" y="6144768"/>
            <a:ext cx="10241280" cy="292608"/>
          </a:xfrm>
          <a:prstGeom prst="rect">
            <a:avLst/>
          </a:prstGeom>
          <a:noFill/>
          <a:ln/>
        </p:spPr>
        <p:txBody>
          <a:bodyPr wrap="square" lIns="0" tIns="0" rIns="0" bIns="0" rtlCol="0" anchor="ctr"/>
          <a:lstStyle/>
          <a:p>
            <a:pPr marL="0" indent="0" algn="ctr">
              <a:buNone/>
            </a:pPr>
            <a:r>
              <a:rPr lang="en-US" sz="1350" b="1">
                <a:solidFill>
                  <a:srgbClr val="123C4A"/>
                </a:solidFill>
              </a:rPr>
              <a:t>Also follow your setting’s child protection policy, online safety procedures and local safeguarding arrangements.</a:t>
            </a:r>
            <a:endParaRPr lang="en-US" sz="1350"/>
          </a:p>
        </p:txBody>
      </p:sp>
      <p:sp>
        <p:nvSpPr>
          <p:cNvPr id="25" name="Slide Number Placeholder 0"/>
          <p:cNvSpPr>
            <a:spLocks noGrp="1"/>
          </p:cNvSpPr>
          <p:nvPr>
            <p:ph type="sldNum" sz="quarter" idx="4294967295"/>
          </p:nvPr>
        </p:nvSpPr>
        <p:spPr>
          <a:xfrm>
            <a:off x="11567160" y="6565392"/>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61777B"/>
                </a:solidFill>
              </a:defRPr>
            </a:lvl1pPr>
          </a:lstStyle>
          <a:p>
            <a:pPr algn="l"/>
            <a:fld id="{F7021451-1387-4CA6-816F-3879F97B5CBC}" type="slidenum">
              <a:rPr lang="en-US" b="0"/>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46304"/>
          </a:xfrm>
          <a:prstGeom prst="rect">
            <a:avLst/>
          </a:prstGeom>
          <a:solidFill>
            <a:srgbClr val="15959D"/>
          </a:solidFill>
          <a:ln>
            <a:solidFill>
              <a:srgbClr val="1595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76072" y="475488"/>
            <a:ext cx="10789920" cy="530352"/>
          </a:xfrm>
          <a:prstGeom prst="rect">
            <a:avLst/>
          </a:prstGeom>
          <a:noFill/>
        </p:spPr>
        <p:txBody>
          <a:bodyPr wrap="square" lIns="0" tIns="0" rIns="0" bIns="0" anchor="ctr">
            <a:noAutofit/>
          </a:bodyPr>
          <a:lstStyle/>
          <a:p>
            <a:pPr algn="l">
              <a:lnSpc>
                <a:spcPct val="100000"/>
              </a:lnSpc>
              <a:spcBef>
                <a:spcPts val="0"/>
              </a:spcBef>
              <a:spcAft>
                <a:spcPts val="0"/>
              </a:spcAft>
            </a:pPr>
            <a:r>
              <a:rPr sz="3100" b="1">
                <a:solidFill>
                  <a:srgbClr val="123C4A"/>
                </a:solidFill>
                <a:latin typeface="Aptos Display"/>
              </a:rPr>
              <a:t>KCSIE 2026 makes online safety more explicit</a:t>
            </a:r>
          </a:p>
        </p:txBody>
      </p:sp>
      <p:sp>
        <p:nvSpPr>
          <p:cNvPr id="4" name="TextBox 3"/>
          <p:cNvSpPr txBox="1"/>
          <p:nvPr/>
        </p:nvSpPr>
        <p:spPr>
          <a:xfrm>
            <a:off x="594360" y="1051560"/>
            <a:ext cx="10515600" cy="310896"/>
          </a:xfrm>
          <a:prstGeom prst="rect">
            <a:avLst/>
          </a:prstGeom>
          <a:noFill/>
        </p:spPr>
        <p:txBody>
          <a:bodyPr wrap="square" lIns="0" tIns="0" rIns="0" bIns="0" anchor="ctr">
            <a:noAutofit/>
          </a:bodyPr>
          <a:lstStyle/>
          <a:p>
            <a:pPr algn="l">
              <a:lnSpc>
                <a:spcPct val="100000"/>
              </a:lnSpc>
              <a:spcBef>
                <a:spcPts val="0"/>
              </a:spcBef>
              <a:spcAft>
                <a:spcPts val="0"/>
              </a:spcAft>
            </a:pPr>
            <a:r>
              <a:rPr sz="1400" b="0">
                <a:solidFill>
                  <a:srgbClr val="587078"/>
                </a:solidFill>
                <a:latin typeface="Aptos"/>
              </a:rPr>
              <a:t>The statutory updates behind safe AI, devices and filtering</a:t>
            </a:r>
          </a:p>
        </p:txBody>
      </p:sp>
      <p:sp>
        <p:nvSpPr>
          <p:cNvPr id="5" name="Rounded Rectangle 4"/>
          <p:cNvSpPr/>
          <p:nvPr/>
        </p:nvSpPr>
        <p:spPr>
          <a:xfrm>
            <a:off x="603504"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 name="Rectangle 5"/>
          <p:cNvSpPr/>
          <p:nvPr/>
        </p:nvSpPr>
        <p:spPr>
          <a:xfrm>
            <a:off x="603504" y="1901952"/>
            <a:ext cx="100584" cy="2880360"/>
          </a:xfrm>
          <a:prstGeom prst="rect">
            <a:avLst/>
          </a:prstGeom>
          <a:solidFill>
            <a:srgbClr val="15959D"/>
          </a:solidFill>
          <a:ln>
            <a:solidFill>
              <a:srgbClr val="1595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ounded Rectangle 6"/>
          <p:cNvSpPr/>
          <p:nvPr/>
        </p:nvSpPr>
        <p:spPr>
          <a:xfrm>
            <a:off x="859536"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01</a:t>
            </a:r>
          </a:p>
        </p:txBody>
      </p:sp>
      <p:sp>
        <p:nvSpPr>
          <p:cNvPr id="8" name="TextBox 7"/>
          <p:cNvSpPr txBox="1"/>
          <p:nvPr/>
        </p:nvSpPr>
        <p:spPr>
          <a:xfrm>
            <a:off x="1536192" y="2139696"/>
            <a:ext cx="2322576" cy="475488"/>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Generative AI</a:t>
            </a:r>
          </a:p>
        </p:txBody>
      </p:sp>
      <p:sp>
        <p:nvSpPr>
          <p:cNvPr id="9" name="TextBox 8"/>
          <p:cNvSpPr txBox="1"/>
          <p:nvPr/>
        </p:nvSpPr>
        <p:spPr>
          <a:xfrm>
            <a:off x="877824" y="2834640"/>
            <a:ext cx="2980944" cy="1490472"/>
          </a:xfrm>
          <a:prstGeom prst="rect">
            <a:avLst/>
          </a:prstGeom>
          <a:noFill/>
        </p:spPr>
        <p:txBody>
          <a:bodyPr wrap="square" lIns="0" tIns="0" rIns="0" bIns="0" anchor="t">
            <a:noAutofit/>
          </a:bodyPr>
          <a:lstStyle/>
          <a:p>
            <a:pPr algn="l">
              <a:lnSpc>
                <a:spcPct val="100000"/>
              </a:lnSpc>
              <a:spcBef>
                <a:spcPts val="0"/>
              </a:spcBef>
              <a:spcAft>
                <a:spcPts val="0"/>
              </a:spcAft>
            </a:pPr>
            <a:r>
              <a:rPr sz="1600" b="0">
                <a:solidFill>
                  <a:srgbClr val="173138"/>
                </a:solidFill>
                <a:latin typeface="Aptos"/>
              </a:rPr>
              <a:t>Use new guidance and resources to understand safety and legal requirements for teacher-facing and pupil-facing AI materials.</a:t>
            </a:r>
          </a:p>
        </p:txBody>
      </p:sp>
      <p:sp>
        <p:nvSpPr>
          <p:cNvPr id="10" name="Rounded Rectangle 9"/>
          <p:cNvSpPr/>
          <p:nvPr/>
        </p:nvSpPr>
        <p:spPr>
          <a:xfrm>
            <a:off x="4352544"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Rectangle 10"/>
          <p:cNvSpPr/>
          <p:nvPr/>
        </p:nvSpPr>
        <p:spPr>
          <a:xfrm>
            <a:off x="4352544" y="1901952"/>
            <a:ext cx="100584" cy="2880360"/>
          </a:xfrm>
          <a:prstGeom prst="rect">
            <a:avLst/>
          </a:prstGeom>
          <a:solidFill>
            <a:srgbClr val="EE765D"/>
          </a:solidFill>
          <a:ln>
            <a:solidFill>
              <a:srgbClr val="EE765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4608576"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02</a:t>
            </a:r>
          </a:p>
        </p:txBody>
      </p:sp>
      <p:sp>
        <p:nvSpPr>
          <p:cNvPr id="13" name="TextBox 12"/>
          <p:cNvSpPr txBox="1"/>
          <p:nvPr/>
        </p:nvSpPr>
        <p:spPr>
          <a:xfrm>
            <a:off x="5285231" y="2139696"/>
            <a:ext cx="2322576" cy="475488"/>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Mobile-phone-free settings</a:t>
            </a:r>
          </a:p>
        </p:txBody>
      </p:sp>
      <p:sp>
        <p:nvSpPr>
          <p:cNvPr id="14" name="TextBox 13"/>
          <p:cNvSpPr txBox="1"/>
          <p:nvPr/>
        </p:nvSpPr>
        <p:spPr>
          <a:xfrm>
            <a:off x="4626864" y="2834640"/>
            <a:ext cx="2980944" cy="1490472"/>
          </a:xfrm>
          <a:prstGeom prst="rect">
            <a:avLst/>
          </a:prstGeom>
          <a:noFill/>
        </p:spPr>
        <p:txBody>
          <a:bodyPr wrap="square" lIns="0" tIns="0" rIns="0" bIns="0" anchor="t">
            <a:noAutofit/>
          </a:bodyPr>
          <a:lstStyle/>
          <a:p>
            <a:pPr algn="l">
              <a:lnSpc>
                <a:spcPct val="100000"/>
              </a:lnSpc>
              <a:spcBef>
                <a:spcPts val="0"/>
              </a:spcBef>
              <a:spcAft>
                <a:spcPts val="0"/>
              </a:spcAft>
            </a:pPr>
            <a:r>
              <a:rPr sz="1600" b="0">
                <a:solidFill>
                  <a:srgbClr val="173138"/>
                </a:solidFill>
                <a:latin typeface="Aptos"/>
              </a:rPr>
              <a:t>Have a clear mobile phone policy and procedures that explain how a phone-free environment is implemented in practice.</a:t>
            </a:r>
          </a:p>
        </p:txBody>
      </p:sp>
      <p:sp>
        <p:nvSpPr>
          <p:cNvPr id="15" name="Rounded Rectangle 14"/>
          <p:cNvSpPr/>
          <p:nvPr/>
        </p:nvSpPr>
        <p:spPr>
          <a:xfrm>
            <a:off x="8101583"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Rectangle 15"/>
          <p:cNvSpPr/>
          <p:nvPr/>
        </p:nvSpPr>
        <p:spPr>
          <a:xfrm>
            <a:off x="8101583" y="1901952"/>
            <a:ext cx="100584" cy="2880360"/>
          </a:xfrm>
          <a:prstGeom prst="rect">
            <a:avLst/>
          </a:prstGeom>
          <a:solidFill>
            <a:srgbClr val="F2B84B"/>
          </a:solidFill>
          <a:ln>
            <a:solidFill>
              <a:srgbClr val="F2B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ounded Rectangle 16"/>
          <p:cNvSpPr/>
          <p:nvPr/>
        </p:nvSpPr>
        <p:spPr>
          <a:xfrm>
            <a:off x="8357615"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03</a:t>
            </a:r>
          </a:p>
        </p:txBody>
      </p:sp>
      <p:sp>
        <p:nvSpPr>
          <p:cNvPr id="18" name="TextBox 17"/>
          <p:cNvSpPr txBox="1"/>
          <p:nvPr/>
        </p:nvSpPr>
        <p:spPr>
          <a:xfrm>
            <a:off x="9034272" y="2139696"/>
            <a:ext cx="2322576" cy="475488"/>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Filtering and monitoring</a:t>
            </a:r>
          </a:p>
        </p:txBody>
      </p:sp>
      <p:sp>
        <p:nvSpPr>
          <p:cNvPr id="19" name="TextBox 18"/>
          <p:cNvSpPr txBox="1"/>
          <p:nvPr/>
        </p:nvSpPr>
        <p:spPr>
          <a:xfrm>
            <a:off x="8375904" y="2834640"/>
            <a:ext cx="2980944" cy="1490472"/>
          </a:xfrm>
          <a:prstGeom prst="rect">
            <a:avLst/>
          </a:prstGeom>
          <a:noFill/>
        </p:spPr>
        <p:txBody>
          <a:bodyPr wrap="square" lIns="0" tIns="0" rIns="0" bIns="0" anchor="t">
            <a:noAutofit/>
          </a:bodyPr>
          <a:lstStyle/>
          <a:p>
            <a:pPr algn="l">
              <a:lnSpc>
                <a:spcPct val="100000"/>
              </a:lnSpc>
              <a:spcBef>
                <a:spcPts val="0"/>
              </a:spcBef>
              <a:spcAft>
                <a:spcPts val="0"/>
              </a:spcAft>
            </a:pPr>
            <a:r>
              <a:rPr sz="1600" b="0">
                <a:solidFill>
                  <a:srgbClr val="173138"/>
                </a:solidFill>
                <a:latin typeface="Aptos"/>
              </a:rPr>
              <a:t>Review systems at least annually, check filtering on every internet-connected device, and keep a record of those checks.</a:t>
            </a:r>
          </a:p>
        </p:txBody>
      </p:sp>
      <p:sp>
        <p:nvSpPr>
          <p:cNvPr id="20" name="Rounded Rectangle 19"/>
          <p:cNvSpPr/>
          <p:nvPr/>
        </p:nvSpPr>
        <p:spPr>
          <a:xfrm>
            <a:off x="603504" y="5138928"/>
            <a:ext cx="10991088" cy="859536"/>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859536" y="5321808"/>
            <a:ext cx="3136392" cy="256032"/>
          </a:xfrm>
          <a:prstGeom prst="rect">
            <a:avLst/>
          </a:prstGeom>
          <a:noFill/>
        </p:spPr>
        <p:txBody>
          <a:bodyPr wrap="square" lIns="0" tIns="0" rIns="0" bIns="0" anchor="ctr">
            <a:noAutofit/>
          </a:bodyPr>
          <a:lstStyle/>
          <a:p>
            <a:pPr algn="l">
              <a:lnSpc>
                <a:spcPct val="100000"/>
              </a:lnSpc>
              <a:spcBef>
                <a:spcPts val="0"/>
              </a:spcBef>
              <a:spcAft>
                <a:spcPts val="0"/>
              </a:spcAft>
            </a:pPr>
            <a:r>
              <a:rPr sz="1300" b="1">
                <a:solidFill>
                  <a:srgbClr val="F2B84B"/>
                </a:solidFill>
                <a:latin typeface="Aptos"/>
              </a:rPr>
              <a:t>FRONTLINE RESPONSE</a:t>
            </a:r>
          </a:p>
        </p:txBody>
      </p:sp>
      <p:sp>
        <p:nvSpPr>
          <p:cNvPr id="22" name="TextBox 21"/>
          <p:cNvSpPr txBox="1"/>
          <p:nvPr/>
        </p:nvSpPr>
        <p:spPr>
          <a:xfrm>
            <a:off x="3675887" y="5257800"/>
            <a:ext cx="7543800" cy="384048"/>
          </a:xfrm>
          <a:prstGeom prst="rect">
            <a:avLst/>
          </a:prstGeom>
          <a:noFill/>
        </p:spPr>
        <p:txBody>
          <a:bodyPr wrap="square" lIns="0" tIns="0" rIns="0" bIns="0" anchor="ctr">
            <a:noAutofit/>
          </a:bodyPr>
          <a:lstStyle/>
          <a:p>
            <a:pPr algn="l">
              <a:lnSpc>
                <a:spcPct val="100000"/>
              </a:lnSpc>
              <a:spcBef>
                <a:spcPts val="0"/>
              </a:spcBef>
              <a:spcAft>
                <a:spcPts val="0"/>
              </a:spcAft>
            </a:pPr>
            <a:r>
              <a:rPr sz="2100" b="1">
                <a:solidFill>
                  <a:srgbClr val="FFFFFF"/>
                </a:solidFill>
                <a:latin typeface="Aptos Display"/>
              </a:rPr>
              <a:t>Notice  •  Respond  •  Record  •  Report</a:t>
            </a:r>
          </a:p>
        </p:txBody>
      </p:sp>
      <p:sp>
        <p:nvSpPr>
          <p:cNvPr id="23" name="TextBox 22"/>
          <p:cNvSpPr txBox="1"/>
          <p:nvPr/>
        </p:nvSpPr>
        <p:spPr>
          <a:xfrm>
            <a:off x="859536" y="5660136"/>
            <a:ext cx="10332720" cy="228600"/>
          </a:xfrm>
          <a:prstGeom prst="rect">
            <a:avLst/>
          </a:prstGeom>
          <a:noFill/>
        </p:spPr>
        <p:txBody>
          <a:bodyPr wrap="square" lIns="0" tIns="0" rIns="0" bIns="0" anchor="ctr">
            <a:noAutofit/>
          </a:bodyPr>
          <a:lstStyle/>
          <a:p>
            <a:pPr algn="l">
              <a:lnSpc>
                <a:spcPct val="100000"/>
              </a:lnSpc>
              <a:spcBef>
                <a:spcPts val="0"/>
              </a:spcBef>
              <a:spcAft>
                <a:spcPts val="0"/>
              </a:spcAft>
            </a:pPr>
            <a:r>
              <a:rPr sz="1250" b="0">
                <a:solidFill>
                  <a:srgbClr val="DDEBE9"/>
                </a:solidFill>
                <a:latin typeface="Aptos"/>
              </a:rPr>
              <a:t>AI may change the form of harm—not the safeguarding route. Do not investigate; share concerns promptly with the DSL.</a:t>
            </a:r>
          </a:p>
        </p:txBody>
      </p:sp>
      <p:sp>
        <p:nvSpPr>
          <p:cNvPr id="24" name="TextBox 23"/>
          <p:cNvSpPr txBox="1"/>
          <p:nvPr/>
        </p:nvSpPr>
        <p:spPr>
          <a:xfrm>
            <a:off x="603504" y="6281928"/>
            <a:ext cx="10652760" cy="201168"/>
          </a:xfrm>
          <a:prstGeom prst="rect">
            <a:avLst/>
          </a:prstGeom>
          <a:noFill/>
        </p:spPr>
        <p:txBody>
          <a:bodyPr wrap="square" lIns="0" tIns="0" rIns="0" bIns="0" anchor="ctr">
            <a:noAutofit/>
          </a:bodyPr>
          <a:lstStyle/>
          <a:p>
            <a:pPr algn="l">
              <a:lnSpc>
                <a:spcPct val="100000"/>
              </a:lnSpc>
              <a:spcBef>
                <a:spcPts val="0"/>
              </a:spcBef>
              <a:spcAft>
                <a:spcPts val="0"/>
              </a:spcAft>
            </a:pPr>
            <a:r>
              <a:rPr sz="850" b="0">
                <a:solidFill>
                  <a:srgbClr val="587078"/>
                </a:solidFill>
                <a:latin typeface="Aptos"/>
              </a:rPr>
              <a:t>Source: DfE, Keeping children safe in education 2026  •  in force 1 September 2026</a:t>
            </a:r>
          </a:p>
        </p:txBody>
      </p:sp>
      <p:sp>
        <p:nvSpPr>
          <p:cNvPr id="25" name="TextBox 24"/>
          <p:cNvSpPr txBox="1"/>
          <p:nvPr/>
        </p:nvSpPr>
        <p:spPr>
          <a:xfrm>
            <a:off x="11539728" y="6565392"/>
            <a:ext cx="182880" cy="137160"/>
          </a:xfrm>
          <a:prstGeom prst="rect">
            <a:avLst/>
          </a:prstGeom>
          <a:noFill/>
        </p:spPr>
        <p:txBody>
          <a:bodyPr wrap="square" lIns="0" tIns="0" rIns="0" bIns="0" anchor="ctr">
            <a:noAutofit/>
          </a:bodyPr>
          <a:lstStyle/>
          <a:p>
            <a:pPr algn="ctr">
              <a:lnSpc>
                <a:spcPct val="100000"/>
              </a:lnSpc>
              <a:spcBef>
                <a:spcPts val="0"/>
              </a:spcBef>
              <a:spcAft>
                <a:spcPts val="0"/>
              </a:spcAft>
            </a:pPr>
            <a:r>
              <a:rPr lang="en-GB" sz="900" b="0">
                <a:solidFill>
                  <a:srgbClr val="587078"/>
                </a:solidFill>
                <a:latin typeface="Aptos"/>
              </a:rPr>
              <a:t>30</a:t>
            </a:r>
            <a:endParaRPr sz="900" b="0">
              <a:solidFill>
                <a:srgbClr val="587078"/>
              </a:solidFill>
              <a:latin typeface="Apto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2F9169-2198-B568-2D6B-85261EA4202D}"/>
              </a:ext>
            </a:extLst>
          </p:cNvPr>
          <p:cNvSpPr>
            <a:spLocks noGrp="1"/>
          </p:cNvSpPr>
          <p:nvPr>
            <p:ph type="title"/>
          </p:nvPr>
        </p:nvSpPr>
        <p:spPr>
          <a:xfrm>
            <a:off x="572493" y="238539"/>
            <a:ext cx="11018520" cy="1434415"/>
          </a:xfrm>
        </p:spPr>
        <p:txBody>
          <a:bodyPr anchor="b">
            <a:normAutofit/>
          </a:bodyPr>
          <a:lstStyle/>
          <a:p>
            <a:r>
              <a:rPr lang="en-GB" sz="4600"/>
              <a:t>Part five: Child-on-child sexual harassment and sexual violence</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F7D4C7C-B6F5-5694-CB0A-E099786F5B83}"/>
              </a:ext>
            </a:extLst>
          </p:cNvPr>
          <p:cNvSpPr>
            <a:spLocks noGrp="1"/>
          </p:cNvSpPr>
          <p:nvPr>
            <p:ph idx="1"/>
          </p:nvPr>
        </p:nvSpPr>
        <p:spPr>
          <a:xfrm>
            <a:off x="572493" y="2071316"/>
            <a:ext cx="6713552" cy="4119172"/>
          </a:xfrm>
        </p:spPr>
        <p:txBody>
          <a:bodyPr anchor="t">
            <a:normAutofit/>
          </a:bodyPr>
          <a:lstStyle/>
          <a:p>
            <a:pPr fontAlgn="ctr"/>
            <a:r>
              <a:rPr lang="en-GB" sz="2200" b="1" u="sng"/>
              <a:t>New or strengthened in KCSIE 2026</a:t>
            </a:r>
            <a:endParaRPr lang="en-GB" sz="2200" u="sng"/>
          </a:p>
          <a:p>
            <a:pPr fontAlgn="ctr"/>
            <a:endParaRPr lang="en-GB" sz="2200"/>
          </a:p>
          <a:p>
            <a:pPr fontAlgn="ctr"/>
            <a:r>
              <a:rPr lang="en-GB" sz="2200"/>
              <a:t>Explicitly includes </a:t>
            </a:r>
            <a:r>
              <a:rPr lang="en-GB" sz="2200" b="1"/>
              <a:t>all signs, reports and concerns of harmful sexual behaviour (HSB)</a:t>
            </a:r>
            <a:endParaRPr lang="en-GB" sz="2200"/>
          </a:p>
          <a:p>
            <a:pPr fontAlgn="ctr"/>
            <a:r>
              <a:rPr lang="en-GB" sz="2200" b="1"/>
              <a:t>Misogyny</a:t>
            </a:r>
            <a:r>
              <a:rPr lang="en-GB" sz="2200"/>
              <a:t> is explicitly identified as something that can escalate and should be identified early</a:t>
            </a:r>
          </a:p>
          <a:p>
            <a:pPr fontAlgn="ctr"/>
            <a:r>
              <a:rPr lang="en-GB" sz="2200" b="1"/>
              <a:t>All</a:t>
            </a:r>
            <a:r>
              <a:rPr lang="en-GB" sz="2200"/>
              <a:t> </a:t>
            </a:r>
            <a:r>
              <a:rPr lang="en-GB" sz="2200" b="1"/>
              <a:t>incidents of nude/semi-nude images require a safeguarding response</a:t>
            </a:r>
            <a:r>
              <a:rPr lang="en-GB" sz="2200"/>
              <a:t>, whether consensual or non-consensual</a:t>
            </a:r>
          </a:p>
        </p:txBody>
      </p:sp>
      <p:pic>
        <p:nvPicPr>
          <p:cNvPr id="5" name="Picture 4" descr="Yellow floating staircases">
            <a:extLst>
              <a:ext uri="{FF2B5EF4-FFF2-40B4-BE49-F238E27FC236}">
                <a16:creationId xmlns:a16="http://schemas.microsoft.com/office/drawing/2014/main" id="{826A5350-5014-F7C0-EB57-89ECE3509599}"/>
              </a:ext>
            </a:extLst>
          </p:cNvPr>
          <p:cNvPicPr>
            <a:picLocks noChangeAspect="1"/>
          </p:cNvPicPr>
          <p:nvPr/>
        </p:nvPicPr>
        <p:blipFill>
          <a:blip r:embed="rId3" cstate="print">
            <a:extLst>
              <a:ext uri="{28A0092B-C50C-407E-A947-70E740481C1C}">
                <a14:useLocalDpi xmlns:a14="http://schemas.microsoft.com/office/drawing/2010/main" val="0"/>
              </a:ext>
            </a:extLst>
          </a:blip>
          <a:srcRect l="18684" r="916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7767294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Prismatic refraction">
            <a:extLst>
              <a:ext uri="{FF2B5EF4-FFF2-40B4-BE49-F238E27FC236}">
                <a16:creationId xmlns:a16="http://schemas.microsoft.com/office/drawing/2014/main" id="{8726AE31-F9AA-7324-10D4-694C91927A26}"/>
              </a:ext>
            </a:extLst>
          </p:cNvPr>
          <p:cNvPicPr>
            <a:picLocks noChangeAspect="1"/>
          </p:cNvPicPr>
          <p:nvPr/>
        </p:nvPicPr>
        <p:blipFill>
          <a:blip r:embed="rId3" cstate="print">
            <a:extLst>
              <a:ext uri="{28A0092B-C50C-407E-A947-70E740481C1C}">
                <a14:useLocalDpi xmlns:a14="http://schemas.microsoft.com/office/drawing/2010/main" val="0"/>
              </a:ext>
            </a:extLst>
          </a:blip>
          <a:srcRect t="5000" b="10423"/>
          <a:stretch>
            <a:fillRect/>
          </a:stretch>
        </p:blipFill>
        <p:spPr>
          <a:xfrm>
            <a:off x="3749211" y="207370"/>
            <a:ext cx="8261417" cy="4653622"/>
          </a:xfrm>
          <a:prstGeom prst="rect">
            <a:avLst/>
          </a:prstGeom>
        </p:spPr>
      </p:pic>
      <p:sp>
        <p:nvSpPr>
          <p:cNvPr id="2" name="Title 1">
            <a:extLst>
              <a:ext uri="{FF2B5EF4-FFF2-40B4-BE49-F238E27FC236}">
                <a16:creationId xmlns:a16="http://schemas.microsoft.com/office/drawing/2014/main" id="{0C52AC0C-FB83-7377-AF69-CE4FA46E1CD1}"/>
              </a:ext>
            </a:extLst>
          </p:cNvPr>
          <p:cNvSpPr>
            <a:spLocks noGrp="1"/>
          </p:cNvSpPr>
          <p:nvPr>
            <p:ph type="title"/>
          </p:nvPr>
        </p:nvSpPr>
        <p:spPr>
          <a:xfrm>
            <a:off x="178086" y="1518974"/>
            <a:ext cx="3397322" cy="1464664"/>
          </a:xfrm>
        </p:spPr>
        <p:txBody>
          <a:bodyPr>
            <a:normAutofit fontScale="90000"/>
          </a:bodyPr>
          <a:lstStyle/>
          <a:p>
            <a:r>
              <a:rPr lang="en-GB" sz="2700"/>
              <a:t>“This part of the statutory guidance outlines how schools and colleges should respond to all signs, reports and concerns of…</a:t>
            </a:r>
            <a:br>
              <a:rPr lang="en-GB" sz="2700"/>
            </a:br>
            <a:r>
              <a:rPr lang="en-GB" sz="1600"/>
              <a:t>(KCSIE 2025 &amp; 2026)</a:t>
            </a:r>
          </a:p>
        </p:txBody>
      </p:sp>
      <p:sp>
        <p:nvSpPr>
          <p:cNvPr id="6" name="TextBox 5">
            <a:extLst>
              <a:ext uri="{FF2B5EF4-FFF2-40B4-BE49-F238E27FC236}">
                <a16:creationId xmlns:a16="http://schemas.microsoft.com/office/drawing/2014/main" id="{6AEA7B4D-3731-6CC3-8678-7E75BE907559}"/>
              </a:ext>
            </a:extLst>
          </p:cNvPr>
          <p:cNvSpPr txBox="1"/>
          <p:nvPr/>
        </p:nvSpPr>
        <p:spPr>
          <a:xfrm>
            <a:off x="6321389" y="5245554"/>
            <a:ext cx="5196583" cy="1200329"/>
          </a:xfrm>
          <a:prstGeom prst="rect">
            <a:avLst/>
          </a:prstGeom>
          <a:noFill/>
          <a:ln w="76200">
            <a:solidFill>
              <a:schemeClr val="accent6">
                <a:lumMod val="50000"/>
              </a:schemeClr>
            </a:solidFill>
          </a:ln>
        </p:spPr>
        <p:txBody>
          <a:bodyPr wrap="square" rtlCol="0">
            <a:spAutoFit/>
          </a:bodyPr>
          <a:lstStyle/>
          <a:p>
            <a:r>
              <a:rPr lang="en-GB" sz="2400" b="1"/>
              <a:t>…harmful sexual behaviour (HSB), child-on-child sexual harassment and sexual violence”        </a:t>
            </a:r>
            <a:r>
              <a:rPr lang="en-GB"/>
              <a:t>(KCSIE 2026)</a:t>
            </a:r>
          </a:p>
        </p:txBody>
      </p:sp>
      <p:sp>
        <p:nvSpPr>
          <p:cNvPr id="8" name="TextBox 7">
            <a:extLst>
              <a:ext uri="{FF2B5EF4-FFF2-40B4-BE49-F238E27FC236}">
                <a16:creationId xmlns:a16="http://schemas.microsoft.com/office/drawing/2014/main" id="{6140A0AE-1C07-FE4F-466F-8AB951DD7F81}"/>
              </a:ext>
            </a:extLst>
          </p:cNvPr>
          <p:cNvSpPr txBox="1"/>
          <p:nvPr/>
        </p:nvSpPr>
        <p:spPr>
          <a:xfrm>
            <a:off x="178085" y="5587067"/>
            <a:ext cx="4859677" cy="646331"/>
          </a:xfrm>
          <a:prstGeom prst="rect">
            <a:avLst/>
          </a:prstGeom>
          <a:noFill/>
          <a:ln w="12700">
            <a:solidFill>
              <a:schemeClr val="accent6">
                <a:lumMod val="50000"/>
              </a:schemeClr>
            </a:solidFill>
          </a:ln>
        </p:spPr>
        <p:txBody>
          <a:bodyPr wrap="square" rtlCol="0">
            <a:spAutoFit/>
          </a:bodyPr>
          <a:lstStyle/>
          <a:p>
            <a:r>
              <a:rPr lang="en-GB"/>
              <a:t>…child-on-child sexual violence and sexual harassment”                                         </a:t>
            </a:r>
            <a:r>
              <a:rPr lang="en-GB" sz="1400"/>
              <a:t> (KCSIE 2025)</a:t>
            </a:r>
          </a:p>
        </p:txBody>
      </p:sp>
      <p:cxnSp>
        <p:nvCxnSpPr>
          <p:cNvPr id="10" name="Straight Arrow Connector 9">
            <a:extLst>
              <a:ext uri="{FF2B5EF4-FFF2-40B4-BE49-F238E27FC236}">
                <a16:creationId xmlns:a16="http://schemas.microsoft.com/office/drawing/2014/main" id="{4A2C6CD5-13C0-E0AE-984E-9F7D20CDC7F0}"/>
              </a:ext>
            </a:extLst>
          </p:cNvPr>
          <p:cNvCxnSpPr>
            <a:cxnSpLocks/>
          </p:cNvCxnSpPr>
          <p:nvPr/>
        </p:nvCxnSpPr>
        <p:spPr>
          <a:xfrm>
            <a:off x="1862619" y="3780890"/>
            <a:ext cx="0" cy="1464664"/>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532CED84-D4BF-5206-87A9-B9B22F38D269}"/>
              </a:ext>
            </a:extLst>
          </p:cNvPr>
          <p:cNvCxnSpPr>
            <a:cxnSpLocks/>
          </p:cNvCxnSpPr>
          <p:nvPr/>
        </p:nvCxnSpPr>
        <p:spPr>
          <a:xfrm>
            <a:off x="5152918" y="5845719"/>
            <a:ext cx="943082" cy="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38B2B96A-2582-7981-670B-91E53CFACC0B}"/>
              </a:ext>
            </a:extLst>
          </p:cNvPr>
          <p:cNvSpPr/>
          <p:nvPr/>
        </p:nvSpPr>
        <p:spPr>
          <a:xfrm>
            <a:off x="8096035" y="3277457"/>
            <a:ext cx="3257765" cy="5496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3CC4BC4-FA5D-A87D-DD0E-E019B68470A7}"/>
              </a:ext>
            </a:extLst>
          </p:cNvPr>
          <p:cNvSpPr txBox="1"/>
          <p:nvPr/>
        </p:nvSpPr>
        <p:spPr>
          <a:xfrm>
            <a:off x="8132063" y="3303836"/>
            <a:ext cx="3071973" cy="523220"/>
          </a:xfrm>
          <a:prstGeom prst="rect">
            <a:avLst/>
          </a:prstGeom>
          <a:noFill/>
        </p:spPr>
        <p:txBody>
          <a:bodyPr wrap="square" rtlCol="0">
            <a:spAutoFit/>
          </a:bodyPr>
          <a:lstStyle/>
          <a:p>
            <a:r>
              <a:rPr lang="en-GB" sz="2800"/>
              <a:t>A change in focus?</a:t>
            </a:r>
          </a:p>
        </p:txBody>
      </p:sp>
    </p:spTree>
    <p:extLst>
      <p:ext uri="{BB962C8B-B14F-4D97-AF65-F5344CB8AC3E}">
        <p14:creationId xmlns:p14="http://schemas.microsoft.com/office/powerpoint/2010/main" val="3322990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B4E0019-1FFF-2F3D-EB1B-61C89EF6E9AD}"/>
              </a:ext>
            </a:extLst>
          </p:cNvPr>
          <p:cNvSpPr txBox="1"/>
          <p:nvPr/>
        </p:nvSpPr>
        <p:spPr>
          <a:xfrm>
            <a:off x="6566823" y="907637"/>
            <a:ext cx="4810052" cy="2831544"/>
          </a:xfrm>
          <a:prstGeom prst="rect">
            <a:avLst/>
          </a:prstGeom>
          <a:noFill/>
        </p:spPr>
        <p:txBody>
          <a:bodyPr wrap="square" rtlCol="0">
            <a:spAutoFit/>
          </a:bodyPr>
          <a:lstStyle/>
          <a:p>
            <a:r>
              <a:rPr lang="en-GB" b="1" u="sng"/>
              <a:t>H</a:t>
            </a:r>
            <a:r>
              <a:rPr lang="en-GB" u="sng"/>
              <a:t>armful </a:t>
            </a:r>
            <a:r>
              <a:rPr lang="en-GB" b="1" u="sng"/>
              <a:t>S</a:t>
            </a:r>
            <a:r>
              <a:rPr lang="en-GB" u="sng"/>
              <a:t>exual </a:t>
            </a:r>
            <a:r>
              <a:rPr lang="en-GB" b="1" u="sng"/>
              <a:t>B</a:t>
            </a:r>
            <a:r>
              <a:rPr lang="en-GB" u="sng"/>
              <a:t>ehaviour</a:t>
            </a:r>
          </a:p>
          <a:p>
            <a:endParaRPr lang="en-GB" sz="1600" u="sng"/>
          </a:p>
          <a:p>
            <a:r>
              <a:rPr lang="en-GB" sz="1600"/>
              <a:t>HSB can occur between </a:t>
            </a:r>
            <a:r>
              <a:rPr lang="en-GB" sz="1600" b="1"/>
              <a:t>two or more children of any age and sex</a:t>
            </a:r>
            <a:r>
              <a:rPr lang="en-GB" sz="1600"/>
              <a:t>, from primary through to secondary stage and into college. It can occur also through a </a:t>
            </a:r>
            <a:r>
              <a:rPr lang="en-GB" sz="1600" b="1"/>
              <a:t>group</a:t>
            </a:r>
            <a:r>
              <a:rPr lang="en-GB" sz="1600"/>
              <a:t> of children </a:t>
            </a:r>
            <a:r>
              <a:rPr lang="en-GB" sz="1600" b="1"/>
              <a:t>towards a single child</a:t>
            </a:r>
            <a:r>
              <a:rPr lang="en-GB" sz="1600"/>
              <a:t> or towards another </a:t>
            </a:r>
            <a:r>
              <a:rPr lang="en-GB" sz="1600" b="1"/>
              <a:t>group of children</a:t>
            </a:r>
            <a:r>
              <a:rPr lang="en-GB" sz="1600"/>
              <a:t>. HSB exists on a continuum and </a:t>
            </a:r>
            <a:r>
              <a:rPr lang="en-GB" sz="1600" b="1"/>
              <a:t>may escalate</a:t>
            </a:r>
            <a:r>
              <a:rPr lang="en-GB" sz="1600"/>
              <a:t> into sexual harassment or sexual violence, it can occur </a:t>
            </a:r>
            <a:r>
              <a:rPr lang="en-GB" sz="1600" b="1"/>
              <a:t>online or face-to-face</a:t>
            </a:r>
            <a:r>
              <a:rPr lang="en-GB" sz="1600"/>
              <a:t> (both physically and verbally) and is never acceptable</a:t>
            </a:r>
            <a:endParaRPr lang="en-GB" sz="1600" u="sng"/>
          </a:p>
        </p:txBody>
      </p:sp>
      <p:sp>
        <p:nvSpPr>
          <p:cNvPr id="9" name="Rectangle 8">
            <a:extLst>
              <a:ext uri="{FF2B5EF4-FFF2-40B4-BE49-F238E27FC236}">
                <a16:creationId xmlns:a16="http://schemas.microsoft.com/office/drawing/2014/main" id="{980401E9-AD1D-095C-570B-0D60A963AA87}"/>
              </a:ext>
            </a:extLst>
          </p:cNvPr>
          <p:cNvSpPr/>
          <p:nvPr/>
        </p:nvSpPr>
        <p:spPr>
          <a:xfrm>
            <a:off x="6486266" y="822589"/>
            <a:ext cx="4971166" cy="301619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hlinkClick r:id="rId3"/>
            <a:extLst>
              <a:ext uri="{FF2B5EF4-FFF2-40B4-BE49-F238E27FC236}">
                <a16:creationId xmlns:a16="http://schemas.microsoft.com/office/drawing/2014/main" id="{536E2872-81ED-74C7-4650-74AF84886CCC}"/>
              </a:ext>
            </a:extLst>
          </p:cNvPr>
          <p:cNvPicPr>
            <a:picLocks noChangeAspect="1"/>
          </p:cNvPicPr>
          <p:nvPr/>
        </p:nvPicPr>
        <p:blipFill>
          <a:blip r:embed="rId4"/>
          <a:srcRect l="2176" t="1" r="2170" b="50140"/>
          <a:stretch>
            <a:fillRect/>
          </a:stretch>
        </p:blipFill>
        <p:spPr>
          <a:xfrm>
            <a:off x="548649" y="3876580"/>
            <a:ext cx="11112978" cy="2710605"/>
          </a:xfrm>
          <a:prstGeom prst="rect">
            <a:avLst/>
          </a:prstGeom>
        </p:spPr>
      </p:pic>
      <p:sp>
        <p:nvSpPr>
          <p:cNvPr id="2" name="Rectangle 1">
            <a:extLst>
              <a:ext uri="{FF2B5EF4-FFF2-40B4-BE49-F238E27FC236}">
                <a16:creationId xmlns:a16="http://schemas.microsoft.com/office/drawing/2014/main" id="{C7A0CE42-3408-2FB7-CF71-B7EB223EBE1C}"/>
              </a:ext>
            </a:extLst>
          </p:cNvPr>
          <p:cNvSpPr/>
          <p:nvPr/>
        </p:nvSpPr>
        <p:spPr>
          <a:xfrm>
            <a:off x="914400" y="990600"/>
            <a:ext cx="4397829" cy="22315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dirty="0"/>
              <a:t>Insert Hackett video here </a:t>
            </a:r>
          </a:p>
        </p:txBody>
      </p:sp>
    </p:spTree>
    <p:extLst>
      <p:ext uri="{BB962C8B-B14F-4D97-AF65-F5344CB8AC3E}">
        <p14:creationId xmlns:p14="http://schemas.microsoft.com/office/powerpoint/2010/main" val="1864616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group of people holding cups&#10;&#10;Description automatically generated">
            <a:extLst>
              <a:ext uri="{FF2B5EF4-FFF2-40B4-BE49-F238E27FC236}">
                <a16:creationId xmlns:a16="http://schemas.microsoft.com/office/drawing/2014/main" id="{30FFB562-1CB3-C24D-90B3-3E2A1AC19696}"/>
              </a:ext>
            </a:extLst>
          </p:cNvPr>
          <p:cNvPicPr>
            <a:picLocks noChangeAspect="1"/>
          </p:cNvPicPr>
          <p:nvPr/>
        </p:nvPicPr>
        <p:blipFill>
          <a:blip r:embed="rId3"/>
          <a:srcRect t="14254" b="1160"/>
          <a:stretch/>
        </p:blipFill>
        <p:spPr>
          <a:xfrm>
            <a:off x="20" y="10"/>
            <a:ext cx="12191980" cy="6857990"/>
          </a:xfrm>
          <a:prstGeom prst="rect">
            <a:avLst/>
          </a:prstGeom>
        </p:spPr>
      </p:pic>
      <p:sp>
        <p:nvSpPr>
          <p:cNvPr id="2" name="Title 1">
            <a:extLst>
              <a:ext uri="{FF2B5EF4-FFF2-40B4-BE49-F238E27FC236}">
                <a16:creationId xmlns:a16="http://schemas.microsoft.com/office/drawing/2014/main" id="{D1192F12-AECD-A749-2568-482E28B48494}"/>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latin typeface="+mj-lt"/>
              </a:rPr>
              <a:t>Take a break and check in with each other</a:t>
            </a:r>
          </a:p>
        </p:txBody>
      </p:sp>
    </p:spTree>
    <p:extLst>
      <p:ext uri="{BB962C8B-B14F-4D97-AF65-F5344CB8AC3E}">
        <p14:creationId xmlns:p14="http://schemas.microsoft.com/office/powerpoint/2010/main" val="32149802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alpha val="96000"/>
          </a:schemeClr>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7427488-068E-4B55-AC8D-CD070B8CD4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 name="Group 16">
            <a:extLst>
              <a:ext uri="{FF2B5EF4-FFF2-40B4-BE49-F238E27FC236}">
                <a16:creationId xmlns:a16="http://schemas.microsoft.com/office/drawing/2014/main" id="{D77C2DC4-03FC-4BF3-9F66-E9A3066EE4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6858001"/>
            <a:chOff x="7467600" y="0"/>
            <a:chExt cx="4724400" cy="6858000"/>
          </a:xfrm>
        </p:grpSpPr>
        <p:sp>
          <p:nvSpPr>
            <p:cNvPr id="18" name="Rectangle 17">
              <a:extLst>
                <a:ext uri="{FF2B5EF4-FFF2-40B4-BE49-F238E27FC236}">
                  <a16:creationId xmlns:a16="http://schemas.microsoft.com/office/drawing/2014/main" id="{13BD7D54-1B49-4AE3-89F2-EA4811619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D1BD4E27-98FF-430B-A77B-3BF03B542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1" name="Freeform: Shape 20">
            <a:extLst>
              <a:ext uri="{FF2B5EF4-FFF2-40B4-BE49-F238E27FC236}">
                <a16:creationId xmlns:a16="http://schemas.microsoft.com/office/drawing/2014/main" id="{7E13C525-8EE3-4288-848F-C9B2A174F2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custGeom>
            <a:avLst/>
            <a:gdLst>
              <a:gd name="connsiteX0" fmla="*/ 369702 w 12192002"/>
              <a:gd name="connsiteY0" fmla="*/ 6712169 h 6858000"/>
              <a:gd name="connsiteX1" fmla="*/ 366575 w 12192002"/>
              <a:gd name="connsiteY1" fmla="*/ 6715556 h 6858000"/>
              <a:gd name="connsiteX2" fmla="*/ 371637 w 12192002"/>
              <a:gd name="connsiteY2" fmla="*/ 6713954 h 6858000"/>
              <a:gd name="connsiteX3" fmla="*/ 7392322 w 12192002"/>
              <a:gd name="connsiteY3" fmla="*/ 6658238 h 6858000"/>
              <a:gd name="connsiteX4" fmla="*/ 7611337 w 12192002"/>
              <a:gd name="connsiteY4" fmla="*/ 6732821 h 6858000"/>
              <a:gd name="connsiteX5" fmla="*/ 7955762 w 12192002"/>
              <a:gd name="connsiteY5" fmla="*/ 6842006 h 6858000"/>
              <a:gd name="connsiteX6" fmla="*/ 7512455 w 12192002"/>
              <a:gd name="connsiteY6" fmla="*/ 6674734 h 6858000"/>
              <a:gd name="connsiteX7" fmla="*/ 9928143 w 12192002"/>
              <a:gd name="connsiteY7" fmla="*/ 6515312 h 6858000"/>
              <a:gd name="connsiteX8" fmla="*/ 9753801 w 12192002"/>
              <a:gd name="connsiteY8" fmla="*/ 6525103 h 6858000"/>
              <a:gd name="connsiteX9" fmla="*/ 9578027 w 12192002"/>
              <a:gd name="connsiteY9" fmla="*/ 6532104 h 6858000"/>
              <a:gd name="connsiteX10" fmla="*/ 9424342 w 12192002"/>
              <a:gd name="connsiteY10" fmla="*/ 6528403 h 6858000"/>
              <a:gd name="connsiteX11" fmla="*/ 9001907 w 12192002"/>
              <a:gd name="connsiteY11" fmla="*/ 6560369 h 6858000"/>
              <a:gd name="connsiteX12" fmla="*/ 8922138 w 12192002"/>
              <a:gd name="connsiteY12" fmla="*/ 6591702 h 6858000"/>
              <a:gd name="connsiteX13" fmla="*/ 9087550 w 12192002"/>
              <a:gd name="connsiteY13" fmla="*/ 6599765 h 6858000"/>
              <a:gd name="connsiteX14" fmla="*/ 9512475 w 12192002"/>
              <a:gd name="connsiteY14" fmla="*/ 6563693 h 6858000"/>
              <a:gd name="connsiteX15" fmla="*/ 9928143 w 12192002"/>
              <a:gd name="connsiteY15" fmla="*/ 6515312 h 6858000"/>
              <a:gd name="connsiteX16" fmla="*/ 9351220 w 12192002"/>
              <a:gd name="connsiteY16" fmla="*/ 6459370 h 6858000"/>
              <a:gd name="connsiteX17" fmla="*/ 8999756 w 12192002"/>
              <a:gd name="connsiteY17" fmla="*/ 6529929 h 6858000"/>
              <a:gd name="connsiteX18" fmla="*/ 9425830 w 12192002"/>
              <a:gd name="connsiteY18" fmla="*/ 6498517 h 6858000"/>
              <a:gd name="connsiteX19" fmla="*/ 9578307 w 12192002"/>
              <a:gd name="connsiteY19" fmla="*/ 6502035 h 6858000"/>
              <a:gd name="connsiteX20" fmla="*/ 9752771 w 12192002"/>
              <a:gd name="connsiteY20" fmla="*/ 6495471 h 6858000"/>
              <a:gd name="connsiteX21" fmla="*/ 9852779 w 12192002"/>
              <a:gd name="connsiteY21" fmla="*/ 6489665 h 6858000"/>
              <a:gd name="connsiteX22" fmla="*/ 9694862 w 12192002"/>
              <a:gd name="connsiteY22" fmla="*/ 6473140 h 6858000"/>
              <a:gd name="connsiteX23" fmla="*/ 9351220 w 12192002"/>
              <a:gd name="connsiteY23" fmla="*/ 6459370 h 6858000"/>
              <a:gd name="connsiteX24" fmla="*/ 1019354 w 12192002"/>
              <a:gd name="connsiteY24" fmla="*/ 6315006 h 6858000"/>
              <a:gd name="connsiteX25" fmla="*/ 441046 w 12192002"/>
              <a:gd name="connsiteY25" fmla="*/ 6691153 h 6858000"/>
              <a:gd name="connsiteX26" fmla="*/ 1019354 w 12192002"/>
              <a:gd name="connsiteY26" fmla="*/ 6315006 h 6858000"/>
              <a:gd name="connsiteX27" fmla="*/ 991680 w 12192002"/>
              <a:gd name="connsiteY27" fmla="*/ 6298413 h 6858000"/>
              <a:gd name="connsiteX28" fmla="*/ 409060 w 12192002"/>
              <a:gd name="connsiteY28" fmla="*/ 6671470 h 6858000"/>
              <a:gd name="connsiteX29" fmla="*/ 991680 w 12192002"/>
              <a:gd name="connsiteY29" fmla="*/ 6298413 h 6858000"/>
              <a:gd name="connsiteX30" fmla="*/ 7254615 w 12192002"/>
              <a:gd name="connsiteY30" fmla="*/ 5911918 h 6858000"/>
              <a:gd name="connsiteX31" fmla="*/ 7312589 w 12192002"/>
              <a:gd name="connsiteY31" fmla="*/ 5982309 h 6858000"/>
              <a:gd name="connsiteX32" fmla="*/ 7580896 w 12192002"/>
              <a:gd name="connsiteY32" fmla="*/ 6402069 h 6858000"/>
              <a:gd name="connsiteX33" fmla="*/ 7990862 w 12192002"/>
              <a:gd name="connsiteY33" fmla="*/ 6807025 h 6858000"/>
              <a:gd name="connsiteX34" fmla="*/ 7871964 w 12192002"/>
              <a:gd name="connsiteY34" fmla="*/ 6649139 h 6858000"/>
              <a:gd name="connsiteX35" fmla="*/ 7859674 w 12192002"/>
              <a:gd name="connsiteY35" fmla="*/ 6636358 h 6858000"/>
              <a:gd name="connsiteX36" fmla="*/ 7545050 w 12192002"/>
              <a:gd name="connsiteY36" fmla="*/ 6260110 h 6858000"/>
              <a:gd name="connsiteX37" fmla="*/ 7254615 w 12192002"/>
              <a:gd name="connsiteY37" fmla="*/ 5911918 h 6858000"/>
              <a:gd name="connsiteX38" fmla="*/ 9078855 w 12192002"/>
              <a:gd name="connsiteY38" fmla="*/ 5884754 h 6858000"/>
              <a:gd name="connsiteX39" fmla="*/ 8825188 w 12192002"/>
              <a:gd name="connsiteY39" fmla="*/ 6496752 h 6858000"/>
              <a:gd name="connsiteX40" fmla="*/ 9078855 w 12192002"/>
              <a:gd name="connsiteY40" fmla="*/ 5884754 h 6858000"/>
              <a:gd name="connsiteX41" fmla="*/ 9113805 w 12192002"/>
              <a:gd name="connsiteY41" fmla="*/ 5883072 h 6858000"/>
              <a:gd name="connsiteX42" fmla="*/ 8855200 w 12192002"/>
              <a:gd name="connsiteY42" fmla="*/ 6494950 h 6858000"/>
              <a:gd name="connsiteX43" fmla="*/ 9113805 w 12192002"/>
              <a:gd name="connsiteY43" fmla="*/ 5883072 h 6858000"/>
              <a:gd name="connsiteX44" fmla="*/ 9123940 w 12192002"/>
              <a:gd name="connsiteY44" fmla="*/ 5825040 h 6858000"/>
              <a:gd name="connsiteX45" fmla="*/ 9120846 w 12192002"/>
              <a:gd name="connsiteY45" fmla="*/ 5829053 h 6858000"/>
              <a:gd name="connsiteX46" fmla="*/ 9123267 w 12192002"/>
              <a:gd name="connsiteY46" fmla="*/ 5829425 h 6858000"/>
              <a:gd name="connsiteX47" fmla="*/ 103333 w 12192002"/>
              <a:gd name="connsiteY47" fmla="*/ 5699602 h 6858000"/>
              <a:gd name="connsiteX48" fmla="*/ 233938 w 12192002"/>
              <a:gd name="connsiteY48" fmla="*/ 5809416 h 6858000"/>
              <a:gd name="connsiteX49" fmla="*/ 883580 w 12192002"/>
              <a:gd name="connsiteY49" fmla="*/ 6180710 h 6858000"/>
              <a:gd name="connsiteX50" fmla="*/ 487337 w 12192002"/>
              <a:gd name="connsiteY50" fmla="*/ 5950182 h 6858000"/>
              <a:gd name="connsiteX51" fmla="*/ 354051 w 12192002"/>
              <a:gd name="connsiteY51" fmla="*/ 5854912 h 6858000"/>
              <a:gd name="connsiteX52" fmla="*/ 195436 w 12192002"/>
              <a:gd name="connsiteY52" fmla="*/ 5755068 h 6858000"/>
              <a:gd name="connsiteX53" fmla="*/ 5539432 w 12192002"/>
              <a:gd name="connsiteY53" fmla="*/ 5642928 h 6858000"/>
              <a:gd name="connsiteX54" fmla="*/ 5555462 w 12192002"/>
              <a:gd name="connsiteY54" fmla="*/ 5694454 h 6858000"/>
              <a:gd name="connsiteX55" fmla="*/ 5828270 w 12192002"/>
              <a:gd name="connsiteY55" fmla="*/ 6320663 h 6858000"/>
              <a:gd name="connsiteX56" fmla="*/ 5947416 w 12192002"/>
              <a:gd name="connsiteY56" fmla="*/ 6574846 h 6858000"/>
              <a:gd name="connsiteX57" fmla="*/ 5539432 w 12192002"/>
              <a:gd name="connsiteY57" fmla="*/ 5642928 h 6858000"/>
              <a:gd name="connsiteX58" fmla="*/ 51253 w 12192002"/>
              <a:gd name="connsiteY58" fmla="*/ 5631825 h 6858000"/>
              <a:gd name="connsiteX59" fmla="*/ 211622 w 12192002"/>
              <a:gd name="connsiteY59" fmla="*/ 5728803 h 6858000"/>
              <a:gd name="connsiteX60" fmla="*/ 371652 w 12192002"/>
              <a:gd name="connsiteY60" fmla="*/ 5829062 h 6858000"/>
              <a:gd name="connsiteX61" fmla="*/ 505903 w 12192002"/>
              <a:gd name="connsiteY61" fmla="*/ 5925221 h 6858000"/>
              <a:gd name="connsiteX62" fmla="*/ 899240 w 12192002"/>
              <a:gd name="connsiteY62" fmla="*/ 6153068 h 6858000"/>
              <a:gd name="connsiteX63" fmla="*/ 988114 w 12192002"/>
              <a:gd name="connsiteY63" fmla="*/ 6174204 h 6858000"/>
              <a:gd name="connsiteX64" fmla="*/ 845971 w 12192002"/>
              <a:gd name="connsiteY64" fmla="*/ 6067177 h 6858000"/>
              <a:gd name="connsiteX65" fmla="*/ 448057 w 12192002"/>
              <a:gd name="connsiteY65" fmla="*/ 5841376 h 6858000"/>
              <a:gd name="connsiteX66" fmla="*/ 51253 w 12192002"/>
              <a:gd name="connsiteY66" fmla="*/ 5631825 h 6858000"/>
              <a:gd name="connsiteX67" fmla="*/ 2606687 w 12192002"/>
              <a:gd name="connsiteY67" fmla="*/ 5630718 h 6858000"/>
              <a:gd name="connsiteX68" fmla="*/ 2645658 w 12192002"/>
              <a:gd name="connsiteY68" fmla="*/ 6640259 h 6858000"/>
              <a:gd name="connsiteX69" fmla="*/ 2606687 w 12192002"/>
              <a:gd name="connsiteY69" fmla="*/ 5630718 h 6858000"/>
              <a:gd name="connsiteX70" fmla="*/ 10097724 w 12192002"/>
              <a:gd name="connsiteY70" fmla="*/ 5591852 h 6858000"/>
              <a:gd name="connsiteX71" fmla="*/ 9645248 w 12192002"/>
              <a:gd name="connsiteY71" fmla="*/ 5630119 h 6858000"/>
              <a:gd name="connsiteX72" fmla="*/ 9543858 w 12192002"/>
              <a:gd name="connsiteY72" fmla="*/ 5650510 h 6858000"/>
              <a:gd name="connsiteX73" fmla="*/ 9681648 w 12192002"/>
              <a:gd name="connsiteY73" fmla="*/ 5629828 h 6858000"/>
              <a:gd name="connsiteX74" fmla="*/ 10557846 w 12192002"/>
              <a:gd name="connsiteY74" fmla="*/ 5601337 h 6858000"/>
              <a:gd name="connsiteX75" fmla="*/ 10301704 w 12192002"/>
              <a:gd name="connsiteY75" fmla="*/ 5598847 h 6858000"/>
              <a:gd name="connsiteX76" fmla="*/ 10250553 w 12192002"/>
              <a:gd name="connsiteY76" fmla="*/ 5595539 h 6858000"/>
              <a:gd name="connsiteX77" fmla="*/ 10097724 w 12192002"/>
              <a:gd name="connsiteY77" fmla="*/ 5591852 h 6858000"/>
              <a:gd name="connsiteX78" fmla="*/ 3642057 w 12192002"/>
              <a:gd name="connsiteY78" fmla="*/ 5573487 h 6858000"/>
              <a:gd name="connsiteX79" fmla="*/ 3632981 w 12192002"/>
              <a:gd name="connsiteY79" fmla="*/ 5579437 h 6858000"/>
              <a:gd name="connsiteX80" fmla="*/ 3382436 w 12192002"/>
              <a:gd name="connsiteY80" fmla="*/ 5952726 h 6858000"/>
              <a:gd name="connsiteX81" fmla="*/ 3191929 w 12192002"/>
              <a:gd name="connsiteY81" fmla="*/ 6662669 h 6858000"/>
              <a:gd name="connsiteX82" fmla="*/ 3369898 w 12192002"/>
              <a:gd name="connsiteY82" fmla="*/ 6081771 h 6858000"/>
              <a:gd name="connsiteX83" fmla="*/ 3642057 w 12192002"/>
              <a:gd name="connsiteY83" fmla="*/ 5573487 h 6858000"/>
              <a:gd name="connsiteX84" fmla="*/ 7015907 w 12192002"/>
              <a:gd name="connsiteY84" fmla="*/ 5541548 h 6858000"/>
              <a:gd name="connsiteX85" fmla="*/ 7259646 w 12192002"/>
              <a:gd name="connsiteY85" fmla="*/ 5765985 h 6858000"/>
              <a:gd name="connsiteX86" fmla="*/ 7741483 w 12192002"/>
              <a:gd name="connsiteY86" fmla="*/ 6279980 h 6858000"/>
              <a:gd name="connsiteX87" fmla="*/ 8008941 w 12192002"/>
              <a:gd name="connsiteY87" fmla="*/ 6733560 h 6858000"/>
              <a:gd name="connsiteX88" fmla="*/ 7999234 w 12192002"/>
              <a:gd name="connsiteY88" fmla="*/ 6610993 h 6858000"/>
              <a:gd name="connsiteX89" fmla="*/ 7715154 w 12192002"/>
              <a:gd name="connsiteY89" fmla="*/ 6197148 h 6858000"/>
              <a:gd name="connsiteX90" fmla="*/ 7271900 w 12192002"/>
              <a:gd name="connsiteY90" fmla="*/ 5734551 h 6858000"/>
              <a:gd name="connsiteX91" fmla="*/ 7015907 w 12192002"/>
              <a:gd name="connsiteY91" fmla="*/ 5541548 h 6858000"/>
              <a:gd name="connsiteX92" fmla="*/ 2650666 w 12192002"/>
              <a:gd name="connsiteY92" fmla="*/ 5530686 h 6858000"/>
              <a:gd name="connsiteX93" fmla="*/ 2650249 w 12192002"/>
              <a:gd name="connsiteY93" fmla="*/ 5532101 h 6858000"/>
              <a:gd name="connsiteX94" fmla="*/ 2663808 w 12192002"/>
              <a:gd name="connsiteY94" fmla="*/ 6535215 h 6858000"/>
              <a:gd name="connsiteX95" fmla="*/ 2665418 w 12192002"/>
              <a:gd name="connsiteY95" fmla="*/ 6132756 h 6858000"/>
              <a:gd name="connsiteX96" fmla="*/ 2650666 w 12192002"/>
              <a:gd name="connsiteY96" fmla="*/ 5530686 h 6858000"/>
              <a:gd name="connsiteX97" fmla="*/ 10218664 w 12192002"/>
              <a:gd name="connsiteY97" fmla="*/ 5525300 h 6858000"/>
              <a:gd name="connsiteX98" fmla="*/ 10086154 w 12192002"/>
              <a:gd name="connsiteY98" fmla="*/ 5525937 h 6858000"/>
              <a:gd name="connsiteX99" fmla="*/ 9778614 w 12192002"/>
              <a:gd name="connsiteY99" fmla="*/ 5550189 h 6858000"/>
              <a:gd name="connsiteX100" fmla="*/ 9601703 w 12192002"/>
              <a:gd name="connsiteY100" fmla="*/ 5605852 h 6858000"/>
              <a:gd name="connsiteX101" fmla="*/ 9641684 w 12192002"/>
              <a:gd name="connsiteY101" fmla="*/ 5600203 h 6858000"/>
              <a:gd name="connsiteX102" fmla="*/ 10252799 w 12192002"/>
              <a:gd name="connsiteY102" fmla="*/ 5564971 h 6858000"/>
              <a:gd name="connsiteX103" fmla="*/ 10304297 w 12192002"/>
              <a:gd name="connsiteY103" fmla="*/ 5568822 h 6858000"/>
              <a:gd name="connsiteX104" fmla="*/ 10533945 w 12192002"/>
              <a:gd name="connsiteY104" fmla="*/ 5573703 h 6858000"/>
              <a:gd name="connsiteX105" fmla="*/ 10446061 w 12192002"/>
              <a:gd name="connsiteY105" fmla="*/ 5555562 h 6858000"/>
              <a:gd name="connsiteX106" fmla="*/ 10360877 w 12192002"/>
              <a:gd name="connsiteY106" fmla="*/ 5538004 h 6858000"/>
              <a:gd name="connsiteX107" fmla="*/ 10218664 w 12192002"/>
              <a:gd name="connsiteY107" fmla="*/ 5525300 h 6858000"/>
              <a:gd name="connsiteX108" fmla="*/ 6946849 w 12192002"/>
              <a:gd name="connsiteY108" fmla="*/ 5523271 h 6858000"/>
              <a:gd name="connsiteX109" fmla="*/ 6946972 w 12192002"/>
              <a:gd name="connsiteY109" fmla="*/ 5526491 h 6858000"/>
              <a:gd name="connsiteX110" fmla="*/ 7105827 w 12192002"/>
              <a:gd name="connsiteY110" fmla="*/ 5718700 h 6858000"/>
              <a:gd name="connsiteX111" fmla="*/ 7126431 w 12192002"/>
              <a:gd name="connsiteY111" fmla="*/ 5737872 h 6858000"/>
              <a:gd name="connsiteX112" fmla="*/ 7567269 w 12192002"/>
              <a:gd name="connsiteY112" fmla="*/ 6240461 h 6858000"/>
              <a:gd name="connsiteX113" fmla="*/ 7880270 w 12192002"/>
              <a:gd name="connsiteY113" fmla="*/ 6615176 h 6858000"/>
              <a:gd name="connsiteX114" fmla="*/ 7892560 w 12192002"/>
              <a:gd name="connsiteY114" fmla="*/ 6627949 h 6858000"/>
              <a:gd name="connsiteX115" fmla="*/ 7971643 w 12192002"/>
              <a:gd name="connsiteY115" fmla="*/ 6718236 h 6858000"/>
              <a:gd name="connsiteX116" fmla="*/ 7719359 w 12192002"/>
              <a:gd name="connsiteY116" fmla="*/ 6299011 h 6858000"/>
              <a:gd name="connsiteX117" fmla="*/ 7240170 w 12192002"/>
              <a:gd name="connsiteY117" fmla="*/ 5787985 h 6858000"/>
              <a:gd name="connsiteX118" fmla="*/ 6946849 w 12192002"/>
              <a:gd name="connsiteY118" fmla="*/ 5523271 h 6858000"/>
              <a:gd name="connsiteX119" fmla="*/ 2680277 w 12192002"/>
              <a:gd name="connsiteY119" fmla="*/ 5479204 h 6858000"/>
              <a:gd name="connsiteX120" fmla="*/ 2678972 w 12192002"/>
              <a:gd name="connsiteY120" fmla="*/ 5481582 h 6858000"/>
              <a:gd name="connsiteX121" fmla="*/ 2696666 w 12192002"/>
              <a:gd name="connsiteY121" fmla="*/ 6133836 h 6858000"/>
              <a:gd name="connsiteX122" fmla="*/ 2695769 w 12192002"/>
              <a:gd name="connsiteY122" fmla="*/ 6390955 h 6858000"/>
              <a:gd name="connsiteX123" fmla="*/ 2739893 w 12192002"/>
              <a:gd name="connsiteY123" fmla="*/ 6108357 h 6858000"/>
              <a:gd name="connsiteX124" fmla="*/ 2680277 w 12192002"/>
              <a:gd name="connsiteY124" fmla="*/ 5479204 h 6858000"/>
              <a:gd name="connsiteX125" fmla="*/ 1132195 w 12192002"/>
              <a:gd name="connsiteY125" fmla="*/ 5467980 h 6858000"/>
              <a:gd name="connsiteX126" fmla="*/ 1679056 w 12192002"/>
              <a:gd name="connsiteY126" fmla="*/ 5516907 h 6858000"/>
              <a:gd name="connsiteX127" fmla="*/ 2128648 w 12192002"/>
              <a:gd name="connsiteY127" fmla="*/ 5474249 h 6858000"/>
              <a:gd name="connsiteX128" fmla="*/ 1825619 w 12192002"/>
              <a:gd name="connsiteY128" fmla="*/ 5478447 h 6858000"/>
              <a:gd name="connsiteX129" fmla="*/ 1737798 w 12192002"/>
              <a:gd name="connsiteY129" fmla="*/ 5483353 h 6858000"/>
              <a:gd name="connsiteX130" fmla="*/ 1132195 w 12192002"/>
              <a:gd name="connsiteY130" fmla="*/ 5467980 h 6858000"/>
              <a:gd name="connsiteX131" fmla="*/ 10104407 w 12192002"/>
              <a:gd name="connsiteY131" fmla="*/ 5458317 h 6858000"/>
              <a:gd name="connsiteX132" fmla="*/ 9704375 w 12192002"/>
              <a:gd name="connsiteY132" fmla="*/ 5536349 h 6858000"/>
              <a:gd name="connsiteX133" fmla="*/ 9773804 w 12192002"/>
              <a:gd name="connsiteY133" fmla="*/ 5519543 h 6858000"/>
              <a:gd name="connsiteX134" fmla="*/ 10086605 w 12192002"/>
              <a:gd name="connsiteY134" fmla="*/ 5494992 h 6858000"/>
              <a:gd name="connsiteX135" fmla="*/ 10367276 w 12192002"/>
              <a:gd name="connsiteY135" fmla="*/ 5507848 h 6858000"/>
              <a:gd name="connsiteX136" fmla="*/ 10454262 w 12192002"/>
              <a:gd name="connsiteY136" fmla="*/ 5525798 h 6858000"/>
              <a:gd name="connsiteX137" fmla="*/ 10569223 w 12192002"/>
              <a:gd name="connsiteY137" fmla="*/ 5547311 h 6858000"/>
              <a:gd name="connsiteX138" fmla="*/ 10104407 w 12192002"/>
              <a:gd name="connsiteY138" fmla="*/ 5458317 h 6858000"/>
              <a:gd name="connsiteX139" fmla="*/ 6861797 w 12192002"/>
              <a:gd name="connsiteY139" fmla="*/ 5419899 h 6858000"/>
              <a:gd name="connsiteX140" fmla="*/ 6879594 w 12192002"/>
              <a:gd name="connsiteY140" fmla="*/ 5424547 h 6858000"/>
              <a:gd name="connsiteX141" fmla="*/ 7789028 w 12192002"/>
              <a:gd name="connsiteY141" fmla="*/ 6212316 h 6858000"/>
              <a:gd name="connsiteX142" fmla="*/ 8093600 w 12192002"/>
              <a:gd name="connsiteY142" fmla="*/ 6710671 h 6858000"/>
              <a:gd name="connsiteX143" fmla="*/ 8129425 w 12192002"/>
              <a:gd name="connsiteY143" fmla="*/ 6854298 h 6858000"/>
              <a:gd name="connsiteX144" fmla="*/ 8130898 w 12192002"/>
              <a:gd name="connsiteY144" fmla="*/ 6857998 h 6858000"/>
              <a:gd name="connsiteX145" fmla="*/ 7899365 w 12192002"/>
              <a:gd name="connsiteY145" fmla="*/ 6857998 h 6858000"/>
              <a:gd name="connsiteX146" fmla="*/ 7761176 w 12192002"/>
              <a:gd name="connsiteY146" fmla="*/ 6816656 h 6858000"/>
              <a:gd name="connsiteX147" fmla="*/ 7602080 w 12192002"/>
              <a:gd name="connsiteY147" fmla="*/ 6760867 h 6858000"/>
              <a:gd name="connsiteX148" fmla="*/ 7289862 w 12192002"/>
              <a:gd name="connsiteY148" fmla="*/ 6659827 h 6858000"/>
              <a:gd name="connsiteX149" fmla="*/ 7582411 w 12192002"/>
              <a:gd name="connsiteY149" fmla="*/ 6784122 h 6858000"/>
              <a:gd name="connsiteX150" fmla="*/ 7605759 w 12192002"/>
              <a:gd name="connsiteY150" fmla="*/ 6793465 h 6858000"/>
              <a:gd name="connsiteX151" fmla="*/ 7737910 w 12192002"/>
              <a:gd name="connsiteY151" fmla="*/ 6840638 h 6858000"/>
              <a:gd name="connsiteX152" fmla="*/ 7826532 w 12192002"/>
              <a:gd name="connsiteY152" fmla="*/ 6857999 h 6858000"/>
              <a:gd name="connsiteX153" fmla="*/ 7696096 w 12192002"/>
              <a:gd name="connsiteY153" fmla="*/ 6857999 h 6858000"/>
              <a:gd name="connsiteX154" fmla="*/ 7594081 w 12192002"/>
              <a:gd name="connsiteY154" fmla="*/ 6821149 h 6858000"/>
              <a:gd name="connsiteX155" fmla="*/ 7570734 w 12192002"/>
              <a:gd name="connsiteY155" fmla="*/ 6811799 h 6858000"/>
              <a:gd name="connsiteX156" fmla="*/ 7271814 w 12192002"/>
              <a:gd name="connsiteY156" fmla="*/ 6684601 h 6858000"/>
              <a:gd name="connsiteX157" fmla="*/ 7585232 w 12192002"/>
              <a:gd name="connsiteY157" fmla="*/ 6850060 h 6858000"/>
              <a:gd name="connsiteX158" fmla="*/ 7613775 w 12192002"/>
              <a:gd name="connsiteY158" fmla="*/ 6857998 h 6858000"/>
              <a:gd name="connsiteX159" fmla="*/ 7522197 w 12192002"/>
              <a:gd name="connsiteY159" fmla="*/ 6857998 h 6858000"/>
              <a:gd name="connsiteX160" fmla="*/ 7410696 w 12192002"/>
              <a:gd name="connsiteY160" fmla="*/ 6803861 h 6858000"/>
              <a:gd name="connsiteX161" fmla="*/ 7088673 w 12192002"/>
              <a:gd name="connsiteY161" fmla="*/ 6610396 h 6858000"/>
              <a:gd name="connsiteX162" fmla="*/ 7090188 w 12192002"/>
              <a:gd name="connsiteY162" fmla="*/ 6584365 h 6858000"/>
              <a:gd name="connsiteX163" fmla="*/ 7780046 w 12192002"/>
              <a:gd name="connsiteY163" fmla="*/ 6711283 h 6858000"/>
              <a:gd name="connsiteX164" fmla="*/ 7944957 w 12192002"/>
              <a:gd name="connsiteY164" fmla="*/ 6799347 h 6858000"/>
              <a:gd name="connsiteX165" fmla="*/ 7601828 w 12192002"/>
              <a:gd name="connsiteY165" fmla="*/ 6503934 h 6858000"/>
              <a:gd name="connsiteX166" fmla="*/ 7042773 w 12192002"/>
              <a:gd name="connsiteY166" fmla="*/ 5734011 h 6858000"/>
              <a:gd name="connsiteX167" fmla="*/ 6844835 w 12192002"/>
              <a:gd name="connsiteY167" fmla="*/ 5424988 h 6858000"/>
              <a:gd name="connsiteX168" fmla="*/ 6861797 w 12192002"/>
              <a:gd name="connsiteY168" fmla="*/ 5419899 h 6858000"/>
              <a:gd name="connsiteX169" fmla="*/ 1456157 w 12192002"/>
              <a:gd name="connsiteY169" fmla="*/ 5371404 h 6858000"/>
              <a:gd name="connsiteX170" fmla="*/ 1244432 w 12192002"/>
              <a:gd name="connsiteY170" fmla="*/ 5385601 h 6858000"/>
              <a:gd name="connsiteX171" fmla="*/ 973990 w 12192002"/>
              <a:gd name="connsiteY171" fmla="*/ 5424940 h 6858000"/>
              <a:gd name="connsiteX172" fmla="*/ 1103809 w 12192002"/>
              <a:gd name="connsiteY172" fmla="*/ 5433720 h 6858000"/>
              <a:gd name="connsiteX173" fmla="*/ 1123454 w 12192002"/>
              <a:gd name="connsiteY173" fmla="*/ 5435727 h 6858000"/>
              <a:gd name="connsiteX174" fmla="*/ 1737017 w 12192002"/>
              <a:gd name="connsiteY174" fmla="*/ 5452183 h 6858000"/>
              <a:gd name="connsiteX175" fmla="*/ 1824397 w 12192002"/>
              <a:gd name="connsiteY175" fmla="*/ 5447757 h 6858000"/>
              <a:gd name="connsiteX176" fmla="*/ 2070059 w 12192002"/>
              <a:gd name="connsiteY176" fmla="*/ 5441660 h 6858000"/>
              <a:gd name="connsiteX177" fmla="*/ 1456157 w 12192002"/>
              <a:gd name="connsiteY177" fmla="*/ 5371404 h 6858000"/>
              <a:gd name="connsiteX178" fmla="*/ 4988186 w 12192002"/>
              <a:gd name="connsiteY178" fmla="*/ 5216467 h 6858000"/>
              <a:gd name="connsiteX179" fmla="*/ 4777334 w 12192002"/>
              <a:gd name="connsiteY179" fmla="*/ 5406072 h 6858000"/>
              <a:gd name="connsiteX180" fmla="*/ 4718341 w 12192002"/>
              <a:gd name="connsiteY180" fmla="*/ 5468043 h 6858000"/>
              <a:gd name="connsiteX181" fmla="*/ 4604655 w 12192002"/>
              <a:gd name="connsiteY181" fmla="*/ 5583434 h 6858000"/>
              <a:gd name="connsiteX182" fmla="*/ 4565074 w 12192002"/>
              <a:gd name="connsiteY182" fmla="*/ 5618550 h 6858000"/>
              <a:gd name="connsiteX183" fmla="*/ 4988186 w 12192002"/>
              <a:gd name="connsiteY183" fmla="*/ 5216467 h 6858000"/>
              <a:gd name="connsiteX184" fmla="*/ 4978032 w 12192002"/>
              <a:gd name="connsiteY184" fmla="*/ 5183809 h 6858000"/>
              <a:gd name="connsiteX185" fmla="*/ 4463413 w 12192002"/>
              <a:gd name="connsiteY185" fmla="*/ 5615162 h 6858000"/>
              <a:gd name="connsiteX186" fmla="*/ 4358134 w 12192002"/>
              <a:gd name="connsiteY186" fmla="*/ 5742791 h 6858000"/>
              <a:gd name="connsiteX187" fmla="*/ 4376219 w 12192002"/>
              <a:gd name="connsiteY187" fmla="*/ 5729027 h 6858000"/>
              <a:gd name="connsiteX188" fmla="*/ 4582340 w 12192002"/>
              <a:gd name="connsiteY188" fmla="*/ 5561037 h 6858000"/>
              <a:gd name="connsiteX189" fmla="*/ 4694684 w 12192002"/>
              <a:gd name="connsiteY189" fmla="*/ 5447098 h 6858000"/>
              <a:gd name="connsiteX190" fmla="*/ 4754123 w 12192002"/>
              <a:gd name="connsiteY190" fmla="*/ 5384643 h 6858000"/>
              <a:gd name="connsiteX191" fmla="*/ 4978032 w 12192002"/>
              <a:gd name="connsiteY191" fmla="*/ 5183809 h 6858000"/>
              <a:gd name="connsiteX192" fmla="*/ 7427076 w 12192002"/>
              <a:gd name="connsiteY192" fmla="*/ 5142684 h 6858000"/>
              <a:gd name="connsiteX193" fmla="*/ 7485963 w 12192002"/>
              <a:gd name="connsiteY193" fmla="*/ 5174783 h 6858000"/>
              <a:gd name="connsiteX194" fmla="*/ 7719410 w 12192002"/>
              <a:gd name="connsiteY194" fmla="*/ 5357281 h 6858000"/>
              <a:gd name="connsiteX195" fmla="*/ 7907163 w 12192002"/>
              <a:gd name="connsiteY195" fmla="*/ 5546863 h 6858000"/>
              <a:gd name="connsiteX196" fmla="*/ 7956656 w 12192002"/>
              <a:gd name="connsiteY196" fmla="*/ 5615961 h 6858000"/>
              <a:gd name="connsiteX197" fmla="*/ 8023445 w 12192002"/>
              <a:gd name="connsiteY197" fmla="*/ 5705642 h 6858000"/>
              <a:gd name="connsiteX198" fmla="*/ 7754656 w 12192002"/>
              <a:gd name="connsiteY198" fmla="*/ 5341546 h 6858000"/>
              <a:gd name="connsiteX199" fmla="*/ 7427076 w 12192002"/>
              <a:gd name="connsiteY199" fmla="*/ 5142684 h 6858000"/>
              <a:gd name="connsiteX200" fmla="*/ 7312201 w 12192002"/>
              <a:gd name="connsiteY200" fmla="*/ 5128278 h 6858000"/>
              <a:gd name="connsiteX201" fmla="*/ 7343603 w 12192002"/>
              <a:gd name="connsiteY201" fmla="*/ 5149746 h 6858000"/>
              <a:gd name="connsiteX202" fmla="*/ 7791759 w 12192002"/>
              <a:gd name="connsiteY202" fmla="*/ 5515717 h 6858000"/>
              <a:gd name="connsiteX203" fmla="*/ 7825280 w 12192002"/>
              <a:gd name="connsiteY203" fmla="*/ 5551608 h 6858000"/>
              <a:gd name="connsiteX204" fmla="*/ 7982410 w 12192002"/>
              <a:gd name="connsiteY204" fmla="*/ 5702551 h 6858000"/>
              <a:gd name="connsiteX205" fmla="*/ 7932408 w 12192002"/>
              <a:gd name="connsiteY205" fmla="*/ 5632736 h 6858000"/>
              <a:gd name="connsiteX206" fmla="*/ 7883927 w 12192002"/>
              <a:gd name="connsiteY206" fmla="*/ 5565087 h 6858000"/>
              <a:gd name="connsiteX207" fmla="*/ 7699832 w 12192002"/>
              <a:gd name="connsiteY207" fmla="*/ 5379904 h 6858000"/>
              <a:gd name="connsiteX208" fmla="*/ 7470240 w 12192002"/>
              <a:gd name="connsiteY208" fmla="*/ 5200559 h 6858000"/>
              <a:gd name="connsiteX209" fmla="*/ 7312201 w 12192002"/>
              <a:gd name="connsiteY209" fmla="*/ 5128278 h 6858000"/>
              <a:gd name="connsiteX210" fmla="*/ 7244057 w 12192002"/>
              <a:gd name="connsiteY210" fmla="*/ 5124233 h 6858000"/>
              <a:gd name="connsiteX211" fmla="*/ 7353035 w 12192002"/>
              <a:gd name="connsiteY211" fmla="*/ 5197318 h 6858000"/>
              <a:gd name="connsiteX212" fmla="*/ 7981878 w 12192002"/>
              <a:gd name="connsiteY212" fmla="*/ 5738345 h 6858000"/>
              <a:gd name="connsiteX213" fmla="*/ 7804780 w 12192002"/>
              <a:gd name="connsiteY213" fmla="*/ 5572174 h 6858000"/>
              <a:gd name="connsiteX214" fmla="*/ 7771164 w 12192002"/>
              <a:gd name="connsiteY214" fmla="*/ 5536908 h 6858000"/>
              <a:gd name="connsiteX215" fmla="*/ 7327465 w 12192002"/>
              <a:gd name="connsiteY215" fmla="*/ 5174181 h 6858000"/>
              <a:gd name="connsiteX216" fmla="*/ 7244057 w 12192002"/>
              <a:gd name="connsiteY216" fmla="*/ 5124233 h 6858000"/>
              <a:gd name="connsiteX217" fmla="*/ 7133363 w 12192002"/>
              <a:gd name="connsiteY217" fmla="*/ 5050246 h 6858000"/>
              <a:gd name="connsiteX218" fmla="*/ 8128687 w 12192002"/>
              <a:gd name="connsiteY218" fmla="*/ 5790959 h 6858000"/>
              <a:gd name="connsiteX219" fmla="*/ 8497002 w 12192002"/>
              <a:gd name="connsiteY219" fmla="*/ 6204913 h 6858000"/>
              <a:gd name="connsiteX220" fmla="*/ 8514292 w 12192002"/>
              <a:gd name="connsiteY220" fmla="*/ 6015372 h 6858000"/>
              <a:gd name="connsiteX221" fmla="*/ 8491838 w 12192002"/>
              <a:gd name="connsiteY221" fmla="*/ 5336275 h 6858000"/>
              <a:gd name="connsiteX222" fmla="*/ 8605731 w 12192002"/>
              <a:gd name="connsiteY222" fmla="*/ 5600804 h 6858000"/>
              <a:gd name="connsiteX223" fmla="*/ 8594880 w 12192002"/>
              <a:gd name="connsiteY223" fmla="*/ 6039262 h 6858000"/>
              <a:gd name="connsiteX224" fmla="*/ 8494242 w 12192002"/>
              <a:gd name="connsiteY224" fmla="*/ 6792600 h 6858000"/>
              <a:gd name="connsiteX225" fmla="*/ 8794675 w 12192002"/>
              <a:gd name="connsiteY225" fmla="*/ 6590735 h 6858000"/>
              <a:gd name="connsiteX226" fmla="*/ 8800448 w 12192002"/>
              <a:gd name="connsiteY226" fmla="*/ 6581371 h 6858000"/>
              <a:gd name="connsiteX227" fmla="*/ 8788186 w 12192002"/>
              <a:gd name="connsiteY227" fmla="*/ 6572441 h 6858000"/>
              <a:gd name="connsiteX228" fmla="*/ 9137232 w 12192002"/>
              <a:gd name="connsiteY228" fmla="*/ 5665639 h 6858000"/>
              <a:gd name="connsiteX229" fmla="*/ 9216765 w 12192002"/>
              <a:gd name="connsiteY229" fmla="*/ 5696416 h 6858000"/>
              <a:gd name="connsiteX230" fmla="*/ 8969849 w 12192002"/>
              <a:gd name="connsiteY230" fmla="*/ 6466405 h 6858000"/>
              <a:gd name="connsiteX231" fmla="*/ 9706237 w 12192002"/>
              <a:gd name="connsiteY231" fmla="*/ 6419148 h 6858000"/>
              <a:gd name="connsiteX232" fmla="*/ 10110375 w 12192002"/>
              <a:gd name="connsiteY232" fmla="*/ 6563116 h 6858000"/>
              <a:gd name="connsiteX233" fmla="*/ 10096281 w 12192002"/>
              <a:gd name="connsiteY233" fmla="*/ 6578254 h 6858000"/>
              <a:gd name="connsiteX234" fmla="*/ 9067672 w 12192002"/>
              <a:gd name="connsiteY234" fmla="*/ 6648608 h 6858000"/>
              <a:gd name="connsiteX235" fmla="*/ 8859441 w 12192002"/>
              <a:gd name="connsiteY235" fmla="*/ 6641028 h 6858000"/>
              <a:gd name="connsiteX236" fmla="*/ 8857528 w 12192002"/>
              <a:gd name="connsiteY236" fmla="*/ 6641375 h 6858000"/>
              <a:gd name="connsiteX237" fmla="*/ 8848579 w 12192002"/>
              <a:gd name="connsiteY237" fmla="*/ 6643204 h 6858000"/>
              <a:gd name="connsiteX238" fmla="*/ 8576285 w 12192002"/>
              <a:gd name="connsiteY238" fmla="*/ 6824788 h 6858000"/>
              <a:gd name="connsiteX239" fmla="*/ 8519159 w 12192002"/>
              <a:gd name="connsiteY239" fmla="*/ 6857998 h 6858000"/>
              <a:gd name="connsiteX240" fmla="*/ 8393540 w 12192002"/>
              <a:gd name="connsiteY240" fmla="*/ 6857998 h 6858000"/>
              <a:gd name="connsiteX241" fmla="*/ 8417346 w 12192002"/>
              <a:gd name="connsiteY241" fmla="*/ 6745652 h 6858000"/>
              <a:gd name="connsiteX242" fmla="*/ 8485502 w 12192002"/>
              <a:gd name="connsiteY242" fmla="*/ 6308216 h 6858000"/>
              <a:gd name="connsiteX243" fmla="*/ 8480214 w 12192002"/>
              <a:gd name="connsiteY243" fmla="*/ 6302278 h 6858000"/>
              <a:gd name="connsiteX244" fmla="*/ 8112215 w 12192002"/>
              <a:gd name="connsiteY244" fmla="*/ 5837768 h 6858000"/>
              <a:gd name="connsiteX245" fmla="*/ 8095146 w 12192002"/>
              <a:gd name="connsiteY245" fmla="*/ 5831943 h 6858000"/>
              <a:gd name="connsiteX246" fmla="*/ 7131946 w 12192002"/>
              <a:gd name="connsiteY246" fmla="*/ 5075653 h 6858000"/>
              <a:gd name="connsiteX247" fmla="*/ 7133363 w 12192002"/>
              <a:gd name="connsiteY247" fmla="*/ 5050246 h 6858000"/>
              <a:gd name="connsiteX248" fmla="*/ 1903353 w 12192002"/>
              <a:gd name="connsiteY248" fmla="*/ 5044827 h 6858000"/>
              <a:gd name="connsiteX249" fmla="*/ 1936931 w 12192002"/>
              <a:gd name="connsiteY249" fmla="*/ 5093954 h 6858000"/>
              <a:gd name="connsiteX250" fmla="*/ 2195868 w 12192002"/>
              <a:gd name="connsiteY250" fmla="*/ 5396574 h 6858000"/>
              <a:gd name="connsiteX251" fmla="*/ 2088852 w 12192002"/>
              <a:gd name="connsiteY251" fmla="*/ 5166123 h 6858000"/>
              <a:gd name="connsiteX252" fmla="*/ 1958241 w 12192002"/>
              <a:gd name="connsiteY252" fmla="*/ 5067955 h 6858000"/>
              <a:gd name="connsiteX253" fmla="*/ 1903353 w 12192002"/>
              <a:gd name="connsiteY253" fmla="*/ 5044827 h 6858000"/>
              <a:gd name="connsiteX254" fmla="*/ 11544294 w 12192002"/>
              <a:gd name="connsiteY254" fmla="*/ 4944364 h 6858000"/>
              <a:gd name="connsiteX255" fmla="*/ 11755210 w 12192002"/>
              <a:gd name="connsiteY255" fmla="*/ 5588157 h 6858000"/>
              <a:gd name="connsiteX256" fmla="*/ 11544294 w 12192002"/>
              <a:gd name="connsiteY256" fmla="*/ 4944364 h 6858000"/>
              <a:gd name="connsiteX257" fmla="*/ 11571408 w 12192002"/>
              <a:gd name="connsiteY257" fmla="*/ 4918599 h 6858000"/>
              <a:gd name="connsiteX258" fmla="*/ 11778250 w 12192002"/>
              <a:gd name="connsiteY258" fmla="*/ 5565760 h 6858000"/>
              <a:gd name="connsiteX259" fmla="*/ 11571408 w 12192002"/>
              <a:gd name="connsiteY259" fmla="*/ 4918599 h 6858000"/>
              <a:gd name="connsiteX260" fmla="*/ 11540154 w 12192002"/>
              <a:gd name="connsiteY260" fmla="*/ 4867303 h 6858000"/>
              <a:gd name="connsiteX261" fmla="*/ 11540380 w 12192002"/>
              <a:gd name="connsiteY261" fmla="*/ 4872526 h 6858000"/>
              <a:gd name="connsiteX262" fmla="*/ 11542590 w 12192002"/>
              <a:gd name="connsiteY262" fmla="*/ 4871112 h 6858000"/>
              <a:gd name="connsiteX263" fmla="*/ 10567662 w 12192002"/>
              <a:gd name="connsiteY263" fmla="*/ 4866948 h 6858000"/>
              <a:gd name="connsiteX264" fmla="*/ 10431225 w 12192002"/>
              <a:gd name="connsiteY264" fmla="*/ 4877568 h 6858000"/>
              <a:gd name="connsiteX265" fmla="*/ 10277556 w 12192002"/>
              <a:gd name="connsiteY265" fmla="*/ 4889247 h 6858000"/>
              <a:gd name="connsiteX266" fmla="*/ 10155875 w 12192002"/>
              <a:gd name="connsiteY266" fmla="*/ 4882769 h 6858000"/>
              <a:gd name="connsiteX267" fmla="*/ 10072733 w 12192002"/>
              <a:gd name="connsiteY267" fmla="*/ 4876924 h 6858000"/>
              <a:gd name="connsiteX268" fmla="*/ 9882500 w 12192002"/>
              <a:gd name="connsiteY268" fmla="*/ 4881330 h 6858000"/>
              <a:gd name="connsiteX269" fmla="*/ 9685205 w 12192002"/>
              <a:gd name="connsiteY269" fmla="*/ 4885650 h 6858000"/>
              <a:gd name="connsiteX270" fmla="*/ 9666932 w 12192002"/>
              <a:gd name="connsiteY270" fmla="*/ 4885075 h 6858000"/>
              <a:gd name="connsiteX271" fmla="*/ 9608662 w 12192002"/>
              <a:gd name="connsiteY271" fmla="*/ 4884027 h 6858000"/>
              <a:gd name="connsiteX272" fmla="*/ 10026230 w 12192002"/>
              <a:gd name="connsiteY272" fmla="*/ 4938088 h 6858000"/>
              <a:gd name="connsiteX273" fmla="*/ 10567662 w 12192002"/>
              <a:gd name="connsiteY273" fmla="*/ 4866948 h 6858000"/>
              <a:gd name="connsiteX274" fmla="*/ 10221015 w 12192002"/>
              <a:gd name="connsiteY274" fmla="*/ 4783657 h 6858000"/>
              <a:gd name="connsiteX275" fmla="*/ 10107121 w 12192002"/>
              <a:gd name="connsiteY275" fmla="*/ 4785091 h 6858000"/>
              <a:gd name="connsiteX276" fmla="*/ 9660668 w 12192002"/>
              <a:gd name="connsiteY276" fmla="*/ 4854595 h 6858000"/>
              <a:gd name="connsiteX277" fmla="*/ 9669531 w 12192002"/>
              <a:gd name="connsiteY277" fmla="*/ 4855057 h 6858000"/>
              <a:gd name="connsiteX278" fmla="*/ 9687254 w 12192002"/>
              <a:gd name="connsiteY278" fmla="*/ 4855986 h 6858000"/>
              <a:gd name="connsiteX279" fmla="*/ 9881290 w 12192002"/>
              <a:gd name="connsiteY279" fmla="*/ 4851445 h 6858000"/>
              <a:gd name="connsiteX280" fmla="*/ 10074432 w 12192002"/>
              <a:gd name="connsiteY280" fmla="*/ 4846715 h 6858000"/>
              <a:gd name="connsiteX281" fmla="*/ 10159369 w 12192002"/>
              <a:gd name="connsiteY281" fmla="*/ 4852935 h 6858000"/>
              <a:gd name="connsiteX282" fmla="*/ 10278706 w 12192002"/>
              <a:gd name="connsiteY282" fmla="*/ 4859393 h 6858000"/>
              <a:gd name="connsiteX283" fmla="*/ 10429120 w 12192002"/>
              <a:gd name="connsiteY283" fmla="*/ 4847493 h 6858000"/>
              <a:gd name="connsiteX284" fmla="*/ 10538565 w 12192002"/>
              <a:gd name="connsiteY284" fmla="*/ 4837270 h 6858000"/>
              <a:gd name="connsiteX285" fmla="*/ 10221015 w 12192002"/>
              <a:gd name="connsiteY285" fmla="*/ 4783657 h 6858000"/>
              <a:gd name="connsiteX286" fmla="*/ 1979378 w 12192002"/>
              <a:gd name="connsiteY286" fmla="*/ 4769504 h 6858000"/>
              <a:gd name="connsiteX287" fmla="*/ 2882120 w 12192002"/>
              <a:gd name="connsiteY287" fmla="*/ 5064547 h 6858000"/>
              <a:gd name="connsiteX288" fmla="*/ 2793103 w 12192002"/>
              <a:gd name="connsiteY288" fmla="*/ 5039699 h 6858000"/>
              <a:gd name="connsiteX289" fmla="*/ 2770041 w 12192002"/>
              <a:gd name="connsiteY289" fmla="*/ 5033634 h 6858000"/>
              <a:gd name="connsiteX290" fmla="*/ 1979378 w 12192002"/>
              <a:gd name="connsiteY290" fmla="*/ 4769504 h 6858000"/>
              <a:gd name="connsiteX291" fmla="*/ 1927410 w 12192002"/>
              <a:gd name="connsiteY291" fmla="*/ 4716164 h 6858000"/>
              <a:gd name="connsiteX292" fmla="*/ 1959587 w 12192002"/>
              <a:gd name="connsiteY292" fmla="*/ 4728849 h 6858000"/>
              <a:gd name="connsiteX293" fmla="*/ 2777707 w 12192002"/>
              <a:gd name="connsiteY293" fmla="*/ 5003991 h 6858000"/>
              <a:gd name="connsiteX294" fmla="*/ 2800768 w 12192002"/>
              <a:gd name="connsiteY294" fmla="*/ 5010056 h 6858000"/>
              <a:gd name="connsiteX295" fmla="*/ 2879408 w 12192002"/>
              <a:gd name="connsiteY295" fmla="*/ 5031590 h 6858000"/>
              <a:gd name="connsiteX296" fmla="*/ 2862295 w 12192002"/>
              <a:gd name="connsiteY296" fmla="*/ 5022958 h 6858000"/>
              <a:gd name="connsiteX297" fmla="*/ 2813343 w 12192002"/>
              <a:gd name="connsiteY297" fmla="*/ 4998369 h 6858000"/>
              <a:gd name="connsiteX298" fmla="*/ 2646245 w 12192002"/>
              <a:gd name="connsiteY298" fmla="*/ 4930999 h 6858000"/>
              <a:gd name="connsiteX299" fmla="*/ 1999243 w 12192002"/>
              <a:gd name="connsiteY299" fmla="*/ 4730524 h 6858000"/>
              <a:gd name="connsiteX300" fmla="*/ 1979527 w 12192002"/>
              <a:gd name="connsiteY300" fmla="*/ 4726651 h 6858000"/>
              <a:gd name="connsiteX301" fmla="*/ 1997014 w 12192002"/>
              <a:gd name="connsiteY301" fmla="*/ 4698007 h 6858000"/>
              <a:gd name="connsiteX302" fmla="*/ 2005458 w 12192002"/>
              <a:gd name="connsiteY302" fmla="*/ 4699540 h 6858000"/>
              <a:gd name="connsiteX303" fmla="*/ 2657186 w 12192002"/>
              <a:gd name="connsiteY303" fmla="*/ 4901687 h 6858000"/>
              <a:gd name="connsiteX304" fmla="*/ 2826662 w 12192002"/>
              <a:gd name="connsiteY304" fmla="*/ 4970362 h 6858000"/>
              <a:gd name="connsiteX305" fmla="*/ 2876100 w 12192002"/>
              <a:gd name="connsiteY305" fmla="*/ 4995397 h 6858000"/>
              <a:gd name="connsiteX306" fmla="*/ 3042600 w 12192002"/>
              <a:gd name="connsiteY306" fmla="*/ 5059532 h 6858000"/>
              <a:gd name="connsiteX307" fmla="*/ 1997014 w 12192002"/>
              <a:gd name="connsiteY307" fmla="*/ 4698007 h 6858000"/>
              <a:gd name="connsiteX308" fmla="*/ 9857254 w 12192002"/>
              <a:gd name="connsiteY308" fmla="*/ 4275904 h 6858000"/>
              <a:gd name="connsiteX309" fmla="*/ 8989866 w 12192002"/>
              <a:gd name="connsiteY309" fmla="*/ 4472742 h 6858000"/>
              <a:gd name="connsiteX310" fmla="*/ 8931614 w 12192002"/>
              <a:gd name="connsiteY310" fmla="*/ 4498508 h 6858000"/>
              <a:gd name="connsiteX311" fmla="*/ 8843711 w 12192002"/>
              <a:gd name="connsiteY311" fmla="*/ 4536334 h 6858000"/>
              <a:gd name="connsiteX312" fmla="*/ 8966093 w 12192002"/>
              <a:gd name="connsiteY312" fmla="*/ 4502509 h 6858000"/>
              <a:gd name="connsiteX313" fmla="*/ 9299227 w 12192002"/>
              <a:gd name="connsiteY313" fmla="*/ 4454994 h 6858000"/>
              <a:gd name="connsiteX314" fmla="*/ 9857254 w 12192002"/>
              <a:gd name="connsiteY314" fmla="*/ 4275904 h 6858000"/>
              <a:gd name="connsiteX315" fmla="*/ 9615182 w 12192002"/>
              <a:gd name="connsiteY315" fmla="*/ 4220499 h 6858000"/>
              <a:gd name="connsiteX316" fmla="*/ 9023688 w 12192002"/>
              <a:gd name="connsiteY316" fmla="*/ 4425819 h 6858000"/>
              <a:gd name="connsiteX317" fmla="*/ 9814527 w 12192002"/>
              <a:gd name="connsiteY317" fmla="*/ 4248048 h 6858000"/>
              <a:gd name="connsiteX318" fmla="*/ 9615182 w 12192002"/>
              <a:gd name="connsiteY318" fmla="*/ 4220499 h 6858000"/>
              <a:gd name="connsiteX319" fmla="*/ 2305292 w 12192002"/>
              <a:gd name="connsiteY319" fmla="*/ 4219492 h 6858000"/>
              <a:gd name="connsiteX320" fmla="*/ 3360922 w 12192002"/>
              <a:gd name="connsiteY320" fmla="*/ 4529373 h 6858000"/>
              <a:gd name="connsiteX321" fmla="*/ 3492420 w 12192002"/>
              <a:gd name="connsiteY321" fmla="*/ 4510145 h 6858000"/>
              <a:gd name="connsiteX322" fmla="*/ 3364086 w 12192002"/>
              <a:gd name="connsiteY322" fmla="*/ 4480340 h 6858000"/>
              <a:gd name="connsiteX323" fmla="*/ 3225818 w 12192002"/>
              <a:gd name="connsiteY323" fmla="*/ 4411822 h 6858000"/>
              <a:gd name="connsiteX324" fmla="*/ 3129696 w 12192002"/>
              <a:gd name="connsiteY324" fmla="*/ 4360704 h 6858000"/>
              <a:gd name="connsiteX325" fmla="*/ 2814545 w 12192002"/>
              <a:gd name="connsiteY325" fmla="*/ 4282955 h 6858000"/>
              <a:gd name="connsiteX326" fmla="*/ 2305292 w 12192002"/>
              <a:gd name="connsiteY326" fmla="*/ 4219492 h 6858000"/>
              <a:gd name="connsiteX327" fmla="*/ 2626982 w 12192002"/>
              <a:gd name="connsiteY327" fmla="*/ 4206450 h 6858000"/>
              <a:gd name="connsiteX328" fmla="*/ 2490617 w 12192002"/>
              <a:gd name="connsiteY328" fmla="*/ 4206951 h 6858000"/>
              <a:gd name="connsiteX329" fmla="*/ 2819869 w 12192002"/>
              <a:gd name="connsiteY329" fmla="*/ 4252936 h 6858000"/>
              <a:gd name="connsiteX330" fmla="*/ 3143018 w 12192002"/>
              <a:gd name="connsiteY330" fmla="*/ 4332698 h 6858000"/>
              <a:gd name="connsiteX331" fmla="*/ 3241520 w 12192002"/>
              <a:gd name="connsiteY331" fmla="*/ 4385112 h 6858000"/>
              <a:gd name="connsiteX332" fmla="*/ 3374575 w 12192002"/>
              <a:gd name="connsiteY332" fmla="*/ 4451517 h 6858000"/>
              <a:gd name="connsiteX333" fmla="*/ 3505221 w 12192002"/>
              <a:gd name="connsiteY333" fmla="*/ 4480757 h 6858000"/>
              <a:gd name="connsiteX334" fmla="*/ 2626982 w 12192002"/>
              <a:gd name="connsiteY334" fmla="*/ 4206450 h 6858000"/>
              <a:gd name="connsiteX335" fmla="*/ 9258094 w 12192002"/>
              <a:gd name="connsiteY335" fmla="*/ 3958602 h 6858000"/>
              <a:gd name="connsiteX336" fmla="*/ 8526712 w 12192002"/>
              <a:gd name="connsiteY336" fmla="*/ 4119804 h 6858000"/>
              <a:gd name="connsiteX337" fmla="*/ 9258094 w 12192002"/>
              <a:gd name="connsiteY337" fmla="*/ 3958602 h 6858000"/>
              <a:gd name="connsiteX338" fmla="*/ 1310106 w 12192002"/>
              <a:gd name="connsiteY338" fmla="*/ 3943217 h 6858000"/>
              <a:gd name="connsiteX339" fmla="*/ 854994 w 12192002"/>
              <a:gd name="connsiteY339" fmla="*/ 4399136 h 6858000"/>
              <a:gd name="connsiteX340" fmla="*/ 742462 w 12192002"/>
              <a:gd name="connsiteY340" fmla="*/ 4594648 h 6858000"/>
              <a:gd name="connsiteX341" fmla="*/ 820602 w 12192002"/>
              <a:gd name="connsiteY341" fmla="*/ 4485915 h 6858000"/>
              <a:gd name="connsiteX342" fmla="*/ 878295 w 12192002"/>
              <a:gd name="connsiteY342" fmla="*/ 4403594 h 6858000"/>
              <a:gd name="connsiteX343" fmla="*/ 1240607 w 12192002"/>
              <a:gd name="connsiteY343" fmla="*/ 4010401 h 6858000"/>
              <a:gd name="connsiteX344" fmla="*/ 11225213 w 12192002"/>
              <a:gd name="connsiteY344" fmla="*/ 3936722 h 6858000"/>
              <a:gd name="connsiteX345" fmla="*/ 11182914 w 12192002"/>
              <a:gd name="connsiteY345" fmla="*/ 4196771 h 6858000"/>
              <a:gd name="connsiteX346" fmla="*/ 11099211 w 12192002"/>
              <a:gd name="connsiteY346" fmla="*/ 4613594 h 6858000"/>
              <a:gd name="connsiteX347" fmla="*/ 11064509 w 12192002"/>
              <a:gd name="connsiteY347" fmla="*/ 4707830 h 6858000"/>
              <a:gd name="connsiteX348" fmla="*/ 11049349 w 12192002"/>
              <a:gd name="connsiteY348" fmla="*/ 4747418 h 6858000"/>
              <a:gd name="connsiteX349" fmla="*/ 10978260 w 12192002"/>
              <a:gd name="connsiteY349" fmla="*/ 4966094 h 6858000"/>
              <a:gd name="connsiteX350" fmla="*/ 11225213 w 12192002"/>
              <a:gd name="connsiteY350" fmla="*/ 3936722 h 6858000"/>
              <a:gd name="connsiteX351" fmla="*/ 9168987 w 12192002"/>
              <a:gd name="connsiteY351" fmla="*/ 3919232 h 6858000"/>
              <a:gd name="connsiteX352" fmla="*/ 8603910 w 12192002"/>
              <a:gd name="connsiteY352" fmla="*/ 4068895 h 6858000"/>
              <a:gd name="connsiteX353" fmla="*/ 9252382 w 12192002"/>
              <a:gd name="connsiteY353" fmla="*/ 3927759 h 6858000"/>
              <a:gd name="connsiteX354" fmla="*/ 9168987 w 12192002"/>
              <a:gd name="connsiteY354" fmla="*/ 3919232 h 6858000"/>
              <a:gd name="connsiteX355" fmla="*/ 11201005 w 12192002"/>
              <a:gd name="connsiteY355" fmla="*/ 3900089 h 6858000"/>
              <a:gd name="connsiteX356" fmla="*/ 10968432 w 12192002"/>
              <a:gd name="connsiteY356" fmla="*/ 4885010 h 6858000"/>
              <a:gd name="connsiteX357" fmla="*/ 11019967 w 12192002"/>
              <a:gd name="connsiteY357" fmla="*/ 4735553 h 6858000"/>
              <a:gd name="connsiteX358" fmla="*/ 11035125 w 12192002"/>
              <a:gd name="connsiteY358" fmla="*/ 4695966 h 6858000"/>
              <a:gd name="connsiteX359" fmla="*/ 11069972 w 12192002"/>
              <a:gd name="connsiteY359" fmla="*/ 4603168 h 6858000"/>
              <a:gd name="connsiteX360" fmla="*/ 11152239 w 12192002"/>
              <a:gd name="connsiteY360" fmla="*/ 4192628 h 6858000"/>
              <a:gd name="connsiteX361" fmla="*/ 11201005 w 12192002"/>
              <a:gd name="connsiteY361" fmla="*/ 3900089 h 6858000"/>
              <a:gd name="connsiteX362" fmla="*/ 1423113 w 12192002"/>
              <a:gd name="connsiteY362" fmla="*/ 3874565 h 6858000"/>
              <a:gd name="connsiteX363" fmla="*/ 1260565 w 12192002"/>
              <a:gd name="connsiteY363" fmla="*/ 4031982 h 6858000"/>
              <a:gd name="connsiteX364" fmla="*/ 901900 w 12192002"/>
              <a:gd name="connsiteY364" fmla="*/ 4421236 h 6858000"/>
              <a:gd name="connsiteX365" fmla="*/ 845044 w 12192002"/>
              <a:gd name="connsiteY365" fmla="*/ 4502436 h 6858000"/>
              <a:gd name="connsiteX366" fmla="*/ 685926 w 12192002"/>
              <a:gd name="connsiteY366" fmla="*/ 4703069 h 6858000"/>
              <a:gd name="connsiteX367" fmla="*/ 684248 w 12192002"/>
              <a:gd name="connsiteY367" fmla="*/ 4706721 h 6858000"/>
              <a:gd name="connsiteX368" fmla="*/ 1423113 w 12192002"/>
              <a:gd name="connsiteY368" fmla="*/ 3874565 h 6858000"/>
              <a:gd name="connsiteX369" fmla="*/ 3316479 w 12192002"/>
              <a:gd name="connsiteY369" fmla="*/ 3872136 h 6858000"/>
              <a:gd name="connsiteX370" fmla="*/ 3546806 w 12192002"/>
              <a:gd name="connsiteY370" fmla="*/ 4356139 h 6858000"/>
              <a:gd name="connsiteX371" fmla="*/ 3364433 w 12192002"/>
              <a:gd name="connsiteY371" fmla="*/ 3953121 h 6858000"/>
              <a:gd name="connsiteX372" fmla="*/ 10268559 w 12192002"/>
              <a:gd name="connsiteY372" fmla="*/ 3871054 h 6858000"/>
              <a:gd name="connsiteX373" fmla="*/ 10494169 w 12192002"/>
              <a:gd name="connsiteY373" fmla="*/ 4520780 h 6858000"/>
              <a:gd name="connsiteX374" fmla="*/ 10356661 w 12192002"/>
              <a:gd name="connsiteY374" fmla="*/ 4157302 h 6858000"/>
              <a:gd name="connsiteX375" fmla="*/ 10268559 w 12192002"/>
              <a:gd name="connsiteY375" fmla="*/ 3871054 h 6858000"/>
              <a:gd name="connsiteX376" fmla="*/ 3291335 w 12192002"/>
              <a:gd name="connsiteY376" fmla="*/ 3767420 h 6858000"/>
              <a:gd name="connsiteX377" fmla="*/ 3390805 w 12192002"/>
              <a:gd name="connsiteY377" fmla="*/ 3937163 h 6858000"/>
              <a:gd name="connsiteX378" fmla="*/ 3579062 w 12192002"/>
              <a:gd name="connsiteY378" fmla="*/ 4359040 h 6858000"/>
              <a:gd name="connsiteX379" fmla="*/ 3467355 w 12192002"/>
              <a:gd name="connsiteY379" fmla="*/ 3988130 h 6858000"/>
              <a:gd name="connsiteX380" fmla="*/ 3310753 w 12192002"/>
              <a:gd name="connsiteY380" fmla="*/ 3787140 h 6858000"/>
              <a:gd name="connsiteX381" fmla="*/ 3291335 w 12192002"/>
              <a:gd name="connsiteY381" fmla="*/ 3767420 h 6858000"/>
              <a:gd name="connsiteX382" fmla="*/ 1635889 w 12192002"/>
              <a:gd name="connsiteY382" fmla="*/ 3709494 h 6858000"/>
              <a:gd name="connsiteX383" fmla="*/ 1634800 w 12192002"/>
              <a:gd name="connsiteY383" fmla="*/ 3731111 h 6858000"/>
              <a:gd name="connsiteX384" fmla="*/ 1635889 w 12192002"/>
              <a:gd name="connsiteY384" fmla="*/ 3709494 h 6858000"/>
              <a:gd name="connsiteX385" fmla="*/ 10277529 w 12192002"/>
              <a:gd name="connsiteY385" fmla="*/ 3701307 h 6858000"/>
              <a:gd name="connsiteX386" fmla="*/ 10276797 w 12192002"/>
              <a:gd name="connsiteY386" fmla="*/ 3708672 h 6858000"/>
              <a:gd name="connsiteX387" fmla="*/ 10385906 w 12192002"/>
              <a:gd name="connsiteY387" fmla="*/ 4147031 h 6858000"/>
              <a:gd name="connsiteX388" fmla="*/ 10536458 w 12192002"/>
              <a:gd name="connsiteY388" fmla="*/ 4544310 h 6858000"/>
              <a:gd name="connsiteX389" fmla="*/ 10436479 w 12192002"/>
              <a:gd name="connsiteY389" fmla="*/ 4144570 h 6858000"/>
              <a:gd name="connsiteX390" fmla="*/ 10277529 w 12192002"/>
              <a:gd name="connsiteY390" fmla="*/ 3701307 h 6858000"/>
              <a:gd name="connsiteX391" fmla="*/ 1510397 w 12192002"/>
              <a:gd name="connsiteY391" fmla="*/ 3684705 h 6858000"/>
              <a:gd name="connsiteX392" fmla="*/ 1146550 w 12192002"/>
              <a:gd name="connsiteY392" fmla="*/ 3802012 h 6858000"/>
              <a:gd name="connsiteX393" fmla="*/ 698834 w 12192002"/>
              <a:gd name="connsiteY393" fmla="*/ 3952272 h 6858000"/>
              <a:gd name="connsiteX394" fmla="*/ 34256 w 12192002"/>
              <a:gd name="connsiteY394" fmla="*/ 4347603 h 6858000"/>
              <a:gd name="connsiteX395" fmla="*/ 527241 w 12192002"/>
              <a:gd name="connsiteY395" fmla="*/ 4065078 h 6858000"/>
              <a:gd name="connsiteX396" fmla="*/ 1510397 w 12192002"/>
              <a:gd name="connsiteY396" fmla="*/ 3684705 h 6858000"/>
              <a:gd name="connsiteX397" fmla="*/ 1313114 w 12192002"/>
              <a:gd name="connsiteY397" fmla="*/ 3655216 h 6858000"/>
              <a:gd name="connsiteX398" fmla="*/ 1109304 w 12192002"/>
              <a:gd name="connsiteY398" fmla="*/ 3669030 h 6858000"/>
              <a:gd name="connsiteX399" fmla="*/ 8129 w 12192002"/>
              <a:gd name="connsiteY399" fmla="*/ 4330519 h 6858000"/>
              <a:gd name="connsiteX400" fmla="*/ 687572 w 12192002"/>
              <a:gd name="connsiteY400" fmla="*/ 3925629 h 6858000"/>
              <a:gd name="connsiteX401" fmla="*/ 1138365 w 12192002"/>
              <a:gd name="connsiteY401" fmla="*/ 3774515 h 6858000"/>
              <a:gd name="connsiteX402" fmla="*/ 1505579 w 12192002"/>
              <a:gd name="connsiteY402" fmla="*/ 3655526 h 6858000"/>
              <a:gd name="connsiteX403" fmla="*/ 1313114 w 12192002"/>
              <a:gd name="connsiteY403" fmla="*/ 3655216 h 6858000"/>
              <a:gd name="connsiteX404" fmla="*/ 3655073 w 12192002"/>
              <a:gd name="connsiteY404" fmla="*/ 3650884 h 6858000"/>
              <a:gd name="connsiteX405" fmla="*/ 3989938 w 12192002"/>
              <a:gd name="connsiteY405" fmla="*/ 3991685 h 6858000"/>
              <a:gd name="connsiteX406" fmla="*/ 4393907 w 12192002"/>
              <a:gd name="connsiteY406" fmla="*/ 4261258 h 6858000"/>
              <a:gd name="connsiteX407" fmla="*/ 4648051 w 12192002"/>
              <a:gd name="connsiteY407" fmla="*/ 4374051 h 6858000"/>
              <a:gd name="connsiteX408" fmla="*/ 4383389 w 12192002"/>
              <a:gd name="connsiteY408" fmla="*/ 4184369 h 6858000"/>
              <a:gd name="connsiteX409" fmla="*/ 4165508 w 12192002"/>
              <a:gd name="connsiteY409" fmla="*/ 4035196 h 6858000"/>
              <a:gd name="connsiteX410" fmla="*/ 4068162 w 12192002"/>
              <a:gd name="connsiteY410" fmla="*/ 3953394 h 6858000"/>
              <a:gd name="connsiteX411" fmla="*/ 3981416 w 12192002"/>
              <a:gd name="connsiteY411" fmla="*/ 3880482 h 6858000"/>
              <a:gd name="connsiteX412" fmla="*/ 3800147 w 12192002"/>
              <a:gd name="connsiteY412" fmla="*/ 3749872 h 6858000"/>
              <a:gd name="connsiteX413" fmla="*/ 3670252 w 12192002"/>
              <a:gd name="connsiteY413" fmla="*/ 3622798 h 6858000"/>
              <a:gd name="connsiteX414" fmla="*/ 3817258 w 12192002"/>
              <a:gd name="connsiteY414" fmla="*/ 3723577 h 6858000"/>
              <a:gd name="connsiteX415" fmla="*/ 4000461 w 12192002"/>
              <a:gd name="connsiteY415" fmla="*/ 3855966 h 6858000"/>
              <a:gd name="connsiteX416" fmla="*/ 4088180 w 12192002"/>
              <a:gd name="connsiteY416" fmla="*/ 3929774 h 6858000"/>
              <a:gd name="connsiteX417" fmla="*/ 4184555 w 12192002"/>
              <a:gd name="connsiteY417" fmla="*/ 4010683 h 6858000"/>
              <a:gd name="connsiteX418" fmla="*/ 4399563 w 12192002"/>
              <a:gd name="connsiteY418" fmla="*/ 4158106 h 6858000"/>
              <a:gd name="connsiteX419" fmla="*/ 4684469 w 12192002"/>
              <a:gd name="connsiteY419" fmla="*/ 4364680 h 6858000"/>
              <a:gd name="connsiteX420" fmla="*/ 4690271 w 12192002"/>
              <a:gd name="connsiteY420" fmla="*/ 4370034 h 6858000"/>
              <a:gd name="connsiteX421" fmla="*/ 4136093 w 12192002"/>
              <a:gd name="connsiteY421" fmla="*/ 3858466 h 6858000"/>
              <a:gd name="connsiteX422" fmla="*/ 3670252 w 12192002"/>
              <a:gd name="connsiteY422" fmla="*/ 3622798 h 6858000"/>
              <a:gd name="connsiteX423" fmla="*/ 9334796 w 12192002"/>
              <a:gd name="connsiteY423" fmla="*/ 3456584 h 6858000"/>
              <a:gd name="connsiteX424" fmla="*/ 9651570 w 12192002"/>
              <a:gd name="connsiteY424" fmla="*/ 3826505 h 6858000"/>
              <a:gd name="connsiteX425" fmla="*/ 9334796 w 12192002"/>
              <a:gd name="connsiteY425" fmla="*/ 3456584 h 6858000"/>
              <a:gd name="connsiteX426" fmla="*/ 4440129 w 12192002"/>
              <a:gd name="connsiteY426" fmla="*/ 3448571 h 6858000"/>
              <a:gd name="connsiteX427" fmla="*/ 4856525 w 12192002"/>
              <a:gd name="connsiteY427" fmla="*/ 3915351 h 6858000"/>
              <a:gd name="connsiteX428" fmla="*/ 5059055 w 12192002"/>
              <a:gd name="connsiteY428" fmla="*/ 4108918 h 6858000"/>
              <a:gd name="connsiteX429" fmla="*/ 5290070 w 12192002"/>
              <a:gd name="connsiteY429" fmla="*/ 4263619 h 6858000"/>
              <a:gd name="connsiteX430" fmla="*/ 4834991 w 12192002"/>
              <a:gd name="connsiteY430" fmla="*/ 3830985 h 6858000"/>
              <a:gd name="connsiteX431" fmla="*/ 4440129 w 12192002"/>
              <a:gd name="connsiteY431" fmla="*/ 3448571 h 6858000"/>
              <a:gd name="connsiteX432" fmla="*/ 4441737 w 12192002"/>
              <a:gd name="connsiteY432" fmla="*/ 3399734 h 6858000"/>
              <a:gd name="connsiteX433" fmla="*/ 4431236 w 12192002"/>
              <a:gd name="connsiteY433" fmla="*/ 3400954 h 6858000"/>
              <a:gd name="connsiteX434" fmla="*/ 4557150 w 12192002"/>
              <a:gd name="connsiteY434" fmla="*/ 3510023 h 6858000"/>
              <a:gd name="connsiteX435" fmla="*/ 4856936 w 12192002"/>
              <a:gd name="connsiteY435" fmla="*/ 3809146 h 6858000"/>
              <a:gd name="connsiteX436" fmla="*/ 5111996 w 12192002"/>
              <a:gd name="connsiteY436" fmla="*/ 4065759 h 6858000"/>
              <a:gd name="connsiteX437" fmla="*/ 5388877 w 12192002"/>
              <a:gd name="connsiteY437" fmla="*/ 4300185 h 6858000"/>
              <a:gd name="connsiteX438" fmla="*/ 5425556 w 12192002"/>
              <a:gd name="connsiteY438" fmla="*/ 4308967 h 6858000"/>
              <a:gd name="connsiteX439" fmla="*/ 4943646 w 12192002"/>
              <a:gd name="connsiteY439" fmla="*/ 3822916 h 6858000"/>
              <a:gd name="connsiteX440" fmla="*/ 4594837 w 12192002"/>
              <a:gd name="connsiteY440" fmla="*/ 3532274 h 6858000"/>
              <a:gd name="connsiteX441" fmla="*/ 4441737 w 12192002"/>
              <a:gd name="connsiteY441" fmla="*/ 3399734 h 6858000"/>
              <a:gd name="connsiteX442" fmla="*/ 5425834 w 12192002"/>
              <a:gd name="connsiteY442" fmla="*/ 3162785 h 6858000"/>
              <a:gd name="connsiteX443" fmla="*/ 5401644 w 12192002"/>
              <a:gd name="connsiteY443" fmla="*/ 3617847 h 6858000"/>
              <a:gd name="connsiteX444" fmla="*/ 5467256 w 12192002"/>
              <a:gd name="connsiteY444" fmla="*/ 4175494 h 6858000"/>
              <a:gd name="connsiteX445" fmla="*/ 5448069 w 12192002"/>
              <a:gd name="connsiteY445" fmla="*/ 3567554 h 6858000"/>
              <a:gd name="connsiteX446" fmla="*/ 1318687 w 12192002"/>
              <a:gd name="connsiteY446" fmla="*/ 3113840 h 6858000"/>
              <a:gd name="connsiteX447" fmla="*/ 1066793 w 12192002"/>
              <a:gd name="connsiteY447" fmla="*/ 3212171 h 6858000"/>
              <a:gd name="connsiteX448" fmla="*/ 993319 w 12192002"/>
              <a:gd name="connsiteY448" fmla="*/ 3247648 h 6858000"/>
              <a:gd name="connsiteX449" fmla="*/ 853081 w 12192002"/>
              <a:gd name="connsiteY449" fmla="*/ 3312410 h 6858000"/>
              <a:gd name="connsiteX450" fmla="*/ 805957 w 12192002"/>
              <a:gd name="connsiteY450" fmla="*/ 3330443 h 6858000"/>
              <a:gd name="connsiteX451" fmla="*/ 1318687 w 12192002"/>
              <a:gd name="connsiteY451" fmla="*/ 3113840 h 6858000"/>
              <a:gd name="connsiteX452" fmla="*/ 5453701 w 12192002"/>
              <a:gd name="connsiteY452" fmla="*/ 3090882 h 6858000"/>
              <a:gd name="connsiteX453" fmla="*/ 5480135 w 12192002"/>
              <a:gd name="connsiteY453" fmla="*/ 3565802 h 6858000"/>
              <a:gd name="connsiteX454" fmla="*/ 5499022 w 12192002"/>
              <a:gd name="connsiteY454" fmla="*/ 4166310 h 6858000"/>
              <a:gd name="connsiteX455" fmla="*/ 5547022 w 12192002"/>
              <a:gd name="connsiteY455" fmla="*/ 3607838 h 6858000"/>
              <a:gd name="connsiteX456" fmla="*/ 5515964 w 12192002"/>
              <a:gd name="connsiteY456" fmla="*/ 3378541 h 6858000"/>
              <a:gd name="connsiteX457" fmla="*/ 5453701 w 12192002"/>
              <a:gd name="connsiteY457" fmla="*/ 3090882 h 6858000"/>
              <a:gd name="connsiteX458" fmla="*/ 9790480 w 12192002"/>
              <a:gd name="connsiteY458" fmla="*/ 3078533 h 6858000"/>
              <a:gd name="connsiteX459" fmla="*/ 9763295 w 12192002"/>
              <a:gd name="connsiteY459" fmla="*/ 3245370 h 6858000"/>
              <a:gd name="connsiteX460" fmla="*/ 9736458 w 12192002"/>
              <a:gd name="connsiteY460" fmla="*/ 3758413 h 6858000"/>
              <a:gd name="connsiteX461" fmla="*/ 9763499 w 12192002"/>
              <a:gd name="connsiteY461" fmla="*/ 3528057 h 6858000"/>
              <a:gd name="connsiteX462" fmla="*/ 9793906 w 12192002"/>
              <a:gd name="connsiteY462" fmla="*/ 3231157 h 6858000"/>
              <a:gd name="connsiteX463" fmla="*/ 9791874 w 12192002"/>
              <a:gd name="connsiteY463" fmla="*/ 3142788 h 6858000"/>
              <a:gd name="connsiteX464" fmla="*/ 9790480 w 12192002"/>
              <a:gd name="connsiteY464" fmla="*/ 3078533 h 6858000"/>
              <a:gd name="connsiteX465" fmla="*/ 1238695 w 12192002"/>
              <a:gd name="connsiteY465" fmla="*/ 3076820 h 6858000"/>
              <a:gd name="connsiteX466" fmla="*/ 716371 w 12192002"/>
              <a:gd name="connsiteY466" fmla="*/ 3293249 h 6858000"/>
              <a:gd name="connsiteX467" fmla="*/ 579522 w 12192002"/>
              <a:gd name="connsiteY467" fmla="*/ 3371759 h 6858000"/>
              <a:gd name="connsiteX468" fmla="*/ 600288 w 12192002"/>
              <a:gd name="connsiteY468" fmla="*/ 3365555 h 6858000"/>
              <a:gd name="connsiteX469" fmla="*/ 840692 w 12192002"/>
              <a:gd name="connsiteY469" fmla="*/ 3284921 h 6858000"/>
              <a:gd name="connsiteX470" fmla="*/ 979248 w 12192002"/>
              <a:gd name="connsiteY470" fmla="*/ 3221003 h 6858000"/>
              <a:gd name="connsiteX471" fmla="*/ 1053282 w 12192002"/>
              <a:gd name="connsiteY471" fmla="*/ 3185247 h 6858000"/>
              <a:gd name="connsiteX472" fmla="*/ 1320603 w 12192002"/>
              <a:gd name="connsiteY472" fmla="*/ 3081281 h 6858000"/>
              <a:gd name="connsiteX473" fmla="*/ 1238695 w 12192002"/>
              <a:gd name="connsiteY473" fmla="*/ 3076820 h 6858000"/>
              <a:gd name="connsiteX474" fmla="*/ 5425627 w 12192002"/>
              <a:gd name="connsiteY474" fmla="*/ 2954192 h 6858000"/>
              <a:gd name="connsiteX475" fmla="*/ 5470769 w 12192002"/>
              <a:gd name="connsiteY475" fmla="*/ 3005435 h 6858000"/>
              <a:gd name="connsiteX476" fmla="*/ 5519779 w 12192002"/>
              <a:gd name="connsiteY476" fmla="*/ 4359223 h 6858000"/>
              <a:gd name="connsiteX477" fmla="*/ 5520293 w 12192002"/>
              <a:gd name="connsiteY477" fmla="*/ 4360602 h 6858000"/>
              <a:gd name="connsiteX478" fmla="*/ 5767221 w 12192002"/>
              <a:gd name="connsiteY478" fmla="*/ 4665564 h 6858000"/>
              <a:gd name="connsiteX479" fmla="*/ 6937169 w 12192002"/>
              <a:gd name="connsiteY479" fmla="*/ 4815941 h 6858000"/>
              <a:gd name="connsiteX480" fmla="*/ 6953922 w 12192002"/>
              <a:gd name="connsiteY480" fmla="*/ 4890068 h 6858000"/>
              <a:gd name="connsiteX481" fmla="*/ 6071359 w 12192002"/>
              <a:gd name="connsiteY481" fmla="*/ 4770770 h 6858000"/>
              <a:gd name="connsiteX482" fmla="*/ 6038839 w 12192002"/>
              <a:gd name="connsiteY482" fmla="*/ 4764474 h 6858000"/>
              <a:gd name="connsiteX483" fmla="*/ 6038705 w 12192002"/>
              <a:gd name="connsiteY483" fmla="*/ 4763847 h 6858000"/>
              <a:gd name="connsiteX484" fmla="*/ 6037783 w 12192002"/>
              <a:gd name="connsiteY484" fmla="*/ 4764270 h 6858000"/>
              <a:gd name="connsiteX485" fmla="*/ 6038839 w 12192002"/>
              <a:gd name="connsiteY485" fmla="*/ 4764474 h 6858000"/>
              <a:gd name="connsiteX486" fmla="*/ 6040338 w 12192002"/>
              <a:gd name="connsiteY486" fmla="*/ 4771418 h 6858000"/>
              <a:gd name="connsiteX487" fmla="*/ 6024488 w 12192002"/>
              <a:gd name="connsiteY487" fmla="*/ 4809903 h 6858000"/>
              <a:gd name="connsiteX488" fmla="*/ 5599771 w 12192002"/>
              <a:gd name="connsiteY488" fmla="*/ 5509652 h 6858000"/>
              <a:gd name="connsiteX489" fmla="*/ 5548843 w 12192002"/>
              <a:gd name="connsiteY489" fmla="*/ 5563845 h 6858000"/>
              <a:gd name="connsiteX490" fmla="*/ 5940952 w 12192002"/>
              <a:gd name="connsiteY490" fmla="*/ 6250028 h 6858000"/>
              <a:gd name="connsiteX491" fmla="*/ 6043441 w 12192002"/>
              <a:gd name="connsiteY491" fmla="*/ 6665847 h 6858000"/>
              <a:gd name="connsiteX492" fmla="*/ 6093432 w 12192002"/>
              <a:gd name="connsiteY492" fmla="*/ 6858000 h 6858000"/>
              <a:gd name="connsiteX493" fmla="*/ 6034344 w 12192002"/>
              <a:gd name="connsiteY493" fmla="*/ 6858000 h 6858000"/>
              <a:gd name="connsiteX494" fmla="*/ 6026679 w 12192002"/>
              <a:gd name="connsiteY494" fmla="*/ 6836959 h 6858000"/>
              <a:gd name="connsiteX495" fmla="*/ 5800441 w 12192002"/>
              <a:gd name="connsiteY495" fmla="*/ 6335286 h 6858000"/>
              <a:gd name="connsiteX496" fmla="*/ 5526562 w 12192002"/>
              <a:gd name="connsiteY496" fmla="*/ 5705388 h 6858000"/>
              <a:gd name="connsiteX497" fmla="*/ 5519640 w 12192002"/>
              <a:gd name="connsiteY497" fmla="*/ 5683774 h 6858000"/>
              <a:gd name="connsiteX498" fmla="*/ 5844559 w 12192002"/>
              <a:gd name="connsiteY498" fmla="*/ 6553349 h 6858000"/>
              <a:gd name="connsiteX499" fmla="*/ 5975994 w 12192002"/>
              <a:gd name="connsiteY499" fmla="*/ 6858000 h 6858000"/>
              <a:gd name="connsiteX500" fmla="*/ 5898547 w 12192002"/>
              <a:gd name="connsiteY500" fmla="*/ 6858000 h 6858000"/>
              <a:gd name="connsiteX501" fmla="*/ 5682041 w 12192002"/>
              <a:gd name="connsiteY501" fmla="*/ 6355860 h 6858000"/>
              <a:gd name="connsiteX502" fmla="*/ 5461758 w 12192002"/>
              <a:gd name="connsiteY502" fmla="*/ 5820220 h 6858000"/>
              <a:gd name="connsiteX503" fmla="*/ 5237282 w 12192002"/>
              <a:gd name="connsiteY503" fmla="*/ 6579086 h 6858000"/>
              <a:gd name="connsiteX504" fmla="*/ 5115009 w 12192002"/>
              <a:gd name="connsiteY504" fmla="*/ 6858000 h 6858000"/>
              <a:gd name="connsiteX505" fmla="*/ 5028074 w 12192002"/>
              <a:gd name="connsiteY505" fmla="*/ 6858000 h 6858000"/>
              <a:gd name="connsiteX506" fmla="*/ 5079508 w 12192002"/>
              <a:gd name="connsiteY506" fmla="*/ 6749074 h 6858000"/>
              <a:gd name="connsiteX507" fmla="*/ 5371846 w 12192002"/>
              <a:gd name="connsiteY507" fmla="*/ 5924413 h 6858000"/>
              <a:gd name="connsiteX508" fmla="*/ 5270512 w 12192002"/>
              <a:gd name="connsiteY508" fmla="*/ 6138975 h 6858000"/>
              <a:gd name="connsiteX509" fmla="*/ 5062409 w 12192002"/>
              <a:gd name="connsiteY509" fmla="*/ 6653544 h 6858000"/>
              <a:gd name="connsiteX510" fmla="*/ 5036628 w 12192002"/>
              <a:gd name="connsiteY510" fmla="*/ 6754247 h 6858000"/>
              <a:gd name="connsiteX511" fmla="*/ 5009112 w 12192002"/>
              <a:gd name="connsiteY511" fmla="*/ 6858000 h 6858000"/>
              <a:gd name="connsiteX512" fmla="*/ 4976679 w 12192002"/>
              <a:gd name="connsiteY512" fmla="*/ 6858000 h 6858000"/>
              <a:gd name="connsiteX513" fmla="*/ 5006536 w 12192002"/>
              <a:gd name="connsiteY513" fmla="*/ 6747068 h 6858000"/>
              <a:gd name="connsiteX514" fmla="*/ 5032723 w 12192002"/>
              <a:gd name="connsiteY514" fmla="*/ 6644957 h 6858000"/>
              <a:gd name="connsiteX515" fmla="*/ 5242949 w 12192002"/>
              <a:gd name="connsiteY515" fmla="*/ 6125175 h 6858000"/>
              <a:gd name="connsiteX516" fmla="*/ 5286321 w 12192002"/>
              <a:gd name="connsiteY516" fmla="*/ 6033555 h 6858000"/>
              <a:gd name="connsiteX517" fmla="*/ 5008210 w 12192002"/>
              <a:gd name="connsiteY517" fmla="*/ 6649194 h 6858000"/>
              <a:gd name="connsiteX518" fmla="*/ 4986321 w 12192002"/>
              <a:gd name="connsiteY518" fmla="*/ 6765687 h 6858000"/>
              <a:gd name="connsiteX519" fmla="*/ 4973474 w 12192002"/>
              <a:gd name="connsiteY519" fmla="*/ 6858000 h 6858000"/>
              <a:gd name="connsiteX520" fmla="*/ 4907178 w 12192002"/>
              <a:gd name="connsiteY520" fmla="*/ 6858000 h 6858000"/>
              <a:gd name="connsiteX521" fmla="*/ 4910810 w 12192002"/>
              <a:gd name="connsiteY521" fmla="*/ 6829660 h 6858000"/>
              <a:gd name="connsiteX522" fmla="*/ 4987461 w 12192002"/>
              <a:gd name="connsiteY522" fmla="*/ 6432994 h 6858000"/>
              <a:gd name="connsiteX523" fmla="*/ 5179262 w 12192002"/>
              <a:gd name="connsiteY523" fmla="*/ 6035044 h 6858000"/>
              <a:gd name="connsiteX524" fmla="*/ 4689678 w 12192002"/>
              <a:gd name="connsiteY524" fmla="*/ 6440241 h 6858000"/>
              <a:gd name="connsiteX525" fmla="*/ 4477543 w 12192002"/>
              <a:gd name="connsiteY525" fmla="*/ 6674836 h 6858000"/>
              <a:gd name="connsiteX526" fmla="*/ 4329957 w 12192002"/>
              <a:gd name="connsiteY526" fmla="*/ 6858000 h 6858000"/>
              <a:gd name="connsiteX527" fmla="*/ 4218595 w 12192002"/>
              <a:gd name="connsiteY527" fmla="*/ 6858000 h 6858000"/>
              <a:gd name="connsiteX528" fmla="*/ 4368888 w 12192002"/>
              <a:gd name="connsiteY528" fmla="*/ 6668412 h 6858000"/>
              <a:gd name="connsiteX529" fmla="*/ 4563091 w 12192002"/>
              <a:gd name="connsiteY529" fmla="*/ 6442508 h 6858000"/>
              <a:gd name="connsiteX530" fmla="*/ 5387324 w 12192002"/>
              <a:gd name="connsiteY530" fmla="*/ 5705830 h 6858000"/>
              <a:gd name="connsiteX531" fmla="*/ 5073620 w 12192002"/>
              <a:gd name="connsiteY531" fmla="*/ 5955437 h 6858000"/>
              <a:gd name="connsiteX532" fmla="*/ 4689789 w 12192002"/>
              <a:gd name="connsiteY532" fmla="*/ 6268382 h 6858000"/>
              <a:gd name="connsiteX533" fmla="*/ 4418722 w 12192002"/>
              <a:gd name="connsiteY533" fmla="*/ 6570886 h 6858000"/>
              <a:gd name="connsiteX534" fmla="*/ 4214944 w 12192002"/>
              <a:gd name="connsiteY534" fmla="*/ 6858000 h 6858000"/>
              <a:gd name="connsiteX535" fmla="*/ 4177898 w 12192002"/>
              <a:gd name="connsiteY535" fmla="*/ 6858000 h 6858000"/>
              <a:gd name="connsiteX536" fmla="*/ 4391597 w 12192002"/>
              <a:gd name="connsiteY536" fmla="*/ 6556370 h 6858000"/>
              <a:gd name="connsiteX537" fmla="*/ 4668889 w 12192002"/>
              <a:gd name="connsiteY537" fmla="*/ 6246399 h 6858000"/>
              <a:gd name="connsiteX538" fmla="*/ 5055427 w 12192002"/>
              <a:gd name="connsiteY538" fmla="*/ 5931476 h 6858000"/>
              <a:gd name="connsiteX539" fmla="*/ 5371813 w 12192002"/>
              <a:gd name="connsiteY539" fmla="*/ 5678975 h 6858000"/>
              <a:gd name="connsiteX540" fmla="*/ 4987918 w 12192002"/>
              <a:gd name="connsiteY540" fmla="*/ 5838701 h 6858000"/>
              <a:gd name="connsiteX541" fmla="*/ 4317146 w 12192002"/>
              <a:gd name="connsiteY541" fmla="*/ 6587716 h 6858000"/>
              <a:gd name="connsiteX542" fmla="*/ 4171627 w 12192002"/>
              <a:gd name="connsiteY542" fmla="*/ 6858000 h 6858000"/>
              <a:gd name="connsiteX543" fmla="*/ 4081585 w 12192002"/>
              <a:gd name="connsiteY543" fmla="*/ 6858000 h 6858000"/>
              <a:gd name="connsiteX544" fmla="*/ 4238603 w 12192002"/>
              <a:gd name="connsiteY544" fmla="*/ 6559341 h 6858000"/>
              <a:gd name="connsiteX545" fmla="*/ 4778333 w 12192002"/>
              <a:gd name="connsiteY545" fmla="*/ 5873626 h 6858000"/>
              <a:gd name="connsiteX546" fmla="*/ 5414185 w 12192002"/>
              <a:gd name="connsiteY546" fmla="*/ 5573882 h 6858000"/>
              <a:gd name="connsiteX547" fmla="*/ 5959648 w 12192002"/>
              <a:gd name="connsiteY547" fmla="*/ 4760797 h 6858000"/>
              <a:gd name="connsiteX548" fmla="*/ 5355019 w 12192002"/>
              <a:gd name="connsiteY548" fmla="*/ 4734672 h 6858000"/>
              <a:gd name="connsiteX549" fmla="*/ 5083565 w 12192002"/>
              <a:gd name="connsiteY549" fmla="*/ 5179121 h 6858000"/>
              <a:gd name="connsiteX550" fmla="*/ 4713577 w 12192002"/>
              <a:gd name="connsiteY550" fmla="*/ 5616803 h 6858000"/>
              <a:gd name="connsiteX551" fmla="*/ 3989559 w 12192002"/>
              <a:gd name="connsiteY551" fmla="*/ 6145945 h 6858000"/>
              <a:gd name="connsiteX552" fmla="*/ 3939824 w 12192002"/>
              <a:gd name="connsiteY552" fmla="*/ 6066900 h 6858000"/>
              <a:gd name="connsiteX553" fmla="*/ 4584537 w 12192002"/>
              <a:gd name="connsiteY553" fmla="*/ 5324826 h 6858000"/>
              <a:gd name="connsiteX554" fmla="*/ 5037105 w 12192002"/>
              <a:gd name="connsiteY554" fmla="*/ 5088765 h 6858000"/>
              <a:gd name="connsiteX555" fmla="*/ 5039930 w 12192002"/>
              <a:gd name="connsiteY555" fmla="*/ 5089585 h 6858000"/>
              <a:gd name="connsiteX556" fmla="*/ 5263764 w 12192002"/>
              <a:gd name="connsiteY556" fmla="*/ 4735525 h 6858000"/>
              <a:gd name="connsiteX557" fmla="*/ 4086300 w 12192002"/>
              <a:gd name="connsiteY557" fmla="*/ 4884599 h 6858000"/>
              <a:gd name="connsiteX558" fmla="*/ 4085485 w 12192002"/>
              <a:gd name="connsiteY558" fmla="*/ 4899070 h 6858000"/>
              <a:gd name="connsiteX559" fmla="*/ 3871915 w 12192002"/>
              <a:gd name="connsiteY559" fmla="*/ 5253645 h 6858000"/>
              <a:gd name="connsiteX560" fmla="*/ 3799374 w 12192002"/>
              <a:gd name="connsiteY560" fmla="*/ 5466127 h 6858000"/>
              <a:gd name="connsiteX561" fmla="*/ 3498850 w 12192002"/>
              <a:gd name="connsiteY561" fmla="*/ 6661888 h 6858000"/>
              <a:gd name="connsiteX562" fmla="*/ 3399216 w 12192002"/>
              <a:gd name="connsiteY562" fmla="*/ 6858000 h 6858000"/>
              <a:gd name="connsiteX563" fmla="*/ 3303688 w 12192002"/>
              <a:gd name="connsiteY563" fmla="*/ 6858000 h 6858000"/>
              <a:gd name="connsiteX564" fmla="*/ 3391774 w 12192002"/>
              <a:gd name="connsiteY564" fmla="*/ 6697181 h 6858000"/>
              <a:gd name="connsiteX565" fmla="*/ 3735540 w 12192002"/>
              <a:gd name="connsiteY565" fmla="*/ 5546923 h 6858000"/>
              <a:gd name="connsiteX566" fmla="*/ 3729438 w 12192002"/>
              <a:gd name="connsiteY566" fmla="*/ 5569058 h 6858000"/>
              <a:gd name="connsiteX567" fmla="*/ 3707782 w 12192002"/>
              <a:gd name="connsiteY567" fmla="*/ 5644908 h 6858000"/>
              <a:gd name="connsiteX568" fmla="*/ 3583827 w 12192002"/>
              <a:gd name="connsiteY568" fmla="*/ 6039215 h 6858000"/>
              <a:gd name="connsiteX569" fmla="*/ 3547861 w 12192002"/>
              <a:gd name="connsiteY569" fmla="*/ 6129609 h 6858000"/>
              <a:gd name="connsiteX570" fmla="*/ 3490905 w 12192002"/>
              <a:gd name="connsiteY570" fmla="*/ 6277660 h 6858000"/>
              <a:gd name="connsiteX571" fmla="*/ 3455859 w 12192002"/>
              <a:gd name="connsiteY571" fmla="*/ 6391301 h 6858000"/>
              <a:gd name="connsiteX572" fmla="*/ 3429112 w 12192002"/>
              <a:gd name="connsiteY572" fmla="*/ 6479469 h 6858000"/>
              <a:gd name="connsiteX573" fmla="*/ 3304862 w 12192002"/>
              <a:gd name="connsiteY573" fmla="*/ 6796476 h 6858000"/>
              <a:gd name="connsiteX574" fmla="*/ 3276071 w 12192002"/>
              <a:gd name="connsiteY574" fmla="*/ 6858000 h 6858000"/>
              <a:gd name="connsiteX575" fmla="*/ 3240805 w 12192002"/>
              <a:gd name="connsiteY575" fmla="*/ 6858000 h 6858000"/>
              <a:gd name="connsiteX576" fmla="*/ 3275917 w 12192002"/>
              <a:gd name="connsiteY576" fmla="*/ 6783192 h 6858000"/>
              <a:gd name="connsiteX577" fmla="*/ 3399358 w 12192002"/>
              <a:gd name="connsiteY577" fmla="*/ 6469011 h 6858000"/>
              <a:gd name="connsiteX578" fmla="*/ 3425650 w 12192002"/>
              <a:gd name="connsiteY578" fmla="*/ 6381333 h 6858000"/>
              <a:gd name="connsiteX579" fmla="*/ 3460661 w 12192002"/>
              <a:gd name="connsiteY579" fmla="*/ 6266763 h 6858000"/>
              <a:gd name="connsiteX580" fmla="*/ 3518021 w 12192002"/>
              <a:gd name="connsiteY580" fmla="*/ 6117298 h 6858000"/>
              <a:gd name="connsiteX581" fmla="*/ 3554035 w 12192002"/>
              <a:gd name="connsiteY581" fmla="*/ 6027832 h 6858000"/>
              <a:gd name="connsiteX582" fmla="*/ 3677174 w 12192002"/>
              <a:gd name="connsiteY582" fmla="*/ 5636351 h 6858000"/>
              <a:gd name="connsiteX583" fmla="*/ 3698819 w 12192002"/>
              <a:gd name="connsiteY583" fmla="*/ 5560503 h 6858000"/>
              <a:gd name="connsiteX584" fmla="*/ 3702094 w 12192002"/>
              <a:gd name="connsiteY584" fmla="*/ 5549194 h 6858000"/>
              <a:gd name="connsiteX585" fmla="*/ 3398355 w 12192002"/>
              <a:gd name="connsiteY585" fmla="*/ 6094603 h 6858000"/>
              <a:gd name="connsiteX586" fmla="*/ 3193941 w 12192002"/>
              <a:gd name="connsiteY586" fmla="*/ 6798775 h 6858000"/>
              <a:gd name="connsiteX587" fmla="*/ 3184140 w 12192002"/>
              <a:gd name="connsiteY587" fmla="*/ 6858000 h 6858000"/>
              <a:gd name="connsiteX588" fmla="*/ 3099978 w 12192002"/>
              <a:gd name="connsiteY588" fmla="*/ 6858000 h 6858000"/>
              <a:gd name="connsiteX589" fmla="*/ 3101556 w 12192002"/>
              <a:gd name="connsiteY589" fmla="*/ 6843337 h 6858000"/>
              <a:gd name="connsiteX590" fmla="*/ 3370162 w 12192002"/>
              <a:gd name="connsiteY590" fmla="*/ 5785550 h 6858000"/>
              <a:gd name="connsiteX591" fmla="*/ 3746477 w 12192002"/>
              <a:gd name="connsiteY591" fmla="*/ 5377889 h 6858000"/>
              <a:gd name="connsiteX592" fmla="*/ 3863399 w 12192002"/>
              <a:gd name="connsiteY592" fmla="*/ 5087257 h 6858000"/>
              <a:gd name="connsiteX593" fmla="*/ 3968712 w 12192002"/>
              <a:gd name="connsiteY593" fmla="*/ 4913989 h 6858000"/>
              <a:gd name="connsiteX594" fmla="*/ 2792390 w 12192002"/>
              <a:gd name="connsiteY594" fmla="*/ 5382974 h 6858000"/>
              <a:gd name="connsiteX595" fmla="*/ 2714982 w 12192002"/>
              <a:gd name="connsiteY595" fmla="*/ 5427051 h 6858000"/>
              <a:gd name="connsiteX596" fmla="*/ 2813361 w 12192002"/>
              <a:gd name="connsiteY596" fmla="*/ 6023912 h 6858000"/>
              <a:gd name="connsiteX597" fmla="*/ 2688430 w 12192002"/>
              <a:gd name="connsiteY597" fmla="*/ 6801564 h 6858000"/>
              <a:gd name="connsiteX598" fmla="*/ 2629626 w 12192002"/>
              <a:gd name="connsiteY598" fmla="*/ 6763394 h 6858000"/>
              <a:gd name="connsiteX599" fmla="*/ 2565328 w 12192002"/>
              <a:gd name="connsiteY599" fmla="*/ 5516399 h 6858000"/>
              <a:gd name="connsiteX600" fmla="*/ 1922999 w 12192002"/>
              <a:gd name="connsiteY600" fmla="*/ 5980343 h 6858000"/>
              <a:gd name="connsiteX601" fmla="*/ 1950261 w 12192002"/>
              <a:gd name="connsiteY601" fmla="*/ 6405858 h 6858000"/>
              <a:gd name="connsiteX602" fmla="*/ 2365554 w 12192002"/>
              <a:gd name="connsiteY602" fmla="*/ 6759107 h 6858000"/>
              <a:gd name="connsiteX603" fmla="*/ 2424142 w 12192002"/>
              <a:gd name="connsiteY603" fmla="*/ 6858000 h 6858000"/>
              <a:gd name="connsiteX604" fmla="*/ 2395994 w 12192002"/>
              <a:gd name="connsiteY604" fmla="*/ 6858000 h 6858000"/>
              <a:gd name="connsiteX605" fmla="*/ 2392863 w 12192002"/>
              <a:gd name="connsiteY605" fmla="*/ 6852964 h 6858000"/>
              <a:gd name="connsiteX606" fmla="*/ 2017589 w 12192002"/>
              <a:gd name="connsiteY606" fmla="*/ 6493982 h 6858000"/>
              <a:gd name="connsiteX607" fmla="*/ 2147336 w 12192002"/>
              <a:gd name="connsiteY607" fmla="*/ 6594052 h 6858000"/>
              <a:gd name="connsiteX608" fmla="*/ 2207047 w 12192002"/>
              <a:gd name="connsiteY608" fmla="*/ 6654540 h 6858000"/>
              <a:gd name="connsiteX609" fmla="*/ 2299106 w 12192002"/>
              <a:gd name="connsiteY609" fmla="*/ 6778931 h 6858000"/>
              <a:gd name="connsiteX610" fmla="*/ 2314430 w 12192002"/>
              <a:gd name="connsiteY610" fmla="*/ 6801144 h 6858000"/>
              <a:gd name="connsiteX611" fmla="*/ 2352406 w 12192002"/>
              <a:gd name="connsiteY611" fmla="*/ 6858000 h 6858000"/>
              <a:gd name="connsiteX612" fmla="*/ 2314492 w 12192002"/>
              <a:gd name="connsiteY612" fmla="*/ 6858000 h 6858000"/>
              <a:gd name="connsiteX613" fmla="*/ 2288095 w 12192002"/>
              <a:gd name="connsiteY613" fmla="*/ 6818030 h 6858000"/>
              <a:gd name="connsiteX614" fmla="*/ 2272768 w 12192002"/>
              <a:gd name="connsiteY614" fmla="*/ 6795822 h 6858000"/>
              <a:gd name="connsiteX615" fmla="*/ 2182715 w 12192002"/>
              <a:gd name="connsiteY615" fmla="*/ 6675071 h 6858000"/>
              <a:gd name="connsiteX616" fmla="*/ 2032061 w 12192002"/>
              <a:gd name="connsiteY616" fmla="*/ 6541380 h 6858000"/>
              <a:gd name="connsiteX617" fmla="*/ 2257220 w 12192002"/>
              <a:gd name="connsiteY617" fmla="*/ 6826257 h 6858000"/>
              <a:gd name="connsiteX618" fmla="*/ 2281324 w 12192002"/>
              <a:gd name="connsiteY618" fmla="*/ 6858000 h 6858000"/>
              <a:gd name="connsiteX619" fmla="*/ 2242860 w 12192002"/>
              <a:gd name="connsiteY619" fmla="*/ 6858000 h 6858000"/>
              <a:gd name="connsiteX620" fmla="*/ 2232818 w 12192002"/>
              <a:gd name="connsiteY620" fmla="*/ 6844926 h 6858000"/>
              <a:gd name="connsiteX621" fmla="*/ 1990172 w 12192002"/>
              <a:gd name="connsiteY621" fmla="*/ 6542121 h 6858000"/>
              <a:gd name="connsiteX622" fmla="*/ 2124090 w 12192002"/>
              <a:gd name="connsiteY622" fmla="*/ 6761017 h 6858000"/>
              <a:gd name="connsiteX623" fmla="*/ 2200380 w 12192002"/>
              <a:gd name="connsiteY623" fmla="*/ 6858000 h 6858000"/>
              <a:gd name="connsiteX624" fmla="*/ 2147507 w 12192002"/>
              <a:gd name="connsiteY624" fmla="*/ 6858000 h 6858000"/>
              <a:gd name="connsiteX625" fmla="*/ 2070668 w 12192002"/>
              <a:gd name="connsiteY625" fmla="*/ 6761520 h 6858000"/>
              <a:gd name="connsiteX626" fmla="*/ 1975142 w 12192002"/>
              <a:gd name="connsiteY626" fmla="*/ 6585570 h 6858000"/>
              <a:gd name="connsiteX627" fmla="*/ 2050035 w 12192002"/>
              <a:gd name="connsiteY627" fmla="*/ 6813345 h 6858000"/>
              <a:gd name="connsiteX628" fmla="*/ 2063025 w 12192002"/>
              <a:gd name="connsiteY628" fmla="*/ 6858000 h 6858000"/>
              <a:gd name="connsiteX629" fmla="*/ 2021675 w 12192002"/>
              <a:gd name="connsiteY629" fmla="*/ 6858000 h 6858000"/>
              <a:gd name="connsiteX630" fmla="*/ 2019308 w 12192002"/>
              <a:gd name="connsiteY630" fmla="*/ 6847118 h 6858000"/>
              <a:gd name="connsiteX631" fmla="*/ 1938835 w 12192002"/>
              <a:gd name="connsiteY631" fmla="*/ 6551160 h 6858000"/>
              <a:gd name="connsiteX632" fmla="*/ 1953230 w 12192002"/>
              <a:gd name="connsiteY632" fmla="*/ 6759699 h 6858000"/>
              <a:gd name="connsiteX633" fmla="*/ 1956763 w 12192002"/>
              <a:gd name="connsiteY633" fmla="*/ 6778191 h 6858000"/>
              <a:gd name="connsiteX634" fmla="*/ 1967925 w 12192002"/>
              <a:gd name="connsiteY634" fmla="*/ 6858000 h 6858000"/>
              <a:gd name="connsiteX635" fmla="*/ 1936622 w 12192002"/>
              <a:gd name="connsiteY635" fmla="*/ 6858000 h 6858000"/>
              <a:gd name="connsiteX636" fmla="*/ 1926261 w 12192002"/>
              <a:gd name="connsiteY636" fmla="*/ 6784064 h 6858000"/>
              <a:gd name="connsiteX637" fmla="*/ 1922724 w 12192002"/>
              <a:gd name="connsiteY637" fmla="*/ 6765577 h 6858000"/>
              <a:gd name="connsiteX638" fmla="*/ 1904650 w 12192002"/>
              <a:gd name="connsiteY638" fmla="*/ 6639616 h 6858000"/>
              <a:gd name="connsiteX639" fmla="*/ 1885273 w 12192002"/>
              <a:gd name="connsiteY639" fmla="*/ 6858000 h 6858000"/>
              <a:gd name="connsiteX640" fmla="*/ 1854363 w 12192002"/>
              <a:gd name="connsiteY640" fmla="*/ 6858000 h 6858000"/>
              <a:gd name="connsiteX641" fmla="*/ 1880391 w 12192002"/>
              <a:gd name="connsiteY641" fmla="*/ 6603796 h 6858000"/>
              <a:gd name="connsiteX642" fmla="*/ 1818273 w 12192002"/>
              <a:gd name="connsiteY642" fmla="*/ 6715729 h 6858000"/>
              <a:gd name="connsiteX643" fmla="*/ 1794691 w 12192002"/>
              <a:gd name="connsiteY643" fmla="*/ 6843239 h 6858000"/>
              <a:gd name="connsiteX644" fmla="*/ 1794914 w 12192002"/>
              <a:gd name="connsiteY644" fmla="*/ 6858000 h 6858000"/>
              <a:gd name="connsiteX645" fmla="*/ 1746128 w 12192002"/>
              <a:gd name="connsiteY645" fmla="*/ 6858000 h 6858000"/>
              <a:gd name="connsiteX646" fmla="*/ 1753934 w 12192002"/>
              <a:gd name="connsiteY646" fmla="*/ 6724796 h 6858000"/>
              <a:gd name="connsiteX647" fmla="*/ 1792053 w 12192002"/>
              <a:gd name="connsiteY647" fmla="*/ 6572396 h 6858000"/>
              <a:gd name="connsiteX648" fmla="*/ 1862248 w 12192002"/>
              <a:gd name="connsiteY648" fmla="*/ 6266397 h 6858000"/>
              <a:gd name="connsiteX649" fmla="*/ 1862250 w 12192002"/>
              <a:gd name="connsiteY649" fmla="*/ 6033531 h 6858000"/>
              <a:gd name="connsiteX650" fmla="*/ 1211999 w 12192002"/>
              <a:gd name="connsiteY650" fmla="*/ 6683610 h 6858000"/>
              <a:gd name="connsiteX651" fmla="*/ 1213266 w 12192002"/>
              <a:gd name="connsiteY651" fmla="*/ 6691947 h 6858000"/>
              <a:gd name="connsiteX652" fmla="*/ 1203370 w 12192002"/>
              <a:gd name="connsiteY652" fmla="*/ 6850676 h 6858000"/>
              <a:gd name="connsiteX653" fmla="*/ 1203671 w 12192002"/>
              <a:gd name="connsiteY653" fmla="*/ 6858000 h 6858000"/>
              <a:gd name="connsiteX654" fmla="*/ 1143180 w 12192002"/>
              <a:gd name="connsiteY654" fmla="*/ 6858000 h 6858000"/>
              <a:gd name="connsiteX655" fmla="*/ 1142176 w 12192002"/>
              <a:gd name="connsiteY655" fmla="*/ 6766045 h 6858000"/>
              <a:gd name="connsiteX656" fmla="*/ 1067484 w 12192002"/>
              <a:gd name="connsiteY656" fmla="*/ 6858000 h 6858000"/>
              <a:gd name="connsiteX657" fmla="*/ 953928 w 12192002"/>
              <a:gd name="connsiteY657" fmla="*/ 6858000 h 6858000"/>
              <a:gd name="connsiteX658" fmla="*/ 959715 w 12192002"/>
              <a:gd name="connsiteY658" fmla="*/ 6850185 h 6858000"/>
              <a:gd name="connsiteX659" fmla="*/ 1483788 w 12192002"/>
              <a:gd name="connsiteY659" fmla="*/ 6259174 h 6858000"/>
              <a:gd name="connsiteX660" fmla="*/ 1100671 w 12192002"/>
              <a:gd name="connsiteY660" fmla="*/ 6252137 h 6858000"/>
              <a:gd name="connsiteX661" fmla="*/ 1090144 w 12192002"/>
              <a:gd name="connsiteY661" fmla="*/ 6256748 h 6858000"/>
              <a:gd name="connsiteX662" fmla="*/ 1095872 w 12192002"/>
              <a:gd name="connsiteY662" fmla="*/ 6271892 h 6858000"/>
              <a:gd name="connsiteX663" fmla="*/ 262785 w 12192002"/>
              <a:gd name="connsiteY663" fmla="*/ 6845450 h 6858000"/>
              <a:gd name="connsiteX664" fmla="*/ 209968 w 12192002"/>
              <a:gd name="connsiteY664" fmla="*/ 6770713 h 6858000"/>
              <a:gd name="connsiteX665" fmla="*/ 873460 w 12192002"/>
              <a:gd name="connsiteY665" fmla="*/ 6253768 h 6858000"/>
              <a:gd name="connsiteX666" fmla="*/ 192686 w 12192002"/>
              <a:gd name="connsiteY666" fmla="*/ 5849257 h 6858000"/>
              <a:gd name="connsiteX667" fmla="*/ 4696 w 12192002"/>
              <a:gd name="connsiteY667" fmla="*/ 5697668 h 6858000"/>
              <a:gd name="connsiteX668" fmla="*/ 0 w 12192002"/>
              <a:gd name="connsiteY668" fmla="*/ 5689984 h 6858000"/>
              <a:gd name="connsiteX669" fmla="*/ 0 w 12192002"/>
              <a:gd name="connsiteY669" fmla="*/ 5513472 h 6858000"/>
              <a:gd name="connsiteX670" fmla="*/ 174101 w 12192002"/>
              <a:gd name="connsiteY670" fmla="*/ 5620277 h 6858000"/>
              <a:gd name="connsiteX671" fmla="*/ 891800 w 12192002"/>
              <a:gd name="connsiteY671" fmla="*/ 6036935 h 6858000"/>
              <a:gd name="connsiteX672" fmla="*/ 1072219 w 12192002"/>
              <a:gd name="connsiteY672" fmla="*/ 6169443 h 6858000"/>
              <a:gd name="connsiteX673" fmla="*/ 1074117 w 12192002"/>
              <a:gd name="connsiteY673" fmla="*/ 6170301 h 6858000"/>
              <a:gd name="connsiteX674" fmla="*/ 1083114 w 12192002"/>
              <a:gd name="connsiteY674" fmla="*/ 6174131 h 6858000"/>
              <a:gd name="connsiteX675" fmla="*/ 1543010 w 12192002"/>
              <a:gd name="connsiteY675" fmla="*/ 6191140 h 6858000"/>
              <a:gd name="connsiteX676" fmla="*/ 1551080 w 12192002"/>
              <a:gd name="connsiteY676" fmla="*/ 6195006 h 6858000"/>
              <a:gd name="connsiteX677" fmla="*/ 2345443 w 12192002"/>
              <a:gd name="connsiteY677" fmla="*/ 5549882 h 6858000"/>
              <a:gd name="connsiteX678" fmla="*/ 1721499 w 12192002"/>
              <a:gd name="connsiteY678" fmla="*/ 5599969 h 6858000"/>
              <a:gd name="connsiteX679" fmla="*/ 767716 w 12192002"/>
              <a:gd name="connsiteY679" fmla="*/ 5472768 h 6858000"/>
              <a:gd name="connsiteX680" fmla="*/ 722147 w 12192002"/>
              <a:gd name="connsiteY680" fmla="*/ 5393091 h 6858000"/>
              <a:gd name="connsiteX681" fmla="*/ 1485552 w 12192002"/>
              <a:gd name="connsiteY681" fmla="*/ 5313202 h 6858000"/>
              <a:gd name="connsiteX682" fmla="*/ 2143004 w 12192002"/>
              <a:gd name="connsiteY682" fmla="*/ 5402420 h 6858000"/>
              <a:gd name="connsiteX683" fmla="*/ 1933391 w 12192002"/>
              <a:gd name="connsiteY683" fmla="*/ 5156971 h 6858000"/>
              <a:gd name="connsiteX684" fmla="*/ 1827118 w 12192002"/>
              <a:gd name="connsiteY684" fmla="*/ 4968410 h 6858000"/>
              <a:gd name="connsiteX685" fmla="*/ 1837349 w 12192002"/>
              <a:gd name="connsiteY685" fmla="*/ 4956357 h 6858000"/>
              <a:gd name="connsiteX686" fmla="*/ 2162835 w 12192002"/>
              <a:gd name="connsiteY686" fmla="*/ 5187853 h 6858000"/>
              <a:gd name="connsiteX687" fmla="*/ 2257167 w 12192002"/>
              <a:gd name="connsiteY687" fmla="*/ 5462123 h 6858000"/>
              <a:gd name="connsiteX688" fmla="*/ 2261598 w 12192002"/>
              <a:gd name="connsiteY688" fmla="*/ 5467998 h 6858000"/>
              <a:gd name="connsiteX689" fmla="*/ 2437177 w 12192002"/>
              <a:gd name="connsiteY689" fmla="*/ 5479608 h 6858000"/>
              <a:gd name="connsiteX690" fmla="*/ 2445247 w 12192002"/>
              <a:gd name="connsiteY690" fmla="*/ 5483476 h 6858000"/>
              <a:gd name="connsiteX691" fmla="*/ 2743626 w 12192002"/>
              <a:gd name="connsiteY691" fmla="*/ 5304819 h 6858000"/>
              <a:gd name="connsiteX692" fmla="*/ 3048102 w 12192002"/>
              <a:gd name="connsiteY692" fmla="*/ 5150595 h 6858000"/>
              <a:gd name="connsiteX693" fmla="*/ 1799414 w 12192002"/>
              <a:gd name="connsiteY693" fmla="*/ 4694732 h 6858000"/>
              <a:gd name="connsiteX694" fmla="*/ 1771735 w 12192002"/>
              <a:gd name="connsiteY694" fmla="*/ 4619929 h 6858000"/>
              <a:gd name="connsiteX695" fmla="*/ 3104273 w 12192002"/>
              <a:gd name="connsiteY695" fmla="*/ 5076159 h 6858000"/>
              <a:gd name="connsiteX696" fmla="*/ 3113245 w 12192002"/>
              <a:gd name="connsiteY696" fmla="*/ 5090705 h 6858000"/>
              <a:gd name="connsiteX697" fmla="*/ 3126294 w 12192002"/>
              <a:gd name="connsiteY697" fmla="*/ 5114400 h 6858000"/>
              <a:gd name="connsiteX698" fmla="*/ 3937433 w 12192002"/>
              <a:gd name="connsiteY698" fmla="*/ 4830473 h 6858000"/>
              <a:gd name="connsiteX699" fmla="*/ 3590475 w 12192002"/>
              <a:gd name="connsiteY699" fmla="*/ 4597974 h 6858000"/>
              <a:gd name="connsiteX700" fmla="*/ 3100264 w 12192002"/>
              <a:gd name="connsiteY700" fmla="*/ 4579845 h 6858000"/>
              <a:gd name="connsiteX701" fmla="*/ 2183576 w 12192002"/>
              <a:gd name="connsiteY701" fmla="*/ 4227150 h 6858000"/>
              <a:gd name="connsiteX702" fmla="*/ 2151029 w 12192002"/>
              <a:gd name="connsiteY702" fmla="*/ 4146947 h 6858000"/>
              <a:gd name="connsiteX703" fmla="*/ 3563434 w 12192002"/>
              <a:gd name="connsiteY703" fmla="*/ 4469115 h 6858000"/>
              <a:gd name="connsiteX704" fmla="*/ 3177952 w 12192002"/>
              <a:gd name="connsiteY704" fmla="*/ 3657386 h 6858000"/>
              <a:gd name="connsiteX705" fmla="*/ 3189263 w 12192002"/>
              <a:gd name="connsiteY705" fmla="*/ 3625726 h 6858000"/>
              <a:gd name="connsiteX706" fmla="*/ 3560912 w 12192002"/>
              <a:gd name="connsiteY706" fmla="*/ 4079863 h 6858000"/>
              <a:gd name="connsiteX707" fmla="*/ 3626636 w 12192002"/>
              <a:gd name="connsiteY707" fmla="*/ 4512230 h 6858000"/>
              <a:gd name="connsiteX708" fmla="*/ 3653088 w 12192002"/>
              <a:gd name="connsiteY708" fmla="*/ 4521417 h 6858000"/>
              <a:gd name="connsiteX709" fmla="*/ 3988128 w 12192002"/>
              <a:gd name="connsiteY709" fmla="*/ 4817267 h 6858000"/>
              <a:gd name="connsiteX710" fmla="*/ 4830582 w 12192002"/>
              <a:gd name="connsiteY710" fmla="*/ 4676000 h 6858000"/>
              <a:gd name="connsiteX711" fmla="*/ 4830100 w 12192002"/>
              <a:gd name="connsiteY711" fmla="*/ 4675554 h 6858000"/>
              <a:gd name="connsiteX712" fmla="*/ 4036318 w 12192002"/>
              <a:gd name="connsiteY712" fmla="*/ 4147013 h 6858000"/>
              <a:gd name="connsiteX713" fmla="*/ 3432098 w 12192002"/>
              <a:gd name="connsiteY713" fmla="*/ 3537312 h 6858000"/>
              <a:gd name="connsiteX714" fmla="*/ 3446761 w 12192002"/>
              <a:gd name="connsiteY714" fmla="*/ 3461278 h 6858000"/>
              <a:gd name="connsiteX715" fmla="*/ 4419733 w 12192002"/>
              <a:gd name="connsiteY715" fmla="*/ 3963555 h 6858000"/>
              <a:gd name="connsiteX716" fmla="*/ 4781371 w 12192002"/>
              <a:gd name="connsiteY716" fmla="*/ 4458604 h 6858000"/>
              <a:gd name="connsiteX717" fmla="*/ 4780440 w 12192002"/>
              <a:gd name="connsiteY717" fmla="*/ 4470290 h 6858000"/>
              <a:gd name="connsiteX718" fmla="*/ 4898954 w 12192002"/>
              <a:gd name="connsiteY718" fmla="*/ 4662092 h 6858000"/>
              <a:gd name="connsiteX719" fmla="*/ 4900699 w 12192002"/>
              <a:gd name="connsiteY719" fmla="*/ 4670867 h 6858000"/>
              <a:gd name="connsiteX720" fmla="*/ 5714511 w 12192002"/>
              <a:gd name="connsiteY720" fmla="*/ 4663483 h 6858000"/>
              <a:gd name="connsiteX721" fmla="*/ 5464793 w 12192002"/>
              <a:gd name="connsiteY721" fmla="*/ 4393556 h 6858000"/>
              <a:gd name="connsiteX722" fmla="*/ 5461897 w 12192002"/>
              <a:gd name="connsiteY722" fmla="*/ 4390879 h 6858000"/>
              <a:gd name="connsiteX723" fmla="*/ 4294126 w 12192002"/>
              <a:gd name="connsiteY723" fmla="*/ 3303048 h 6858000"/>
              <a:gd name="connsiteX724" fmla="*/ 4305321 w 12192002"/>
              <a:gd name="connsiteY724" fmla="*/ 3256953 h 6858000"/>
              <a:gd name="connsiteX725" fmla="*/ 4949299 w 12192002"/>
              <a:gd name="connsiteY725" fmla="*/ 3766336 h 6858000"/>
              <a:gd name="connsiteX726" fmla="*/ 5291452 w 12192002"/>
              <a:gd name="connsiteY726" fmla="*/ 4076801 h 6858000"/>
              <a:gd name="connsiteX727" fmla="*/ 5434998 w 12192002"/>
              <a:gd name="connsiteY727" fmla="*/ 4254100 h 6858000"/>
              <a:gd name="connsiteX728" fmla="*/ 5351015 w 12192002"/>
              <a:gd name="connsiteY728" fmla="*/ 3760989 h 6858000"/>
              <a:gd name="connsiteX729" fmla="*/ 5413780 w 12192002"/>
              <a:gd name="connsiteY729" fmla="*/ 2966265 h 6858000"/>
              <a:gd name="connsiteX730" fmla="*/ 5425627 w 12192002"/>
              <a:gd name="connsiteY730" fmla="*/ 2954192 h 6858000"/>
              <a:gd name="connsiteX731" fmla="*/ 8380397 w 12192002"/>
              <a:gd name="connsiteY731" fmla="*/ 2896659 h 6858000"/>
              <a:gd name="connsiteX732" fmla="*/ 8634801 w 12192002"/>
              <a:gd name="connsiteY732" fmla="*/ 3304169 h 6858000"/>
              <a:gd name="connsiteX733" fmla="*/ 8971448 w 12192002"/>
              <a:gd name="connsiteY733" fmla="*/ 3675946 h 6858000"/>
              <a:gd name="connsiteX734" fmla="*/ 8820691 w 12192002"/>
              <a:gd name="connsiteY734" fmla="*/ 3486482 h 6858000"/>
              <a:gd name="connsiteX735" fmla="*/ 8807612 w 12192002"/>
              <a:gd name="connsiteY735" fmla="*/ 3467256 h 6858000"/>
              <a:gd name="connsiteX736" fmla="*/ 8556796 w 12192002"/>
              <a:gd name="connsiteY736" fmla="*/ 3116474 h 6858000"/>
              <a:gd name="connsiteX737" fmla="*/ 8427018 w 12192002"/>
              <a:gd name="connsiteY737" fmla="*/ 2948853 h 6858000"/>
              <a:gd name="connsiteX738" fmla="*/ 8380397 w 12192002"/>
              <a:gd name="connsiteY738" fmla="*/ 2896659 h 6858000"/>
              <a:gd name="connsiteX739" fmla="*/ 9831020 w 12192002"/>
              <a:gd name="connsiteY739" fmla="*/ 2871730 h 6858000"/>
              <a:gd name="connsiteX740" fmla="*/ 9827707 w 12192002"/>
              <a:gd name="connsiteY740" fmla="*/ 2915231 h 6858000"/>
              <a:gd name="connsiteX741" fmla="*/ 9820699 w 12192002"/>
              <a:gd name="connsiteY741" fmla="*/ 3051540 h 6858000"/>
              <a:gd name="connsiteX742" fmla="*/ 9822525 w 12192002"/>
              <a:gd name="connsiteY742" fmla="*/ 3140814 h 6858000"/>
              <a:gd name="connsiteX743" fmla="*/ 9824704 w 12192002"/>
              <a:gd name="connsiteY743" fmla="*/ 3230628 h 6858000"/>
              <a:gd name="connsiteX744" fmla="*/ 9793821 w 12192002"/>
              <a:gd name="connsiteY744" fmla="*/ 3531652 h 6858000"/>
              <a:gd name="connsiteX745" fmla="*/ 9767436 w 12192002"/>
              <a:gd name="connsiteY745" fmla="*/ 3750864 h 6858000"/>
              <a:gd name="connsiteX746" fmla="*/ 9814477 w 12192002"/>
              <a:gd name="connsiteY746" fmla="*/ 3662531 h 6858000"/>
              <a:gd name="connsiteX747" fmla="*/ 9831020 w 12192002"/>
              <a:gd name="connsiteY747" fmla="*/ 2871730 h 6858000"/>
              <a:gd name="connsiteX748" fmla="*/ 8380521 w 12192002"/>
              <a:gd name="connsiteY748" fmla="*/ 2850596 h 6858000"/>
              <a:gd name="connsiteX749" fmla="*/ 8451446 w 12192002"/>
              <a:gd name="connsiteY749" fmla="*/ 2928627 h 6858000"/>
              <a:gd name="connsiteX750" fmla="*/ 8582269 w 12192002"/>
              <a:gd name="connsiteY750" fmla="*/ 3097880 h 6858000"/>
              <a:gd name="connsiteX751" fmla="*/ 8833783 w 12192002"/>
              <a:gd name="connsiteY751" fmla="*/ 3449753 h 6858000"/>
              <a:gd name="connsiteX752" fmla="*/ 8846863 w 12192002"/>
              <a:gd name="connsiteY752" fmla="*/ 3468981 h 6858000"/>
              <a:gd name="connsiteX753" fmla="*/ 8960046 w 12192002"/>
              <a:gd name="connsiteY753" fmla="*/ 3620389 h 6858000"/>
              <a:gd name="connsiteX754" fmla="*/ 8380521 w 12192002"/>
              <a:gd name="connsiteY754" fmla="*/ 2850596 h 6858000"/>
              <a:gd name="connsiteX755" fmla="*/ 9854151 w 12192002"/>
              <a:gd name="connsiteY755" fmla="*/ 2642862 h 6858000"/>
              <a:gd name="connsiteX756" fmla="*/ 9871341 w 12192002"/>
              <a:gd name="connsiteY756" fmla="*/ 2659697 h 6858000"/>
              <a:gd name="connsiteX757" fmla="*/ 9966678 w 12192002"/>
              <a:gd name="connsiteY757" fmla="*/ 3423399 h 6858000"/>
              <a:gd name="connsiteX758" fmla="*/ 9880832 w 12192002"/>
              <a:gd name="connsiteY758" fmla="*/ 3700562 h 6858000"/>
              <a:gd name="connsiteX759" fmla="*/ 9896024 w 12192002"/>
              <a:gd name="connsiteY759" fmla="*/ 4178295 h 6858000"/>
              <a:gd name="connsiteX760" fmla="*/ 10395379 w 12192002"/>
              <a:gd name="connsiteY760" fmla="*/ 4531843 h 6858000"/>
              <a:gd name="connsiteX761" fmla="*/ 10225980 w 12192002"/>
              <a:gd name="connsiteY761" fmla="*/ 3561061 h 6858000"/>
              <a:gd name="connsiteX762" fmla="*/ 10314210 w 12192002"/>
              <a:gd name="connsiteY762" fmla="*/ 3538353 h 6858000"/>
              <a:gd name="connsiteX763" fmla="*/ 10573663 w 12192002"/>
              <a:gd name="connsiteY763" fmla="*/ 4271430 h 6858000"/>
              <a:gd name="connsiteX764" fmla="*/ 10583736 w 12192002"/>
              <a:gd name="connsiteY764" fmla="*/ 4688819 h 6858000"/>
              <a:gd name="connsiteX765" fmla="*/ 10880472 w 12192002"/>
              <a:gd name="connsiteY765" fmla="*/ 4966558 h 6858000"/>
              <a:gd name="connsiteX766" fmla="*/ 11231212 w 12192002"/>
              <a:gd name="connsiteY766" fmla="*/ 3645474 h 6858000"/>
              <a:gd name="connsiteX767" fmla="*/ 11317765 w 12192002"/>
              <a:gd name="connsiteY767" fmla="*/ 3638405 h 6858000"/>
              <a:gd name="connsiteX768" fmla="*/ 10982911 w 12192002"/>
              <a:gd name="connsiteY768" fmla="*/ 5051260 h 6858000"/>
              <a:gd name="connsiteX769" fmla="*/ 10968747 w 12192002"/>
              <a:gd name="connsiteY769" fmla="*/ 5059552 h 6858000"/>
              <a:gd name="connsiteX770" fmla="*/ 11258020 w 12192002"/>
              <a:gd name="connsiteY770" fmla="*/ 5401078 h 6858000"/>
              <a:gd name="connsiteX771" fmla="*/ 11688741 w 12192002"/>
              <a:gd name="connsiteY771" fmla="*/ 6045312 h 6858000"/>
              <a:gd name="connsiteX772" fmla="*/ 11794425 w 12192002"/>
              <a:gd name="connsiteY772" fmla="*/ 5681109 h 6858000"/>
              <a:gd name="connsiteX773" fmla="*/ 11792727 w 12192002"/>
              <a:gd name="connsiteY773" fmla="*/ 5669934 h 6858000"/>
              <a:gd name="connsiteX774" fmla="*/ 11776744 w 12192002"/>
              <a:gd name="connsiteY774" fmla="*/ 5671723 h 6858000"/>
              <a:gd name="connsiteX775" fmla="*/ 11442546 w 12192002"/>
              <a:gd name="connsiteY775" fmla="*/ 4736592 h 6858000"/>
              <a:gd name="connsiteX776" fmla="*/ 11527771 w 12192002"/>
              <a:gd name="connsiteY776" fmla="*/ 4704317 h 6858000"/>
              <a:gd name="connsiteX777" fmla="*/ 11851542 w 12192002"/>
              <a:gd name="connsiteY777" fmla="*/ 5463703 h 6858000"/>
              <a:gd name="connsiteX778" fmla="*/ 12122505 w 12192002"/>
              <a:gd name="connsiteY778" fmla="*/ 5156948 h 6858000"/>
              <a:gd name="connsiteX779" fmla="*/ 12192002 w 12192002"/>
              <a:gd name="connsiteY779" fmla="*/ 5098973 h 6858000"/>
              <a:gd name="connsiteX780" fmla="*/ 12192001 w 12192002"/>
              <a:gd name="connsiteY780" fmla="*/ 5160062 h 6858000"/>
              <a:gd name="connsiteX781" fmla="*/ 12155105 w 12192002"/>
              <a:gd name="connsiteY781" fmla="*/ 5191181 h 6858000"/>
              <a:gd name="connsiteX782" fmla="*/ 11918903 w 12192002"/>
              <a:gd name="connsiteY782" fmla="*/ 5491132 h 6858000"/>
              <a:gd name="connsiteX783" fmla="*/ 12067554 w 12192002"/>
              <a:gd name="connsiteY783" fmla="*/ 5317498 h 6858000"/>
              <a:gd name="connsiteX784" fmla="*/ 12192001 w 12192002"/>
              <a:gd name="connsiteY784" fmla="*/ 5211391 h 6858000"/>
              <a:gd name="connsiteX785" fmla="*/ 12192001 w 12192002"/>
              <a:gd name="connsiteY785" fmla="*/ 5251558 h 6858000"/>
              <a:gd name="connsiteX786" fmla="*/ 12087498 w 12192002"/>
              <a:gd name="connsiteY786" fmla="*/ 5340764 h 6858000"/>
              <a:gd name="connsiteX787" fmla="*/ 11941335 w 12192002"/>
              <a:gd name="connsiteY787" fmla="*/ 5512809 h 6858000"/>
              <a:gd name="connsiteX788" fmla="*/ 11898139 w 12192002"/>
              <a:gd name="connsiteY788" fmla="*/ 5592553 h 6858000"/>
              <a:gd name="connsiteX789" fmla="*/ 12037359 w 12192002"/>
              <a:gd name="connsiteY789" fmla="*/ 5482816 h 6858000"/>
              <a:gd name="connsiteX790" fmla="*/ 12192001 w 12192002"/>
              <a:gd name="connsiteY790" fmla="*/ 5330890 h 6858000"/>
              <a:gd name="connsiteX791" fmla="*/ 12192001 w 12192002"/>
              <a:gd name="connsiteY791" fmla="*/ 5402911 h 6858000"/>
              <a:gd name="connsiteX792" fmla="*/ 12054488 w 12192002"/>
              <a:gd name="connsiteY792" fmla="*/ 5533939 h 6858000"/>
              <a:gd name="connsiteX793" fmla="*/ 11880977 w 12192002"/>
              <a:gd name="connsiteY793" fmla="*/ 5674040 h 6858000"/>
              <a:gd name="connsiteX794" fmla="*/ 11879666 w 12192002"/>
              <a:gd name="connsiteY794" fmla="*/ 5675644 h 6858000"/>
              <a:gd name="connsiteX795" fmla="*/ 11873674 w 12192002"/>
              <a:gd name="connsiteY795" fmla="*/ 5683306 h 6858000"/>
              <a:gd name="connsiteX796" fmla="*/ 11738608 w 12192002"/>
              <a:gd name="connsiteY796" fmla="*/ 6118417 h 6858000"/>
              <a:gd name="connsiteX797" fmla="*/ 11732820 w 12192002"/>
              <a:gd name="connsiteY797" fmla="*/ 6125184 h 6858000"/>
              <a:gd name="connsiteX798" fmla="*/ 12058063 w 12192002"/>
              <a:gd name="connsiteY798" fmla="*/ 6805045 h 6858000"/>
              <a:gd name="connsiteX799" fmla="*/ 12077722 w 12192002"/>
              <a:gd name="connsiteY799" fmla="*/ 6857999 h 6858000"/>
              <a:gd name="connsiteX800" fmla="*/ 11980831 w 12192002"/>
              <a:gd name="connsiteY800" fmla="*/ 6857999 h 6858000"/>
              <a:gd name="connsiteX801" fmla="*/ 11842370 w 12192002"/>
              <a:gd name="connsiteY801" fmla="*/ 6532596 h 6858000"/>
              <a:gd name="connsiteX802" fmla="*/ 11807118 w 12192002"/>
              <a:gd name="connsiteY802" fmla="*/ 6461642 h 6858000"/>
              <a:gd name="connsiteX803" fmla="*/ 11352410 w 12192002"/>
              <a:gd name="connsiteY803" fmla="*/ 5682534 h 6858000"/>
              <a:gd name="connsiteX804" fmla="*/ 11344098 w 12192002"/>
              <a:gd name="connsiteY804" fmla="*/ 5681717 h 6858000"/>
              <a:gd name="connsiteX805" fmla="*/ 10730809 w 12192002"/>
              <a:gd name="connsiteY805" fmla="*/ 5585749 h 6858000"/>
              <a:gd name="connsiteX806" fmla="*/ 10713050 w 12192002"/>
              <a:gd name="connsiteY806" fmla="*/ 5593271 h 6858000"/>
              <a:gd name="connsiteX807" fmla="*/ 9420192 w 12192002"/>
              <a:gd name="connsiteY807" fmla="*/ 5692050 h 6858000"/>
              <a:gd name="connsiteX808" fmla="*/ 9404066 w 12192002"/>
              <a:gd name="connsiteY808" fmla="*/ 5671708 h 6858000"/>
              <a:gd name="connsiteX809" fmla="*/ 10712309 w 12192002"/>
              <a:gd name="connsiteY809" fmla="*/ 5538562 h 6858000"/>
              <a:gd name="connsiteX810" fmla="*/ 11291486 w 12192002"/>
              <a:gd name="connsiteY810" fmla="*/ 5595804 h 6858000"/>
              <a:gd name="connsiteX811" fmla="*/ 11176624 w 12192002"/>
              <a:gd name="connsiteY811" fmla="*/ 5439340 h 6858000"/>
              <a:gd name="connsiteX812" fmla="*/ 10665962 w 12192002"/>
              <a:gd name="connsiteY812" fmla="*/ 4874588 h 6858000"/>
              <a:gd name="connsiteX813" fmla="*/ 10647017 w 12192002"/>
              <a:gd name="connsiteY813" fmla="*/ 4879047 h 6858000"/>
              <a:gd name="connsiteX814" fmla="*/ 10107096 w 12192002"/>
              <a:gd name="connsiteY814" fmla="*/ 4989072 h 6858000"/>
              <a:gd name="connsiteX815" fmla="*/ 9439953 w 12192002"/>
              <a:gd name="connsiteY815" fmla="*/ 4909921 h 6858000"/>
              <a:gd name="connsiteX816" fmla="*/ 9470279 w 12192002"/>
              <a:gd name="connsiteY816" fmla="*/ 4872131 h 6858000"/>
              <a:gd name="connsiteX817" fmla="*/ 10565024 w 12192002"/>
              <a:gd name="connsiteY817" fmla="*/ 4781269 h 6858000"/>
              <a:gd name="connsiteX818" fmla="*/ 9922490 w 12192002"/>
              <a:gd name="connsiteY818" fmla="*/ 4287833 h 6858000"/>
              <a:gd name="connsiteX819" fmla="*/ 9920481 w 12192002"/>
              <a:gd name="connsiteY819" fmla="*/ 4288346 h 6858000"/>
              <a:gd name="connsiteX820" fmla="*/ 9916127 w 12192002"/>
              <a:gd name="connsiteY820" fmla="*/ 4288836 h 6858000"/>
              <a:gd name="connsiteX821" fmla="*/ 9791125 w 12192002"/>
              <a:gd name="connsiteY821" fmla="*/ 4367248 h 6858000"/>
              <a:gd name="connsiteX822" fmla="*/ 9528364 w 12192002"/>
              <a:gd name="connsiteY822" fmla="*/ 4451767 h 6858000"/>
              <a:gd name="connsiteX823" fmla="*/ 8629850 w 12192002"/>
              <a:gd name="connsiteY823" fmla="*/ 4613329 h 6858000"/>
              <a:gd name="connsiteX824" fmla="*/ 8600239 w 12192002"/>
              <a:gd name="connsiteY824" fmla="*/ 4596243 h 6858000"/>
              <a:gd name="connsiteX825" fmla="*/ 9761570 w 12192002"/>
              <a:gd name="connsiteY825" fmla="*/ 4182283 h 6858000"/>
              <a:gd name="connsiteX826" fmla="*/ 9368237 w 12192002"/>
              <a:gd name="connsiteY826" fmla="*/ 3949470 h 6858000"/>
              <a:gd name="connsiteX827" fmla="*/ 9354614 w 12192002"/>
              <a:gd name="connsiteY827" fmla="*/ 3951288 h 6858000"/>
              <a:gd name="connsiteX828" fmla="*/ 8364351 w 12192002"/>
              <a:gd name="connsiteY828" fmla="*/ 4159267 h 6858000"/>
              <a:gd name="connsiteX829" fmla="*/ 8386567 w 12192002"/>
              <a:gd name="connsiteY829" fmla="*/ 4119760 h 6858000"/>
              <a:gd name="connsiteX830" fmla="*/ 9231713 w 12192002"/>
              <a:gd name="connsiteY830" fmla="*/ 3873539 h 6858000"/>
              <a:gd name="connsiteX831" fmla="*/ 9023301 w 12192002"/>
              <a:gd name="connsiteY831" fmla="*/ 3763109 h 6858000"/>
              <a:gd name="connsiteX832" fmla="*/ 9010556 w 12192002"/>
              <a:gd name="connsiteY832" fmla="*/ 3758998 h 6858000"/>
              <a:gd name="connsiteX833" fmla="*/ 8604324 w 12192002"/>
              <a:gd name="connsiteY833" fmla="*/ 3417171 h 6858000"/>
              <a:gd name="connsiteX834" fmla="*/ 8218577 w 12192002"/>
              <a:gd name="connsiteY834" fmla="*/ 2770227 h 6858000"/>
              <a:gd name="connsiteX835" fmla="*/ 8222774 w 12192002"/>
              <a:gd name="connsiteY835" fmla="*/ 2749954 h 6858000"/>
              <a:gd name="connsiteX836" fmla="*/ 8297623 w 12192002"/>
              <a:gd name="connsiteY836" fmla="*/ 2731935 h 6858000"/>
              <a:gd name="connsiteX837" fmla="*/ 9090618 w 12192002"/>
              <a:gd name="connsiteY837" fmla="*/ 3716225 h 6858000"/>
              <a:gd name="connsiteX838" fmla="*/ 9762441 w 12192002"/>
              <a:gd name="connsiteY838" fmla="*/ 4093587 h 6858000"/>
              <a:gd name="connsiteX839" fmla="*/ 9717826 w 12192002"/>
              <a:gd name="connsiteY839" fmla="*/ 3916719 h 6858000"/>
              <a:gd name="connsiteX840" fmla="*/ 9713123 w 12192002"/>
              <a:gd name="connsiteY840" fmla="*/ 3916663 h 6858000"/>
              <a:gd name="connsiteX841" fmla="*/ 9175594 w 12192002"/>
              <a:gd name="connsiteY841" fmla="*/ 3326950 h 6858000"/>
              <a:gd name="connsiteX842" fmla="*/ 9253941 w 12192002"/>
              <a:gd name="connsiteY842" fmla="*/ 3287566 h 6858000"/>
              <a:gd name="connsiteX843" fmla="*/ 9625671 w 12192002"/>
              <a:gd name="connsiteY843" fmla="*/ 3639960 h 6858000"/>
              <a:gd name="connsiteX844" fmla="*/ 9656881 w 12192002"/>
              <a:gd name="connsiteY844" fmla="*/ 3333361 h 6858000"/>
              <a:gd name="connsiteX845" fmla="*/ 9782066 w 12192002"/>
              <a:gd name="connsiteY845" fmla="*/ 2680771 h 6858000"/>
              <a:gd name="connsiteX846" fmla="*/ 9854151 w 12192002"/>
              <a:gd name="connsiteY846" fmla="*/ 2642862 h 6858000"/>
              <a:gd name="connsiteX847" fmla="*/ 11114299 w 12192002"/>
              <a:gd name="connsiteY847" fmla="*/ 2390555 h 6858000"/>
              <a:gd name="connsiteX848" fmla="*/ 11113373 w 12192002"/>
              <a:gd name="connsiteY848" fmla="*/ 2392739 h 6858000"/>
              <a:gd name="connsiteX849" fmla="*/ 11117197 w 12192002"/>
              <a:gd name="connsiteY849" fmla="*/ 2394358 h 6858000"/>
              <a:gd name="connsiteX850" fmla="*/ 11114299 w 12192002"/>
              <a:gd name="connsiteY850" fmla="*/ 2390555 h 6858000"/>
              <a:gd name="connsiteX851" fmla="*/ 10506276 w 12192002"/>
              <a:gd name="connsiteY851" fmla="*/ 2118977 h 6858000"/>
              <a:gd name="connsiteX852" fmla="*/ 10431542 w 12192002"/>
              <a:gd name="connsiteY852" fmla="*/ 2525128 h 6858000"/>
              <a:gd name="connsiteX853" fmla="*/ 10391375 w 12192002"/>
              <a:gd name="connsiteY853" fmla="*/ 2667145 h 6858000"/>
              <a:gd name="connsiteX854" fmla="*/ 10355047 w 12192002"/>
              <a:gd name="connsiteY854" fmla="*/ 2832031 h 6858000"/>
              <a:gd name="connsiteX855" fmla="*/ 10336080 w 12192002"/>
              <a:gd name="connsiteY855" fmla="*/ 2927011 h 6858000"/>
              <a:gd name="connsiteX856" fmla="*/ 10389394 w 12192002"/>
              <a:gd name="connsiteY856" fmla="*/ 2782834 h 6858000"/>
              <a:gd name="connsiteX857" fmla="*/ 10506276 w 12192002"/>
              <a:gd name="connsiteY857" fmla="*/ 2118977 h 6858000"/>
              <a:gd name="connsiteX858" fmla="*/ 11538179 w 12192002"/>
              <a:gd name="connsiteY858" fmla="*/ 2090376 h 6858000"/>
              <a:gd name="connsiteX859" fmla="*/ 11577479 w 12192002"/>
              <a:gd name="connsiteY859" fmla="*/ 2228695 h 6858000"/>
              <a:gd name="connsiteX860" fmla="*/ 11586754 w 12192002"/>
              <a:gd name="connsiteY860" fmla="*/ 2266098 h 6858000"/>
              <a:gd name="connsiteX861" fmla="*/ 11609011 w 12192002"/>
              <a:gd name="connsiteY861" fmla="*/ 2353427 h 6858000"/>
              <a:gd name="connsiteX862" fmla="*/ 11761579 w 12192002"/>
              <a:gd name="connsiteY862" fmla="*/ 2703223 h 6858000"/>
              <a:gd name="connsiteX863" fmla="*/ 11877711 w 12192002"/>
              <a:gd name="connsiteY863" fmla="*/ 2947465 h 6858000"/>
              <a:gd name="connsiteX864" fmla="*/ 11538179 w 12192002"/>
              <a:gd name="connsiteY864" fmla="*/ 2090376 h 6858000"/>
              <a:gd name="connsiteX865" fmla="*/ 6604735 w 12192002"/>
              <a:gd name="connsiteY865" fmla="*/ 2041381 h 6858000"/>
              <a:gd name="connsiteX866" fmla="*/ 7204487 w 12192002"/>
              <a:gd name="connsiteY866" fmla="*/ 2742112 h 6858000"/>
              <a:gd name="connsiteX867" fmla="*/ 7131592 w 12192002"/>
              <a:gd name="connsiteY867" fmla="*/ 2672096 h 6858000"/>
              <a:gd name="connsiteX868" fmla="*/ 6996344 w 12192002"/>
              <a:gd name="connsiteY868" fmla="*/ 2518310 h 6858000"/>
              <a:gd name="connsiteX869" fmla="*/ 6735495 w 12192002"/>
              <a:gd name="connsiteY869" fmla="*/ 2196890 h 6858000"/>
              <a:gd name="connsiteX870" fmla="*/ 6721901 w 12192002"/>
              <a:gd name="connsiteY870" fmla="*/ 2179274 h 6858000"/>
              <a:gd name="connsiteX871" fmla="*/ 6604735 w 12192002"/>
              <a:gd name="connsiteY871" fmla="*/ 2041381 h 6858000"/>
              <a:gd name="connsiteX872" fmla="*/ 11488421 w 12192002"/>
              <a:gd name="connsiteY872" fmla="*/ 2034549 h 6858000"/>
              <a:gd name="connsiteX873" fmla="*/ 11840356 w 12192002"/>
              <a:gd name="connsiteY873" fmla="*/ 2932293 h 6858000"/>
              <a:gd name="connsiteX874" fmla="*/ 11736331 w 12192002"/>
              <a:gd name="connsiteY874" fmla="*/ 2715710 h 6858000"/>
              <a:gd name="connsiteX875" fmla="*/ 11581560 w 12192002"/>
              <a:gd name="connsiteY875" fmla="*/ 2360474 h 6858000"/>
              <a:gd name="connsiteX876" fmla="*/ 11558442 w 12192002"/>
              <a:gd name="connsiteY876" fmla="*/ 2272139 h 6858000"/>
              <a:gd name="connsiteX877" fmla="*/ 11549169 w 12192002"/>
              <a:gd name="connsiteY877" fmla="*/ 2234734 h 6858000"/>
              <a:gd name="connsiteX878" fmla="*/ 11488421 w 12192002"/>
              <a:gd name="connsiteY878" fmla="*/ 2034549 h 6858000"/>
              <a:gd name="connsiteX879" fmla="*/ 10468916 w 12192002"/>
              <a:gd name="connsiteY879" fmla="*/ 2032338 h 6858000"/>
              <a:gd name="connsiteX880" fmla="*/ 10421480 w 12192002"/>
              <a:gd name="connsiteY880" fmla="*/ 2185446 h 6858000"/>
              <a:gd name="connsiteX881" fmla="*/ 10351264 w 12192002"/>
              <a:gd name="connsiteY881" fmla="*/ 2591574 h 6858000"/>
              <a:gd name="connsiteX882" fmla="*/ 10294485 w 12192002"/>
              <a:gd name="connsiteY882" fmla="*/ 2991809 h 6858000"/>
              <a:gd name="connsiteX883" fmla="*/ 10327850 w 12192002"/>
              <a:gd name="connsiteY883" fmla="*/ 2826310 h 6858000"/>
              <a:gd name="connsiteX884" fmla="*/ 10364099 w 12192002"/>
              <a:gd name="connsiteY884" fmla="*/ 2660098 h 6858000"/>
              <a:gd name="connsiteX885" fmla="*/ 10404725 w 12192002"/>
              <a:gd name="connsiteY885" fmla="*/ 2516991 h 6858000"/>
              <a:gd name="connsiteX886" fmla="*/ 10478071 w 12192002"/>
              <a:gd name="connsiteY886" fmla="*/ 2114122 h 6858000"/>
              <a:gd name="connsiteX887" fmla="*/ 10468916 w 12192002"/>
              <a:gd name="connsiteY887" fmla="*/ 2032338 h 6858000"/>
              <a:gd name="connsiteX888" fmla="*/ 10573132 w 12192002"/>
              <a:gd name="connsiteY888" fmla="*/ 1991479 h 6858000"/>
              <a:gd name="connsiteX889" fmla="*/ 11066880 w 12192002"/>
              <a:gd name="connsiteY889" fmla="*/ 2371770 h 6858000"/>
              <a:gd name="connsiteX890" fmla="*/ 10573132 w 12192002"/>
              <a:gd name="connsiteY890" fmla="*/ 1991479 h 6858000"/>
              <a:gd name="connsiteX891" fmla="*/ 6591670 w 12192002"/>
              <a:gd name="connsiteY891" fmla="*/ 1988277 h 6858000"/>
              <a:gd name="connsiteX892" fmla="*/ 6747349 w 12192002"/>
              <a:gd name="connsiteY892" fmla="*/ 2160069 h 6858000"/>
              <a:gd name="connsiteX893" fmla="*/ 6760943 w 12192002"/>
              <a:gd name="connsiteY893" fmla="*/ 2177686 h 6858000"/>
              <a:gd name="connsiteX894" fmla="*/ 7021065 w 12192002"/>
              <a:gd name="connsiteY894" fmla="*/ 2498102 h 6858000"/>
              <a:gd name="connsiteX895" fmla="*/ 7155223 w 12192002"/>
              <a:gd name="connsiteY895" fmla="*/ 2650386 h 6858000"/>
              <a:gd name="connsiteX896" fmla="*/ 7203167 w 12192002"/>
              <a:gd name="connsiteY896" fmla="*/ 2697288 h 6858000"/>
              <a:gd name="connsiteX897" fmla="*/ 6937703 w 12192002"/>
              <a:gd name="connsiteY897" fmla="*/ 2321981 h 6858000"/>
              <a:gd name="connsiteX898" fmla="*/ 6591670 w 12192002"/>
              <a:gd name="connsiteY898" fmla="*/ 1988277 h 6858000"/>
              <a:gd name="connsiteX899" fmla="*/ 5798670 w 12192002"/>
              <a:gd name="connsiteY899" fmla="*/ 1981601 h 6858000"/>
              <a:gd name="connsiteX900" fmla="*/ 5754709 w 12192002"/>
              <a:gd name="connsiteY900" fmla="*/ 2071454 h 6858000"/>
              <a:gd name="connsiteX901" fmla="*/ 5763044 w 12192002"/>
              <a:gd name="connsiteY901" fmla="*/ 2842206 h 6858000"/>
              <a:gd name="connsiteX902" fmla="*/ 5764974 w 12192002"/>
              <a:gd name="connsiteY902" fmla="*/ 2799609 h 6858000"/>
              <a:gd name="connsiteX903" fmla="*/ 5767665 w 12192002"/>
              <a:gd name="connsiteY903" fmla="*/ 2666409 h 6858000"/>
              <a:gd name="connsiteX904" fmla="*/ 5763055 w 12192002"/>
              <a:gd name="connsiteY904" fmla="*/ 2579705 h 6858000"/>
              <a:gd name="connsiteX905" fmla="*/ 5758079 w 12192002"/>
              <a:gd name="connsiteY905" fmla="*/ 2492508 h 6858000"/>
              <a:gd name="connsiteX906" fmla="*/ 5779325 w 12192002"/>
              <a:gd name="connsiteY906" fmla="*/ 2197069 h 6858000"/>
              <a:gd name="connsiteX907" fmla="*/ 5798670 w 12192002"/>
              <a:gd name="connsiteY907" fmla="*/ 1981601 h 6858000"/>
              <a:gd name="connsiteX908" fmla="*/ 5829202 w 12192002"/>
              <a:gd name="connsiteY908" fmla="*/ 1971679 h 6858000"/>
              <a:gd name="connsiteX909" fmla="*/ 5809558 w 12192002"/>
              <a:gd name="connsiteY909" fmla="*/ 2198043 h 6858000"/>
              <a:gd name="connsiteX910" fmla="*/ 5788653 w 12192002"/>
              <a:gd name="connsiteY910" fmla="*/ 2489430 h 6858000"/>
              <a:gd name="connsiteX911" fmla="*/ 5793439 w 12192002"/>
              <a:gd name="connsiteY911" fmla="*/ 2575235 h 6858000"/>
              <a:gd name="connsiteX912" fmla="*/ 5796836 w 12192002"/>
              <a:gd name="connsiteY912" fmla="*/ 2637633 h 6858000"/>
              <a:gd name="connsiteX913" fmla="*/ 5818614 w 12192002"/>
              <a:gd name="connsiteY913" fmla="*/ 2473055 h 6858000"/>
              <a:gd name="connsiteX914" fmla="*/ 5829202 w 12192002"/>
              <a:gd name="connsiteY914" fmla="*/ 1971679 h 6858000"/>
              <a:gd name="connsiteX915" fmla="*/ 10578769 w 12192002"/>
              <a:gd name="connsiteY915" fmla="*/ 1962963 h 6858000"/>
              <a:gd name="connsiteX916" fmla="*/ 11073823 w 12192002"/>
              <a:gd name="connsiteY916" fmla="*/ 2338658 h 6858000"/>
              <a:gd name="connsiteX917" fmla="*/ 10578769 w 12192002"/>
              <a:gd name="connsiteY917" fmla="*/ 1962963 h 6858000"/>
              <a:gd name="connsiteX918" fmla="*/ 5911389 w 12192002"/>
              <a:gd name="connsiteY918" fmla="*/ 1898371 h 6858000"/>
              <a:gd name="connsiteX919" fmla="*/ 6237627 w 12192002"/>
              <a:gd name="connsiteY919" fmla="*/ 2231921 h 6858000"/>
              <a:gd name="connsiteX920" fmla="*/ 5911389 w 12192002"/>
              <a:gd name="connsiteY920" fmla="*/ 1898371 h 6858000"/>
              <a:gd name="connsiteX921" fmla="*/ 6944437 w 12192002"/>
              <a:gd name="connsiteY921" fmla="*/ 1575402 h 6858000"/>
              <a:gd name="connsiteX922" fmla="*/ 6304730 w 12192002"/>
              <a:gd name="connsiteY922" fmla="*/ 1766654 h 6858000"/>
              <a:gd name="connsiteX923" fmla="*/ 6944437 w 12192002"/>
              <a:gd name="connsiteY923" fmla="*/ 1575402 h 6858000"/>
              <a:gd name="connsiteX924" fmla="*/ 7019523 w 12192002"/>
              <a:gd name="connsiteY924" fmla="*/ 1519450 h 6858000"/>
              <a:gd name="connsiteX925" fmla="*/ 6298091 w 12192002"/>
              <a:gd name="connsiteY925" fmla="*/ 1737122 h 6858000"/>
              <a:gd name="connsiteX926" fmla="*/ 7019523 w 12192002"/>
              <a:gd name="connsiteY926" fmla="*/ 1519450 h 6858000"/>
              <a:gd name="connsiteX927" fmla="*/ 2399523 w 12192002"/>
              <a:gd name="connsiteY927" fmla="*/ 1428234 h 6858000"/>
              <a:gd name="connsiteX928" fmla="*/ 2224982 w 12192002"/>
              <a:gd name="connsiteY928" fmla="*/ 1826201 h 6858000"/>
              <a:gd name="connsiteX929" fmla="*/ 2096099 w 12192002"/>
              <a:gd name="connsiteY929" fmla="*/ 2345900 h 6858000"/>
              <a:gd name="connsiteX930" fmla="*/ 2283317 w 12192002"/>
              <a:gd name="connsiteY930" fmla="*/ 1796925 h 6858000"/>
              <a:gd name="connsiteX931" fmla="*/ 2448558 w 12192002"/>
              <a:gd name="connsiteY931" fmla="*/ 1373435 h 6858000"/>
              <a:gd name="connsiteX932" fmla="*/ 2312521 w 12192002"/>
              <a:gd name="connsiteY932" fmla="*/ 1806140 h 6858000"/>
              <a:gd name="connsiteX933" fmla="*/ 2127533 w 12192002"/>
              <a:gd name="connsiteY933" fmla="*/ 2348380 h 6858000"/>
              <a:gd name="connsiteX934" fmla="*/ 2358080 w 12192002"/>
              <a:gd name="connsiteY934" fmla="*/ 1866134 h 6858000"/>
              <a:gd name="connsiteX935" fmla="*/ 2407436 w 12192002"/>
              <a:gd name="connsiteY935" fmla="*/ 1651070 h 6858000"/>
              <a:gd name="connsiteX936" fmla="*/ 2448558 w 12192002"/>
              <a:gd name="connsiteY936" fmla="*/ 1373435 h 6858000"/>
              <a:gd name="connsiteX937" fmla="*/ 278707 w 12192002"/>
              <a:gd name="connsiteY937" fmla="*/ 1352270 h 6858000"/>
              <a:gd name="connsiteX938" fmla="*/ 321570 w 12192002"/>
              <a:gd name="connsiteY938" fmla="*/ 1861610 h 6858000"/>
              <a:gd name="connsiteX939" fmla="*/ 294281 w 12192002"/>
              <a:gd name="connsiteY939" fmla="*/ 1440658 h 6858000"/>
              <a:gd name="connsiteX940" fmla="*/ 1423821 w 12192002"/>
              <a:gd name="connsiteY940" fmla="*/ 1351958 h 6858000"/>
              <a:gd name="connsiteX941" fmla="*/ 1638521 w 12192002"/>
              <a:gd name="connsiteY941" fmla="*/ 1908470 h 6858000"/>
              <a:gd name="connsiteX942" fmla="*/ 1754199 w 12192002"/>
              <a:gd name="connsiteY942" fmla="*/ 2149284 h 6858000"/>
              <a:gd name="connsiteX943" fmla="*/ 1908359 w 12192002"/>
              <a:gd name="connsiteY943" fmla="*/ 2364988 h 6858000"/>
              <a:gd name="connsiteX944" fmla="*/ 1647661 w 12192002"/>
              <a:gd name="connsiteY944" fmla="*/ 1825945 h 6858000"/>
              <a:gd name="connsiteX945" fmla="*/ 1423821 w 12192002"/>
              <a:gd name="connsiteY945" fmla="*/ 1351958 h 6858000"/>
              <a:gd name="connsiteX946" fmla="*/ 9518298 w 12192002"/>
              <a:gd name="connsiteY946" fmla="*/ 1338235 h 6858000"/>
              <a:gd name="connsiteX947" fmla="*/ 9838009 w 12192002"/>
              <a:gd name="connsiteY947" fmla="*/ 2272553 h 6858000"/>
              <a:gd name="connsiteX948" fmla="*/ 9805906 w 12192002"/>
              <a:gd name="connsiteY948" fmla="*/ 2159819 h 6858000"/>
              <a:gd name="connsiteX949" fmla="*/ 9801623 w 12192002"/>
              <a:gd name="connsiteY949" fmla="*/ 2142555 h 6858000"/>
              <a:gd name="connsiteX950" fmla="*/ 9628671 w 12192002"/>
              <a:gd name="connsiteY950" fmla="*/ 1617375 h 6858000"/>
              <a:gd name="connsiteX951" fmla="*/ 9598299 w 12192002"/>
              <a:gd name="connsiteY951" fmla="*/ 1544643 h 6858000"/>
              <a:gd name="connsiteX952" fmla="*/ 9518298 w 12192002"/>
              <a:gd name="connsiteY952" fmla="*/ 1338235 h 6858000"/>
              <a:gd name="connsiteX953" fmla="*/ 1431890 w 12192002"/>
              <a:gd name="connsiteY953" fmla="*/ 1306475 h 6858000"/>
              <a:gd name="connsiteX954" fmla="*/ 1507597 w 12192002"/>
              <a:gd name="connsiteY954" fmla="*/ 1446132 h 6858000"/>
              <a:gd name="connsiteX955" fmla="*/ 1674586 w 12192002"/>
              <a:gd name="connsiteY955" fmla="*/ 1813832 h 6858000"/>
              <a:gd name="connsiteX956" fmla="*/ 1815950 w 12192002"/>
              <a:gd name="connsiteY956" fmla="*/ 2128564 h 6858000"/>
              <a:gd name="connsiteX957" fmla="*/ 1984242 w 12192002"/>
              <a:gd name="connsiteY957" fmla="*/ 2430829 h 6858000"/>
              <a:gd name="connsiteX958" fmla="*/ 2014023 w 12192002"/>
              <a:gd name="connsiteY958" fmla="*/ 2450995 h 6858000"/>
              <a:gd name="connsiteX959" fmla="*/ 1747337 w 12192002"/>
              <a:gd name="connsiteY959" fmla="*/ 1855264 h 6858000"/>
              <a:gd name="connsiteX960" fmla="*/ 1533749 w 12192002"/>
              <a:gd name="connsiteY960" fmla="*/ 1478656 h 6858000"/>
              <a:gd name="connsiteX961" fmla="*/ 1431890 w 12192002"/>
              <a:gd name="connsiteY961" fmla="*/ 1306475 h 6858000"/>
              <a:gd name="connsiteX962" fmla="*/ 5052692 w 12192002"/>
              <a:gd name="connsiteY962" fmla="*/ 1292994 h 6858000"/>
              <a:gd name="connsiteX963" fmla="*/ 5200661 w 12192002"/>
              <a:gd name="connsiteY963" fmla="*/ 1635186 h 6858000"/>
              <a:gd name="connsiteX964" fmla="*/ 5297138 w 12192002"/>
              <a:gd name="connsiteY964" fmla="*/ 1906351 h 6858000"/>
              <a:gd name="connsiteX965" fmla="*/ 5052692 w 12192002"/>
              <a:gd name="connsiteY965" fmla="*/ 1292994 h 6858000"/>
              <a:gd name="connsiteX966" fmla="*/ 9528078 w 12192002"/>
              <a:gd name="connsiteY966" fmla="*/ 1278636 h 6858000"/>
              <a:gd name="connsiteX967" fmla="*/ 9623946 w 12192002"/>
              <a:gd name="connsiteY967" fmla="*/ 1534260 h 6858000"/>
              <a:gd name="connsiteX968" fmla="*/ 9654858 w 12192002"/>
              <a:gd name="connsiteY968" fmla="*/ 1607218 h 6858000"/>
              <a:gd name="connsiteX969" fmla="*/ 9826304 w 12192002"/>
              <a:gd name="connsiteY969" fmla="*/ 2125320 h 6858000"/>
              <a:gd name="connsiteX970" fmla="*/ 9701198 w 12192002"/>
              <a:gd name="connsiteY970" fmla="*/ 1646797 h 6858000"/>
              <a:gd name="connsiteX971" fmla="*/ 9528078 w 12192002"/>
              <a:gd name="connsiteY971" fmla="*/ 1278636 h 6858000"/>
              <a:gd name="connsiteX972" fmla="*/ 5009948 w 12192002"/>
              <a:gd name="connsiteY972" fmla="*/ 1273619 h 6858000"/>
              <a:gd name="connsiteX973" fmla="*/ 5121777 w 12192002"/>
              <a:gd name="connsiteY973" fmla="*/ 1654213 h 6858000"/>
              <a:gd name="connsiteX974" fmla="*/ 5293545 w 12192002"/>
              <a:gd name="connsiteY974" fmla="*/ 2072247 h 6858000"/>
              <a:gd name="connsiteX975" fmla="*/ 5294042 w 12192002"/>
              <a:gd name="connsiteY975" fmla="*/ 2065019 h 6858000"/>
              <a:gd name="connsiteX976" fmla="*/ 5171936 w 12192002"/>
              <a:gd name="connsiteY976" fmla="*/ 1647613 h 6858000"/>
              <a:gd name="connsiteX977" fmla="*/ 5009948 w 12192002"/>
              <a:gd name="connsiteY977" fmla="*/ 1273619 h 6858000"/>
              <a:gd name="connsiteX978" fmla="*/ 655236 w 12192002"/>
              <a:gd name="connsiteY978" fmla="*/ 1268632 h 6858000"/>
              <a:gd name="connsiteX979" fmla="*/ 839521 w 12192002"/>
              <a:gd name="connsiteY979" fmla="*/ 1685315 h 6858000"/>
              <a:gd name="connsiteX980" fmla="*/ 1109416 w 12192002"/>
              <a:gd name="connsiteY980" fmla="*/ 2061663 h 6858000"/>
              <a:gd name="connsiteX981" fmla="*/ 1298300 w 12192002"/>
              <a:gd name="connsiteY981" fmla="*/ 2247742 h 6858000"/>
              <a:gd name="connsiteX982" fmla="*/ 1125871 w 12192002"/>
              <a:gd name="connsiteY982" fmla="*/ 1989513 h 6858000"/>
              <a:gd name="connsiteX983" fmla="*/ 981574 w 12192002"/>
              <a:gd name="connsiteY983" fmla="*/ 1783157 h 6858000"/>
              <a:gd name="connsiteX984" fmla="*/ 922198 w 12192002"/>
              <a:gd name="connsiteY984" fmla="*/ 1677437 h 6858000"/>
              <a:gd name="connsiteX985" fmla="*/ 869293 w 12192002"/>
              <a:gd name="connsiteY985" fmla="*/ 1583214 h 6858000"/>
              <a:gd name="connsiteX986" fmla="*/ 751431 w 12192002"/>
              <a:gd name="connsiteY986" fmla="*/ 1405731 h 6858000"/>
              <a:gd name="connsiteX987" fmla="*/ 6516292 w 12192002"/>
              <a:gd name="connsiteY987" fmla="*/ 1263064 h 6858000"/>
              <a:gd name="connsiteX988" fmla="*/ 5736320 w 12192002"/>
              <a:gd name="connsiteY988" fmla="*/ 1501803 h 6858000"/>
              <a:gd name="connsiteX989" fmla="*/ 6516292 w 12192002"/>
              <a:gd name="connsiteY989" fmla="*/ 1263064 h 6858000"/>
              <a:gd name="connsiteX990" fmla="*/ 291466 w 12192002"/>
              <a:gd name="connsiteY990" fmla="*/ 1250369 h 6858000"/>
              <a:gd name="connsiteX991" fmla="*/ 323180 w 12192002"/>
              <a:gd name="connsiteY991" fmla="*/ 1435283 h 6858000"/>
              <a:gd name="connsiteX992" fmla="*/ 349381 w 12192002"/>
              <a:gd name="connsiteY992" fmla="*/ 1875041 h 6858000"/>
              <a:gd name="connsiteX993" fmla="*/ 374363 w 12192002"/>
              <a:gd name="connsiteY993" fmla="*/ 1506494 h 6858000"/>
              <a:gd name="connsiteX994" fmla="*/ 302168 w 12192002"/>
              <a:gd name="connsiteY994" fmla="*/ 1274495 h 6858000"/>
              <a:gd name="connsiteX995" fmla="*/ 291466 w 12192002"/>
              <a:gd name="connsiteY995" fmla="*/ 1250369 h 6858000"/>
              <a:gd name="connsiteX996" fmla="*/ 678222 w 12192002"/>
              <a:gd name="connsiteY996" fmla="*/ 1248670 h 6858000"/>
              <a:gd name="connsiteX997" fmla="*/ 775536 w 12192002"/>
              <a:gd name="connsiteY997" fmla="*/ 1388015 h 6858000"/>
              <a:gd name="connsiteX998" fmla="*/ 894529 w 12192002"/>
              <a:gd name="connsiteY998" fmla="*/ 1567739 h 6858000"/>
              <a:gd name="connsiteX999" fmla="*/ 948000 w 12192002"/>
              <a:gd name="connsiteY999" fmla="*/ 1663088 h 6858000"/>
              <a:gd name="connsiteX1000" fmla="*/ 1006812 w 12192002"/>
              <a:gd name="connsiteY1000" fmla="*/ 1767683 h 6858000"/>
              <a:gd name="connsiteX1001" fmla="*/ 1149133 w 12192002"/>
              <a:gd name="connsiteY1001" fmla="*/ 1971513 h 6858000"/>
              <a:gd name="connsiteX1002" fmla="*/ 1333952 w 12192002"/>
              <a:gd name="connsiteY1002" fmla="*/ 2251620 h 6858000"/>
              <a:gd name="connsiteX1003" fmla="*/ 1337329 w 12192002"/>
              <a:gd name="connsiteY1003" fmla="*/ 2258350 h 6858000"/>
              <a:gd name="connsiteX1004" fmla="*/ 1014726 w 12192002"/>
              <a:gd name="connsiteY1004" fmla="*/ 1615556 h 6858000"/>
              <a:gd name="connsiteX1005" fmla="*/ 678222 w 12192002"/>
              <a:gd name="connsiteY1005" fmla="*/ 1248670 h 6858000"/>
              <a:gd name="connsiteX1006" fmla="*/ 9441752 w 12192002"/>
              <a:gd name="connsiteY1006" fmla="*/ 1245311 h 6858000"/>
              <a:gd name="connsiteX1007" fmla="*/ 9278979 w 12192002"/>
              <a:gd name="connsiteY1007" fmla="*/ 1406236 h 6858000"/>
              <a:gd name="connsiteX1008" fmla="*/ 9235540 w 12192002"/>
              <a:gd name="connsiteY1008" fmla="*/ 1546869 h 6858000"/>
              <a:gd name="connsiteX1009" fmla="*/ 9264074 w 12192002"/>
              <a:gd name="connsiteY1009" fmla="*/ 1557016 h 6858000"/>
              <a:gd name="connsiteX1010" fmla="*/ 9441752 w 12192002"/>
              <a:gd name="connsiteY1010" fmla="*/ 1245311 h 6858000"/>
              <a:gd name="connsiteX1011" fmla="*/ 6691602 w 12192002"/>
              <a:gd name="connsiteY1011" fmla="*/ 1140573 h 6858000"/>
              <a:gd name="connsiteX1012" fmla="*/ 6571100 w 12192002"/>
              <a:gd name="connsiteY1012" fmla="*/ 1183662 h 6858000"/>
              <a:gd name="connsiteX1013" fmla="*/ 6241687 w 12192002"/>
              <a:gd name="connsiteY1013" fmla="*/ 1257600 h 6858000"/>
              <a:gd name="connsiteX1014" fmla="*/ 5693009 w 12192002"/>
              <a:gd name="connsiteY1014" fmla="*/ 1478256 h 6858000"/>
              <a:gd name="connsiteX1015" fmla="*/ 6548420 w 12192002"/>
              <a:gd name="connsiteY1015" fmla="*/ 1214599 h 6858000"/>
              <a:gd name="connsiteX1016" fmla="*/ 6605473 w 12192002"/>
              <a:gd name="connsiteY1016" fmla="*/ 1184686 h 6858000"/>
              <a:gd name="connsiteX1017" fmla="*/ 6691602 w 12192002"/>
              <a:gd name="connsiteY1017" fmla="*/ 1140573 h 6858000"/>
              <a:gd name="connsiteX1018" fmla="*/ 4002475 w 12192002"/>
              <a:gd name="connsiteY1018" fmla="*/ 1037802 h 6858000"/>
              <a:gd name="connsiteX1019" fmla="*/ 4000324 w 12192002"/>
              <a:gd name="connsiteY1019" fmla="*/ 1039362 h 6858000"/>
              <a:gd name="connsiteX1020" fmla="*/ 4002862 w 12192002"/>
              <a:gd name="connsiteY1020" fmla="*/ 1042866 h 6858000"/>
              <a:gd name="connsiteX1021" fmla="*/ 4002475 w 12192002"/>
              <a:gd name="connsiteY1021" fmla="*/ 1037802 h 6858000"/>
              <a:gd name="connsiteX1022" fmla="*/ 506322 w 12192002"/>
              <a:gd name="connsiteY1022" fmla="*/ 1020997 h 6858000"/>
              <a:gd name="connsiteX1023" fmla="*/ 533068 w 12192002"/>
              <a:gd name="connsiteY1023" fmla="*/ 1029409 h 6858000"/>
              <a:gd name="connsiteX1024" fmla="*/ 1232525 w 12192002"/>
              <a:gd name="connsiteY1024" fmla="*/ 1804675 h 6858000"/>
              <a:gd name="connsiteX1025" fmla="*/ 1388858 w 12192002"/>
              <a:gd name="connsiteY1025" fmla="*/ 2368011 h 6858000"/>
              <a:gd name="connsiteX1026" fmla="*/ 1384098 w 12192002"/>
              <a:gd name="connsiteY1026" fmla="*/ 2378125 h 6858000"/>
              <a:gd name="connsiteX1027" fmla="*/ 1425393 w 12192002"/>
              <a:gd name="connsiteY1027" fmla="*/ 2589124 h 6858000"/>
              <a:gd name="connsiteX1028" fmla="*/ 1424001 w 12192002"/>
              <a:gd name="connsiteY1028" fmla="*/ 2597541 h 6858000"/>
              <a:gd name="connsiteX1029" fmla="*/ 2152729 w 12192002"/>
              <a:gd name="connsiteY1029" fmla="*/ 2864487 h 6858000"/>
              <a:gd name="connsiteX1030" fmla="*/ 2020609 w 12192002"/>
              <a:gd name="connsiteY1030" fmla="*/ 2539671 h 6858000"/>
              <a:gd name="connsiteX1031" fmla="*/ 2018920 w 12192002"/>
              <a:gd name="connsiteY1031" fmla="*/ 2536309 h 6858000"/>
              <a:gd name="connsiteX1032" fmla="*/ 1342441 w 12192002"/>
              <a:gd name="connsiteY1032" fmla="*/ 1173017 h 6858000"/>
              <a:gd name="connsiteX1033" fmla="*/ 1367925 w 12192002"/>
              <a:gd name="connsiteY1033" fmla="*/ 1135648 h 6858000"/>
              <a:gd name="connsiteX1034" fmla="*/ 1771401 w 12192002"/>
              <a:gd name="connsiteY1034" fmla="*/ 1806673 h 6858000"/>
              <a:gd name="connsiteX1035" fmla="*/ 1972385 w 12192002"/>
              <a:gd name="connsiteY1035" fmla="*/ 2198735 h 6858000"/>
              <a:gd name="connsiteX1036" fmla="*/ 2040892 w 12192002"/>
              <a:gd name="connsiteY1036" fmla="*/ 2405205 h 6858000"/>
              <a:gd name="connsiteX1037" fmla="*/ 2131689 w 12192002"/>
              <a:gd name="connsiteY1037" fmla="*/ 1936926 h 6858000"/>
              <a:gd name="connsiteX1038" fmla="*/ 2454820 w 12192002"/>
              <a:gd name="connsiteY1038" fmla="*/ 1248808 h 6858000"/>
              <a:gd name="connsiteX1039" fmla="*/ 2492512 w 12192002"/>
              <a:gd name="connsiteY1039" fmla="*/ 1302920 h 6858000"/>
              <a:gd name="connsiteX1040" fmla="*/ 2081216 w 12192002"/>
              <a:gd name="connsiteY1040" fmla="*/ 2527513 h 6858000"/>
              <a:gd name="connsiteX1041" fmla="*/ 2081211 w 12192002"/>
              <a:gd name="connsiteY1041" fmla="*/ 2528916 h 6858000"/>
              <a:gd name="connsiteX1042" fmla="*/ 2199067 w 12192002"/>
              <a:gd name="connsiteY1042" fmla="*/ 2884061 h 6858000"/>
              <a:gd name="connsiteX1043" fmla="*/ 3192586 w 12192002"/>
              <a:gd name="connsiteY1043" fmla="*/ 3411496 h 6858000"/>
              <a:gd name="connsiteX1044" fmla="*/ 3182620 w 12192002"/>
              <a:gd name="connsiteY1044" fmla="*/ 3483279 h 6858000"/>
              <a:gd name="connsiteX1045" fmla="*/ 2435119 w 12192002"/>
              <a:gd name="connsiteY1045" fmla="*/ 3080173 h 6858000"/>
              <a:gd name="connsiteX1046" fmla="*/ 2410152 w 12192002"/>
              <a:gd name="connsiteY1046" fmla="*/ 3063751 h 6858000"/>
              <a:gd name="connsiteX1047" fmla="*/ 2408099 w 12192002"/>
              <a:gd name="connsiteY1047" fmla="*/ 3064403 h 6858000"/>
              <a:gd name="connsiteX1048" fmla="*/ 2407218 w 12192002"/>
              <a:gd name="connsiteY1048" fmla="*/ 3070324 h 6858000"/>
              <a:gd name="connsiteX1049" fmla="*/ 2380138 w 12192002"/>
              <a:gd name="connsiteY1049" fmla="*/ 3099341 h 6858000"/>
              <a:gd name="connsiteX1050" fmla="*/ 1765923 w 12192002"/>
              <a:gd name="connsiteY1050" fmla="*/ 3581043 h 6858000"/>
              <a:gd name="connsiteX1051" fmla="*/ 1702258 w 12192002"/>
              <a:gd name="connsiteY1051" fmla="*/ 3612286 h 6858000"/>
              <a:gd name="connsiteX1052" fmla="*/ 1538370 w 12192002"/>
              <a:gd name="connsiteY1052" fmla="*/ 3811804 h 6858000"/>
              <a:gd name="connsiteX1053" fmla="*/ 542867 w 12192002"/>
              <a:gd name="connsiteY1053" fmla="*/ 4944092 h 6858000"/>
              <a:gd name="connsiteX1054" fmla="*/ 515800 w 12192002"/>
              <a:gd name="connsiteY1054" fmla="*/ 4862180 h 6858000"/>
              <a:gd name="connsiteX1055" fmla="*/ 909145 w 12192002"/>
              <a:gd name="connsiteY1055" fmla="*/ 4199225 h 6858000"/>
              <a:gd name="connsiteX1056" fmla="*/ 1214067 w 12192002"/>
              <a:gd name="connsiteY1056" fmla="*/ 3908561 h 6858000"/>
              <a:gd name="connsiteX1057" fmla="*/ 640967 w 12192002"/>
              <a:gd name="connsiteY1057" fmla="*/ 4105601 h 6858000"/>
              <a:gd name="connsiteX1058" fmla="*/ 112563 w 12192002"/>
              <a:gd name="connsiteY1058" fmla="*/ 4396952 h 6858000"/>
              <a:gd name="connsiteX1059" fmla="*/ 0 w 12192002"/>
              <a:gd name="connsiteY1059" fmla="*/ 4466006 h 6858000"/>
              <a:gd name="connsiteX1060" fmla="*/ 0 w 12192002"/>
              <a:gd name="connsiteY1060" fmla="*/ 4233763 h 6858000"/>
              <a:gd name="connsiteX1061" fmla="*/ 36881 w 12192002"/>
              <a:gd name="connsiteY1061" fmla="*/ 4200118 h 6858000"/>
              <a:gd name="connsiteX1062" fmla="*/ 910534 w 12192002"/>
              <a:gd name="connsiteY1062" fmla="*/ 3629753 h 6858000"/>
              <a:gd name="connsiteX1063" fmla="*/ 1578717 w 12192002"/>
              <a:gd name="connsiteY1063" fmla="*/ 3575982 h 6858000"/>
              <a:gd name="connsiteX1064" fmla="*/ 2338780 w 12192002"/>
              <a:gd name="connsiteY1064" fmla="*/ 3033725 h 6858000"/>
              <a:gd name="connsiteX1065" fmla="*/ 1807991 w 12192002"/>
              <a:gd name="connsiteY1065" fmla="*/ 2807184 h 6858000"/>
              <a:gd name="connsiteX1066" fmla="*/ 1416358 w 12192002"/>
              <a:gd name="connsiteY1066" fmla="*/ 3112571 h 6858000"/>
              <a:gd name="connsiteX1067" fmla="*/ 939066 w 12192002"/>
              <a:gd name="connsiteY1067" fmla="*/ 3378798 h 6858000"/>
              <a:gd name="connsiteX1068" fmla="*/ 115099 w 12192002"/>
              <a:gd name="connsiteY1068" fmla="*/ 3607650 h 6858000"/>
              <a:gd name="connsiteX1069" fmla="*/ 97284 w 12192002"/>
              <a:gd name="connsiteY1069" fmla="*/ 3520393 h 6858000"/>
              <a:gd name="connsiteX1070" fmla="*/ 922050 w 12192002"/>
              <a:gd name="connsiteY1070" fmla="*/ 3074867 h 6858000"/>
              <a:gd name="connsiteX1071" fmla="*/ 1405265 w 12192002"/>
              <a:gd name="connsiteY1071" fmla="*/ 3016319 h 6858000"/>
              <a:gd name="connsiteX1072" fmla="*/ 1407512 w 12192002"/>
              <a:gd name="connsiteY1072" fmla="*/ 3018001 h 6858000"/>
              <a:gd name="connsiteX1073" fmla="*/ 1726266 w 12192002"/>
              <a:gd name="connsiteY1073" fmla="*/ 2777274 h 6858000"/>
              <a:gd name="connsiteX1074" fmla="*/ 625390 w 12192002"/>
              <a:gd name="connsiteY1074" fmla="*/ 2514541 h 6858000"/>
              <a:gd name="connsiteX1075" fmla="*/ 619799 w 12192002"/>
              <a:gd name="connsiteY1075" fmla="*/ 2527180 h 6858000"/>
              <a:gd name="connsiteX1076" fmla="*/ 310030 w 12192002"/>
              <a:gd name="connsiteY1076" fmla="*/ 2771818 h 6858000"/>
              <a:gd name="connsiteX1077" fmla="*/ 173877 w 12192002"/>
              <a:gd name="connsiteY1077" fmla="*/ 2937056 h 6858000"/>
              <a:gd name="connsiteX1078" fmla="*/ 77889 w 12192002"/>
              <a:gd name="connsiteY1078" fmla="*/ 3138440 h 6858000"/>
              <a:gd name="connsiteX1079" fmla="*/ 0 w 12192002"/>
              <a:gd name="connsiteY1079" fmla="*/ 3271395 h 6858000"/>
              <a:gd name="connsiteX1080" fmla="*/ 0 w 12192002"/>
              <a:gd name="connsiteY1080" fmla="*/ 3153002 h 6858000"/>
              <a:gd name="connsiteX1081" fmla="*/ 2386 w 12192002"/>
              <a:gd name="connsiteY1081" fmla="*/ 3149203 h 6858000"/>
              <a:gd name="connsiteX1082" fmla="*/ 89753 w 12192002"/>
              <a:gd name="connsiteY1082" fmla="*/ 2987702 h 6858000"/>
              <a:gd name="connsiteX1083" fmla="*/ 76869 w 12192002"/>
              <a:gd name="connsiteY1083" fmla="*/ 3005404 h 6858000"/>
              <a:gd name="connsiteX1084" fmla="*/ 32049 w 12192002"/>
              <a:gd name="connsiteY1084" fmla="*/ 3065814 h 6858000"/>
              <a:gd name="connsiteX1085" fmla="*/ 0 w 12192002"/>
              <a:gd name="connsiteY1085" fmla="*/ 3108744 h 6858000"/>
              <a:gd name="connsiteX1086" fmla="*/ 0 w 12192002"/>
              <a:gd name="connsiteY1086" fmla="*/ 3058059 h 6858000"/>
              <a:gd name="connsiteX1087" fmla="*/ 7610 w 12192002"/>
              <a:gd name="connsiteY1087" fmla="*/ 3047889 h 6858000"/>
              <a:gd name="connsiteX1088" fmla="*/ 52419 w 12192002"/>
              <a:gd name="connsiteY1088" fmla="*/ 2987479 h 6858000"/>
              <a:gd name="connsiteX1089" fmla="*/ 59142 w 12192002"/>
              <a:gd name="connsiteY1089" fmla="*/ 2978488 h 6858000"/>
              <a:gd name="connsiteX1090" fmla="*/ 0 w 12192002"/>
              <a:gd name="connsiteY1090" fmla="*/ 3015334 h 6858000"/>
              <a:gd name="connsiteX1091" fmla="*/ 0 w 12192002"/>
              <a:gd name="connsiteY1091" fmla="*/ 2914286 h 6858000"/>
              <a:gd name="connsiteX1092" fmla="*/ 36383 w 12192002"/>
              <a:gd name="connsiteY1092" fmla="*/ 2901128 h 6858000"/>
              <a:gd name="connsiteX1093" fmla="*/ 156329 w 12192002"/>
              <a:gd name="connsiteY1093" fmla="*/ 2840533 h 6858000"/>
              <a:gd name="connsiteX1094" fmla="*/ 358355 w 12192002"/>
              <a:gd name="connsiteY1094" fmla="*/ 2620471 h 6858000"/>
              <a:gd name="connsiteX1095" fmla="*/ 510577 w 12192002"/>
              <a:gd name="connsiteY1095" fmla="*/ 2501244 h 6858000"/>
              <a:gd name="connsiteX1096" fmla="*/ 211967 w 12192002"/>
              <a:gd name="connsiteY1096" fmla="*/ 2479171 h 6858000"/>
              <a:gd name="connsiteX1097" fmla="*/ 0 w 12192002"/>
              <a:gd name="connsiteY1097" fmla="*/ 2476398 h 6858000"/>
              <a:gd name="connsiteX1098" fmla="*/ 0 w 12192002"/>
              <a:gd name="connsiteY1098" fmla="*/ 2389189 h 6858000"/>
              <a:gd name="connsiteX1099" fmla="*/ 103062 w 12192002"/>
              <a:gd name="connsiteY1099" fmla="*/ 2389518 h 6858000"/>
              <a:gd name="connsiteX1100" fmla="*/ 510734 w 12192002"/>
              <a:gd name="connsiteY1100" fmla="*/ 2416201 h 6858000"/>
              <a:gd name="connsiteX1101" fmla="*/ 279257 w 12192002"/>
              <a:gd name="connsiteY1101" fmla="*/ 2092102 h 6858000"/>
              <a:gd name="connsiteX1102" fmla="*/ 65265 w 12192002"/>
              <a:gd name="connsiteY1102" fmla="*/ 2006049 h 6858000"/>
              <a:gd name="connsiteX1103" fmla="*/ 0 w 12192002"/>
              <a:gd name="connsiteY1103" fmla="*/ 1982532 h 6858000"/>
              <a:gd name="connsiteX1104" fmla="*/ 0 w 12192002"/>
              <a:gd name="connsiteY1104" fmla="*/ 1912789 h 6858000"/>
              <a:gd name="connsiteX1105" fmla="*/ 97460 w 12192002"/>
              <a:gd name="connsiteY1105" fmla="*/ 1953725 h 6858000"/>
              <a:gd name="connsiteX1106" fmla="*/ 221272 w 12192002"/>
              <a:gd name="connsiteY1106" fmla="*/ 1980766 h 6858000"/>
              <a:gd name="connsiteX1107" fmla="*/ 116765 w 12192002"/>
              <a:gd name="connsiteY1107" fmla="*/ 1911033 h 6858000"/>
              <a:gd name="connsiteX1108" fmla="*/ 16405 w 12192002"/>
              <a:gd name="connsiteY1108" fmla="*/ 1803412 h 6858000"/>
              <a:gd name="connsiteX1109" fmla="*/ 0 w 12192002"/>
              <a:gd name="connsiteY1109" fmla="*/ 1784777 h 6858000"/>
              <a:gd name="connsiteX1110" fmla="*/ 0 w 12192002"/>
              <a:gd name="connsiteY1110" fmla="*/ 1740082 h 6858000"/>
              <a:gd name="connsiteX1111" fmla="*/ 39394 w 12192002"/>
              <a:gd name="connsiteY1111" fmla="*/ 1784856 h 6858000"/>
              <a:gd name="connsiteX1112" fmla="*/ 135813 w 12192002"/>
              <a:gd name="connsiteY1112" fmla="*/ 1888838 h 6858000"/>
              <a:gd name="connsiteX1113" fmla="*/ 242575 w 12192002"/>
              <a:gd name="connsiteY1113" fmla="*/ 1958841 h 6858000"/>
              <a:gd name="connsiteX1114" fmla="*/ 82197 w 12192002"/>
              <a:gd name="connsiteY1114" fmla="*/ 1754826 h 6858000"/>
              <a:gd name="connsiteX1115" fmla="*/ 0 w 12192002"/>
              <a:gd name="connsiteY1115" fmla="*/ 1679650 h 6858000"/>
              <a:gd name="connsiteX1116" fmla="*/ 0 w 12192002"/>
              <a:gd name="connsiteY1116" fmla="*/ 1602463 h 6858000"/>
              <a:gd name="connsiteX1117" fmla="*/ 84689 w 12192002"/>
              <a:gd name="connsiteY1117" fmla="*/ 1677442 h 6858000"/>
              <a:gd name="connsiteX1118" fmla="*/ 298437 w 12192002"/>
              <a:gd name="connsiteY1118" fmla="*/ 1968019 h 6858000"/>
              <a:gd name="connsiteX1119" fmla="*/ 227269 w 12192002"/>
              <a:gd name="connsiteY1119" fmla="*/ 1114064 h 6858000"/>
              <a:gd name="connsiteX1120" fmla="*/ 248003 w 12192002"/>
              <a:gd name="connsiteY1120" fmla="*/ 1089613 h 6858000"/>
              <a:gd name="connsiteX1121" fmla="*/ 427020 w 12192002"/>
              <a:gd name="connsiteY1121" fmla="*/ 1619803 h 6858000"/>
              <a:gd name="connsiteX1122" fmla="*/ 340345 w 12192002"/>
              <a:gd name="connsiteY1122" fmla="*/ 2027739 h 6858000"/>
              <a:gd name="connsiteX1123" fmla="*/ 360865 w 12192002"/>
              <a:gd name="connsiteY1123" fmla="*/ 2044827 h 6858000"/>
              <a:gd name="connsiteX1124" fmla="*/ 560414 w 12192002"/>
              <a:gd name="connsiteY1124" fmla="*/ 2421457 h 6858000"/>
              <a:gd name="connsiteX1125" fmla="*/ 1359703 w 12192002"/>
              <a:gd name="connsiteY1125" fmla="*/ 2578554 h 6858000"/>
              <a:gd name="connsiteX1126" fmla="*/ 1359422 w 12192002"/>
              <a:gd name="connsiteY1126" fmla="*/ 2577994 h 6858000"/>
              <a:gd name="connsiteX1127" fmla="*/ 828701 w 12192002"/>
              <a:gd name="connsiteY1127" fmla="*/ 1839520 h 6858000"/>
              <a:gd name="connsiteX1128" fmla="*/ 494427 w 12192002"/>
              <a:gd name="connsiteY1128" fmla="*/ 1092333 h 6858000"/>
              <a:gd name="connsiteX1129" fmla="*/ 506322 w 12192002"/>
              <a:gd name="connsiteY1129" fmla="*/ 1020997 h 6858000"/>
              <a:gd name="connsiteX1130" fmla="*/ 4570198 w 12192002"/>
              <a:gd name="connsiteY1130" fmla="*/ 978081 h 6858000"/>
              <a:gd name="connsiteX1131" fmla="*/ 4523691 w 12192002"/>
              <a:gd name="connsiteY1131" fmla="*/ 1127776 h 6858000"/>
              <a:gd name="connsiteX1132" fmla="*/ 4509875 w 12192002"/>
              <a:gd name="connsiteY1132" fmla="*/ 1167552 h 6858000"/>
              <a:gd name="connsiteX1133" fmla="*/ 4478168 w 12192002"/>
              <a:gd name="connsiteY1133" fmla="*/ 1260735 h 6858000"/>
              <a:gd name="connsiteX1134" fmla="*/ 4409309 w 12192002"/>
              <a:gd name="connsiteY1134" fmla="*/ 1666996 h 6858000"/>
              <a:gd name="connsiteX1135" fmla="*/ 4370031 w 12192002"/>
              <a:gd name="connsiteY1135" fmla="*/ 1955666 h 6858000"/>
              <a:gd name="connsiteX1136" fmla="*/ 4570198 w 12192002"/>
              <a:gd name="connsiteY1136" fmla="*/ 978081 h 6858000"/>
              <a:gd name="connsiteX1137" fmla="*/ 12149131 w 12192002"/>
              <a:gd name="connsiteY1137" fmla="*/ 959050 h 6858000"/>
              <a:gd name="connsiteX1138" fmla="*/ 12105664 w 12192002"/>
              <a:gd name="connsiteY1138" fmla="*/ 1006960 h 6858000"/>
              <a:gd name="connsiteX1139" fmla="*/ 11883102 w 12192002"/>
              <a:gd name="connsiteY1139" fmla="*/ 1184424 h 6858000"/>
              <a:gd name="connsiteX1140" fmla="*/ 11665174 w 12192002"/>
              <a:gd name="connsiteY1140" fmla="*/ 1317493 h 6858000"/>
              <a:gd name="connsiteX1141" fmla="*/ 11590337 w 12192002"/>
              <a:gd name="connsiteY1141" fmla="*/ 1348256 h 6858000"/>
              <a:gd name="connsiteX1142" fmla="*/ 11492588 w 12192002"/>
              <a:gd name="connsiteY1142" fmla="*/ 1390573 h 6858000"/>
              <a:gd name="connsiteX1143" fmla="*/ 11888865 w 12192002"/>
              <a:gd name="connsiteY1143" fmla="*/ 1220988 h 6858000"/>
              <a:gd name="connsiteX1144" fmla="*/ 12149131 w 12192002"/>
              <a:gd name="connsiteY1144" fmla="*/ 959050 h 6858000"/>
              <a:gd name="connsiteX1145" fmla="*/ 4557898 w 12192002"/>
              <a:gd name="connsiteY1145" fmla="*/ 900011 h 6858000"/>
              <a:gd name="connsiteX1146" fmla="*/ 4344840 w 12192002"/>
              <a:gd name="connsiteY1146" fmla="*/ 1922038 h 6858000"/>
              <a:gd name="connsiteX1147" fmla="*/ 4378710 w 12192002"/>
              <a:gd name="connsiteY1147" fmla="*/ 1665516 h 6858000"/>
              <a:gd name="connsiteX1148" fmla="*/ 4448798 w 12192002"/>
              <a:gd name="connsiteY1148" fmla="*/ 1253024 h 6858000"/>
              <a:gd name="connsiteX1149" fmla="*/ 4480315 w 12192002"/>
              <a:gd name="connsiteY1149" fmla="*/ 1158454 h 6858000"/>
              <a:gd name="connsiteX1150" fmla="*/ 4494133 w 12192002"/>
              <a:gd name="connsiteY1150" fmla="*/ 1118676 h 6858000"/>
              <a:gd name="connsiteX1151" fmla="*/ 4557898 w 12192002"/>
              <a:gd name="connsiteY1151" fmla="*/ 900011 h 6858000"/>
              <a:gd name="connsiteX1152" fmla="*/ 5870151 w 12192002"/>
              <a:gd name="connsiteY1152" fmla="*/ 898890 h 6858000"/>
              <a:gd name="connsiteX1153" fmla="*/ 5861335 w 12192002"/>
              <a:gd name="connsiteY1153" fmla="*/ 899177 h 6858000"/>
              <a:gd name="connsiteX1154" fmla="*/ 5843702 w 12192002"/>
              <a:gd name="connsiteY1154" fmla="*/ 899748 h 6858000"/>
              <a:gd name="connsiteX1155" fmla="*/ 5651107 w 12192002"/>
              <a:gd name="connsiteY1155" fmla="*/ 920306 h 6858000"/>
              <a:gd name="connsiteX1156" fmla="*/ 5459407 w 12192002"/>
              <a:gd name="connsiteY1156" fmla="*/ 940975 h 6858000"/>
              <a:gd name="connsiteX1157" fmla="*/ 5374846 w 12192002"/>
              <a:gd name="connsiteY1157" fmla="*/ 941988 h 6858000"/>
              <a:gd name="connsiteX1158" fmla="*/ 5256105 w 12192002"/>
              <a:gd name="connsiteY1158" fmla="*/ 945632 h 6858000"/>
              <a:gd name="connsiteX1159" fmla="*/ 5107071 w 12192002"/>
              <a:gd name="connsiteY1159" fmla="*/ 969720 h 6858000"/>
              <a:gd name="connsiteX1160" fmla="*/ 4998681 w 12192002"/>
              <a:gd name="connsiteY1160" fmla="*/ 988771 h 6858000"/>
              <a:gd name="connsiteX1161" fmla="*/ 5870151 w 12192002"/>
              <a:gd name="connsiteY1161" fmla="*/ 898890 h 6858000"/>
              <a:gd name="connsiteX1162" fmla="*/ 12190084 w 12192002"/>
              <a:gd name="connsiteY1162" fmla="*/ 854709 h 6858000"/>
              <a:gd name="connsiteX1163" fmla="*/ 12162947 w 12192002"/>
              <a:gd name="connsiteY1163" fmla="*/ 879275 h 6858000"/>
              <a:gd name="connsiteX1164" fmla="*/ 11721478 w 12192002"/>
              <a:gd name="connsiteY1164" fmla="*/ 1216434 h 6858000"/>
              <a:gd name="connsiteX1165" fmla="*/ 11680712 w 12192002"/>
              <a:gd name="connsiteY1165" fmla="*/ 1239730 h 6858000"/>
              <a:gd name="connsiteX1166" fmla="*/ 11505347 w 12192002"/>
              <a:gd name="connsiteY1166" fmla="*/ 1352837 h 6858000"/>
              <a:gd name="connsiteX1167" fmla="*/ 11580962 w 12192002"/>
              <a:gd name="connsiteY1167" fmla="*/ 1321759 h 6858000"/>
              <a:gd name="connsiteX1168" fmla="*/ 11654234 w 12192002"/>
              <a:gd name="connsiteY1168" fmla="*/ 1291618 h 6858000"/>
              <a:gd name="connsiteX1169" fmla="*/ 11867274 w 12192002"/>
              <a:gd name="connsiteY1169" fmla="*/ 1160983 h 6858000"/>
              <a:gd name="connsiteX1170" fmla="*/ 12086035 w 12192002"/>
              <a:gd name="connsiteY1170" fmla="*/ 986418 h 6858000"/>
              <a:gd name="connsiteX1171" fmla="*/ 12190084 w 12192002"/>
              <a:gd name="connsiteY1171" fmla="*/ 854709 h 6858000"/>
              <a:gd name="connsiteX1172" fmla="*/ 5504425 w 12192002"/>
              <a:gd name="connsiteY1172" fmla="*/ 848067 h 6858000"/>
              <a:gd name="connsiteX1173" fmla="*/ 4968849 w 12192002"/>
              <a:gd name="connsiteY1173" fmla="*/ 962318 h 6858000"/>
              <a:gd name="connsiteX1174" fmla="*/ 5104039 w 12192002"/>
              <a:gd name="connsiteY1174" fmla="*/ 940634 h 6858000"/>
              <a:gd name="connsiteX1175" fmla="*/ 5256311 w 12192002"/>
              <a:gd name="connsiteY1175" fmla="*/ 916490 h 6858000"/>
              <a:gd name="connsiteX1176" fmla="*/ 5377381 w 12192002"/>
              <a:gd name="connsiteY1176" fmla="*/ 912671 h 6858000"/>
              <a:gd name="connsiteX1177" fmla="*/ 5460148 w 12192002"/>
              <a:gd name="connsiteY1177" fmla="*/ 911442 h 6858000"/>
              <a:gd name="connsiteX1178" fmla="*/ 5648970 w 12192002"/>
              <a:gd name="connsiteY1178" fmla="*/ 891331 h 6858000"/>
              <a:gd name="connsiteX1179" fmla="*/ 5844807 w 12192002"/>
              <a:gd name="connsiteY1179" fmla="*/ 870718 h 6858000"/>
              <a:gd name="connsiteX1180" fmla="*/ 5862975 w 12192002"/>
              <a:gd name="connsiteY1180" fmla="*/ 869756 h 6858000"/>
              <a:gd name="connsiteX1181" fmla="*/ 5920887 w 12192002"/>
              <a:gd name="connsiteY1181" fmla="*/ 865929 h 6858000"/>
              <a:gd name="connsiteX1182" fmla="*/ 5504425 w 12192002"/>
              <a:gd name="connsiteY1182" fmla="*/ 848067 h 6858000"/>
              <a:gd name="connsiteX1183" fmla="*/ 8924104 w 12192002"/>
              <a:gd name="connsiteY1183" fmla="*/ 777000 h 6858000"/>
              <a:gd name="connsiteX1184" fmla="*/ 8921999 w 12192002"/>
              <a:gd name="connsiteY1184" fmla="*/ 794136 h 6858000"/>
              <a:gd name="connsiteX1185" fmla="*/ 8916066 w 12192002"/>
              <a:gd name="connsiteY1185" fmla="*/ 843129 h 6858000"/>
              <a:gd name="connsiteX1186" fmla="*/ 8909852 w 12192002"/>
              <a:gd name="connsiteY1186" fmla="*/ 1005313 h 6858000"/>
              <a:gd name="connsiteX1187" fmla="*/ 8936982 w 12192002"/>
              <a:gd name="connsiteY1187" fmla="*/ 1614896 h 6858000"/>
              <a:gd name="connsiteX1188" fmla="*/ 8939706 w 12192002"/>
              <a:gd name="connsiteY1188" fmla="*/ 1632791 h 6858000"/>
              <a:gd name="connsiteX1189" fmla="*/ 8946691 w 12192002"/>
              <a:gd name="connsiteY1189" fmla="*/ 1680170 h 6858000"/>
              <a:gd name="connsiteX1190" fmla="*/ 8947643 w 12192002"/>
              <a:gd name="connsiteY1190" fmla="*/ 1649028 h 6858000"/>
              <a:gd name="connsiteX1191" fmla="*/ 8931687 w 12192002"/>
              <a:gd name="connsiteY1191" fmla="*/ 871628 h 6858000"/>
              <a:gd name="connsiteX1192" fmla="*/ 8929804 w 12192002"/>
              <a:gd name="connsiteY1192" fmla="*/ 850229 h 6858000"/>
              <a:gd name="connsiteX1193" fmla="*/ 8924104 w 12192002"/>
              <a:gd name="connsiteY1193" fmla="*/ 777000 h 6858000"/>
              <a:gd name="connsiteX1194" fmla="*/ 8951219 w 12192002"/>
              <a:gd name="connsiteY1194" fmla="*/ 764662 h 6858000"/>
              <a:gd name="connsiteX1195" fmla="*/ 8957270 w 12192002"/>
              <a:gd name="connsiteY1195" fmla="*/ 847698 h 6858000"/>
              <a:gd name="connsiteX1196" fmla="*/ 8959153 w 12192002"/>
              <a:gd name="connsiteY1196" fmla="*/ 869097 h 6858000"/>
              <a:gd name="connsiteX1197" fmla="*/ 8976081 w 12192002"/>
              <a:gd name="connsiteY1197" fmla="*/ 1619865 h 6858000"/>
              <a:gd name="connsiteX1198" fmla="*/ 8951219 w 12192002"/>
              <a:gd name="connsiteY1198" fmla="*/ 764662 h 6858000"/>
              <a:gd name="connsiteX1199" fmla="*/ 8898081 w 12192002"/>
              <a:gd name="connsiteY1199" fmla="*/ 630137 h 6858000"/>
              <a:gd name="connsiteX1200" fmla="*/ 8910095 w 12192002"/>
              <a:gd name="connsiteY1200" fmla="*/ 1626691 h 6858000"/>
              <a:gd name="connsiteX1201" fmla="*/ 8908822 w 12192002"/>
              <a:gd name="connsiteY1201" fmla="*/ 1619067 h 6858000"/>
              <a:gd name="connsiteX1202" fmla="*/ 8881669 w 12192002"/>
              <a:gd name="connsiteY1202" fmla="*/ 1004967 h 6858000"/>
              <a:gd name="connsiteX1203" fmla="*/ 8888265 w 12192002"/>
              <a:gd name="connsiteY1203" fmla="*/ 840369 h 6858000"/>
              <a:gd name="connsiteX1204" fmla="*/ 8894429 w 12192002"/>
              <a:gd name="connsiteY1204" fmla="*/ 790831 h 6858000"/>
              <a:gd name="connsiteX1205" fmla="*/ 8898081 w 12192002"/>
              <a:gd name="connsiteY1205" fmla="*/ 630137 h 6858000"/>
              <a:gd name="connsiteX1206" fmla="*/ 11491396 w 12192002"/>
              <a:gd name="connsiteY1206" fmla="*/ 623931 h 6858000"/>
              <a:gd name="connsiteX1207" fmla="*/ 11413329 w 12192002"/>
              <a:gd name="connsiteY1207" fmla="*/ 662344 h 6858000"/>
              <a:gd name="connsiteX1208" fmla="*/ 10966547 w 12192002"/>
              <a:gd name="connsiteY1208" fmla="*/ 818916 h 6858000"/>
              <a:gd name="connsiteX1209" fmla="*/ 10498883 w 12192002"/>
              <a:gd name="connsiteY1209" fmla="*/ 1111507 h 6858000"/>
              <a:gd name="connsiteX1210" fmla="*/ 10671292 w 12192002"/>
              <a:gd name="connsiteY1210" fmla="*/ 1035777 h 6858000"/>
              <a:gd name="connsiteX1211" fmla="*/ 10685894 w 12192002"/>
              <a:gd name="connsiteY1211" fmla="*/ 1027151 h 6858000"/>
              <a:gd name="connsiteX1212" fmla="*/ 11104337 w 12192002"/>
              <a:gd name="connsiteY1212" fmla="*/ 817377 h 6858000"/>
              <a:gd name="connsiteX1213" fmla="*/ 11491396 w 12192002"/>
              <a:gd name="connsiteY1213" fmla="*/ 623931 h 6858000"/>
              <a:gd name="connsiteX1214" fmla="*/ 10779304 w 12192002"/>
              <a:gd name="connsiteY1214" fmla="*/ 584486 h 6858000"/>
              <a:gd name="connsiteX1215" fmla="*/ 10658378 w 12192002"/>
              <a:gd name="connsiteY1215" fmla="*/ 772788 h 6858000"/>
              <a:gd name="connsiteX1216" fmla="*/ 10475581 w 12192002"/>
              <a:gd name="connsiteY1216" fmla="*/ 1070739 h 6858000"/>
              <a:gd name="connsiteX1217" fmla="*/ 10735178 w 12192002"/>
              <a:gd name="connsiteY1217" fmla="*/ 693281 h 6858000"/>
              <a:gd name="connsiteX1218" fmla="*/ 10132488 w 12192002"/>
              <a:gd name="connsiteY1218" fmla="*/ 518596 h 6858000"/>
              <a:gd name="connsiteX1219" fmla="*/ 9879465 w 12192002"/>
              <a:gd name="connsiteY1219" fmla="*/ 567273 h 6858000"/>
              <a:gd name="connsiteX1220" fmla="*/ 9364243 w 12192002"/>
              <a:gd name="connsiteY1220" fmla="*/ 809468 h 6858000"/>
              <a:gd name="connsiteX1221" fmla="*/ 9366655 w 12192002"/>
              <a:gd name="connsiteY1221" fmla="*/ 809848 h 6858000"/>
              <a:gd name="connsiteX1222" fmla="*/ 9914233 w 12192002"/>
              <a:gd name="connsiteY1222" fmla="*/ 596159 h 6858000"/>
              <a:gd name="connsiteX1223" fmla="*/ 10264524 w 12192002"/>
              <a:gd name="connsiteY1223" fmla="*/ 501747 h 6858000"/>
              <a:gd name="connsiteX1224" fmla="*/ 9922837 w 12192002"/>
              <a:gd name="connsiteY1224" fmla="*/ 622979 h 6858000"/>
              <a:gd name="connsiteX1225" fmla="*/ 9416908 w 12192002"/>
              <a:gd name="connsiteY1225" fmla="*/ 818889 h 6858000"/>
              <a:gd name="connsiteX1226" fmla="*/ 9418234 w 12192002"/>
              <a:gd name="connsiteY1226" fmla="*/ 818810 h 6858000"/>
              <a:gd name="connsiteX1227" fmla="*/ 10264524 w 12192002"/>
              <a:gd name="connsiteY1227" fmla="*/ 501747 h 6858000"/>
              <a:gd name="connsiteX1228" fmla="*/ 10802699 w 12192002"/>
              <a:gd name="connsiteY1228" fmla="*/ 488163 h 6858000"/>
              <a:gd name="connsiteX1229" fmla="*/ 10618739 w 12192002"/>
              <a:gd name="connsiteY1229" fmla="*/ 734118 h 6858000"/>
              <a:gd name="connsiteX1230" fmla="*/ 10604580 w 12192002"/>
              <a:gd name="connsiteY1230" fmla="*/ 753877 h 6858000"/>
              <a:gd name="connsiteX1231" fmla="*/ 10529643 w 12192002"/>
              <a:gd name="connsiteY1231" fmla="*/ 867004 h 6858000"/>
              <a:gd name="connsiteX1232" fmla="*/ 10462194 w 12192002"/>
              <a:gd name="connsiteY1232" fmla="*/ 1035452 h 6858000"/>
              <a:gd name="connsiteX1233" fmla="*/ 10635117 w 12192002"/>
              <a:gd name="connsiteY1233" fmla="*/ 757788 h 6858000"/>
              <a:gd name="connsiteX1234" fmla="*/ 10802699 w 12192002"/>
              <a:gd name="connsiteY1234" fmla="*/ 488163 h 6858000"/>
              <a:gd name="connsiteX1235" fmla="*/ 10359107 w 12192002"/>
              <a:gd name="connsiteY1235" fmla="*/ 485136 h 6858000"/>
              <a:gd name="connsiteX1236" fmla="*/ 9515108 w 12192002"/>
              <a:gd name="connsiteY1236" fmla="*/ 825701 h 6858000"/>
              <a:gd name="connsiteX1237" fmla="*/ 10359107 w 12192002"/>
              <a:gd name="connsiteY1237" fmla="*/ 485136 h 6858000"/>
              <a:gd name="connsiteX1238" fmla="*/ 11886089 w 12192002"/>
              <a:gd name="connsiteY1238" fmla="*/ 483936 h 6858000"/>
              <a:gd name="connsiteX1239" fmla="*/ 11622890 w 12192002"/>
              <a:gd name="connsiteY1239" fmla="*/ 661575 h 6858000"/>
              <a:gd name="connsiteX1240" fmla="*/ 11038640 w 12192002"/>
              <a:gd name="connsiteY1240" fmla="*/ 996875 h 6858000"/>
              <a:gd name="connsiteX1241" fmla="*/ 10561310 w 12192002"/>
              <a:gd name="connsiteY1241" fmla="*/ 1145020 h 6858000"/>
              <a:gd name="connsiteX1242" fmla="*/ 10675127 w 12192002"/>
              <a:gd name="connsiteY1242" fmla="*/ 1163586 h 6858000"/>
              <a:gd name="connsiteX1243" fmla="*/ 11120351 w 12192002"/>
              <a:gd name="connsiteY1243" fmla="*/ 990907 h 6858000"/>
              <a:gd name="connsiteX1244" fmla="*/ 11648506 w 12192002"/>
              <a:gd name="connsiteY1244" fmla="*/ 680145 h 6858000"/>
              <a:gd name="connsiteX1245" fmla="*/ 11886089 w 12192002"/>
              <a:gd name="connsiteY1245" fmla="*/ 483936 h 6858000"/>
              <a:gd name="connsiteX1246" fmla="*/ 3607114 w 12192002"/>
              <a:gd name="connsiteY1246" fmla="*/ 467441 h 6858000"/>
              <a:gd name="connsiteX1247" fmla="*/ 3296242 w 12192002"/>
              <a:gd name="connsiteY1247" fmla="*/ 807991 h 6858000"/>
              <a:gd name="connsiteX1248" fmla="*/ 3174674 w 12192002"/>
              <a:gd name="connsiteY1248" fmla="*/ 919759 h 6858000"/>
              <a:gd name="connsiteX1249" fmla="*/ 3042978 w 12192002"/>
              <a:gd name="connsiteY1249" fmla="*/ 1054894 h 6858000"/>
              <a:gd name="connsiteX1250" fmla="*/ 2968914 w 12192002"/>
              <a:gd name="connsiteY1250" fmla="*/ 1133756 h 6858000"/>
              <a:gd name="connsiteX1251" fmla="*/ 3103823 w 12192002"/>
              <a:gd name="connsiteY1251" fmla="*/ 1026814 h 6858000"/>
              <a:gd name="connsiteX1252" fmla="*/ 3607114 w 12192002"/>
              <a:gd name="connsiteY1252" fmla="*/ 467441 h 6858000"/>
              <a:gd name="connsiteX1253" fmla="*/ 10784544 w 12192002"/>
              <a:gd name="connsiteY1253" fmla="*/ 465669 h 6858000"/>
              <a:gd name="connsiteX1254" fmla="*/ 10426419 w 12192002"/>
              <a:gd name="connsiteY1254" fmla="*/ 1062158 h 6858000"/>
              <a:gd name="connsiteX1255" fmla="*/ 10471732 w 12192002"/>
              <a:gd name="connsiteY1255" fmla="*/ 921679 h 6858000"/>
              <a:gd name="connsiteX1256" fmla="*/ 10504824 w 12192002"/>
              <a:gd name="connsiteY1256" fmla="*/ 852631 h 6858000"/>
              <a:gd name="connsiteX1257" fmla="*/ 10582237 w 12192002"/>
              <a:gd name="connsiteY1257" fmla="*/ 736692 h 6858000"/>
              <a:gd name="connsiteX1258" fmla="*/ 10596401 w 12192002"/>
              <a:gd name="connsiteY1258" fmla="*/ 716935 h 6858000"/>
              <a:gd name="connsiteX1259" fmla="*/ 10784544 w 12192002"/>
              <a:gd name="connsiteY1259" fmla="*/ 465669 h 6858000"/>
              <a:gd name="connsiteX1260" fmla="*/ 11916494 w 12192002"/>
              <a:gd name="connsiteY1260" fmla="*/ 422768 h 6858000"/>
              <a:gd name="connsiteX1261" fmla="*/ 11703185 w 12192002"/>
              <a:gd name="connsiteY1261" fmla="*/ 528178 h 6858000"/>
              <a:gd name="connsiteX1262" fmla="*/ 11680755 w 12192002"/>
              <a:gd name="connsiteY1262" fmla="*/ 543149 h 6858000"/>
              <a:gd name="connsiteX1263" fmla="*/ 11116818 w 12192002"/>
              <a:gd name="connsiteY1263" fmla="*/ 842623 h 6858000"/>
              <a:gd name="connsiteX1264" fmla="*/ 10700164 w 12192002"/>
              <a:gd name="connsiteY1264" fmla="*/ 1051220 h 6858000"/>
              <a:gd name="connsiteX1265" fmla="*/ 10685570 w 12192002"/>
              <a:gd name="connsiteY1265" fmla="*/ 1059849 h 6858000"/>
              <a:gd name="connsiteX1266" fmla="*/ 10584288 w 12192002"/>
              <a:gd name="connsiteY1266" fmla="*/ 1113543 h 6858000"/>
              <a:gd name="connsiteX1267" fmla="*/ 11026698 w 12192002"/>
              <a:gd name="connsiteY1267" fmla="*/ 971858 h 6858000"/>
              <a:gd name="connsiteX1268" fmla="*/ 11607604 w 12192002"/>
              <a:gd name="connsiteY1268" fmla="*/ 638368 h 6858000"/>
              <a:gd name="connsiteX1269" fmla="*/ 11919452 w 12192002"/>
              <a:gd name="connsiteY1269" fmla="*/ 423380 h 6858000"/>
              <a:gd name="connsiteX1270" fmla="*/ 11916494 w 12192002"/>
              <a:gd name="connsiteY1270" fmla="*/ 422768 h 6858000"/>
              <a:gd name="connsiteX1271" fmla="*/ 8148168 w 12192002"/>
              <a:gd name="connsiteY1271" fmla="*/ 416949 h 6858000"/>
              <a:gd name="connsiteX1272" fmla="*/ 7862052 w 12192002"/>
              <a:gd name="connsiteY1272" fmla="*/ 694330 h 6858000"/>
              <a:gd name="connsiteX1273" fmla="*/ 7808002 w 12192002"/>
              <a:gd name="connsiteY1273" fmla="*/ 759654 h 6858000"/>
              <a:gd name="connsiteX1274" fmla="*/ 8295299 w 12192002"/>
              <a:gd name="connsiteY1274" fmla="*/ 416143 h 6858000"/>
              <a:gd name="connsiteX1275" fmla="*/ 8309124 w 12192002"/>
              <a:gd name="connsiteY1275" fmla="*/ 534021 h 6858000"/>
              <a:gd name="connsiteX1276" fmla="*/ 8293154 w 12192002"/>
              <a:gd name="connsiteY1276" fmla="*/ 672115 h 6858000"/>
              <a:gd name="connsiteX1277" fmla="*/ 8279099 w 12192002"/>
              <a:gd name="connsiteY1277" fmla="*/ 769176 h 6858000"/>
              <a:gd name="connsiteX1278" fmla="*/ 8309186 w 12192002"/>
              <a:gd name="connsiteY1278" fmla="*/ 1060039 h 6858000"/>
              <a:gd name="connsiteX1279" fmla="*/ 8410512 w 12192002"/>
              <a:gd name="connsiteY1279" fmla="*/ 1511108 h 6858000"/>
              <a:gd name="connsiteX1280" fmla="*/ 8351657 w 12192002"/>
              <a:gd name="connsiteY1280" fmla="*/ 521768 h 6858000"/>
              <a:gd name="connsiteX1281" fmla="*/ 8295299 w 12192002"/>
              <a:gd name="connsiteY1281" fmla="*/ 416143 h 6858000"/>
              <a:gd name="connsiteX1282" fmla="*/ 8266483 w 12192002"/>
              <a:gd name="connsiteY1282" fmla="*/ 414244 h 6858000"/>
              <a:gd name="connsiteX1283" fmla="*/ 8343425 w 12192002"/>
              <a:gd name="connsiteY1283" fmla="*/ 1357811 h 6858000"/>
              <a:gd name="connsiteX1284" fmla="*/ 8282114 w 12192002"/>
              <a:gd name="connsiteY1284" fmla="*/ 1064671 h 6858000"/>
              <a:gd name="connsiteX1285" fmla="*/ 8251298 w 12192002"/>
              <a:gd name="connsiteY1285" fmla="*/ 766414 h 6858000"/>
              <a:gd name="connsiteX1286" fmla="*/ 8265729 w 12192002"/>
              <a:gd name="connsiteY1286" fmla="*/ 666939 h 6858000"/>
              <a:gd name="connsiteX1287" fmla="*/ 8281494 w 12192002"/>
              <a:gd name="connsiteY1287" fmla="*/ 533909 h 6858000"/>
              <a:gd name="connsiteX1288" fmla="*/ 8266483 w 12192002"/>
              <a:gd name="connsiteY1288" fmla="*/ 414244 h 6858000"/>
              <a:gd name="connsiteX1289" fmla="*/ 8140802 w 12192002"/>
              <a:gd name="connsiteY1289" fmla="*/ 388720 h 6858000"/>
              <a:gd name="connsiteX1290" fmla="*/ 7860379 w 12192002"/>
              <a:gd name="connsiteY1290" fmla="*/ 596411 h 6858000"/>
              <a:gd name="connsiteX1291" fmla="*/ 7737688 w 12192002"/>
              <a:gd name="connsiteY1291" fmla="*/ 790400 h 6858000"/>
              <a:gd name="connsiteX1292" fmla="*/ 7726885 w 12192002"/>
              <a:gd name="connsiteY1292" fmla="*/ 812869 h 6858000"/>
              <a:gd name="connsiteX1293" fmla="*/ 7840490 w 12192002"/>
              <a:gd name="connsiteY1293" fmla="*/ 676832 h 6858000"/>
              <a:gd name="connsiteX1294" fmla="*/ 8140802 w 12192002"/>
              <a:gd name="connsiteY1294" fmla="*/ 388720 h 6858000"/>
              <a:gd name="connsiteX1295" fmla="*/ 3744487 w 12192002"/>
              <a:gd name="connsiteY1295" fmla="*/ 383136 h 6858000"/>
              <a:gd name="connsiteX1296" fmla="*/ 3970213 w 12192002"/>
              <a:gd name="connsiteY1296" fmla="*/ 995559 h 6858000"/>
              <a:gd name="connsiteX1297" fmla="*/ 3744487 w 12192002"/>
              <a:gd name="connsiteY1297" fmla="*/ 383136 h 6858000"/>
              <a:gd name="connsiteX1298" fmla="*/ 3624562 w 12192002"/>
              <a:gd name="connsiteY1298" fmla="*/ 367041 h 6858000"/>
              <a:gd name="connsiteX1299" fmla="*/ 3489712 w 12192002"/>
              <a:gd name="connsiteY1299" fmla="*/ 485386 h 6858000"/>
              <a:gd name="connsiteX1300" fmla="*/ 3182994 w 12192002"/>
              <a:gd name="connsiteY1300" fmla="*/ 828265 h 6858000"/>
              <a:gd name="connsiteX1301" fmla="*/ 2892114 w 12192002"/>
              <a:gd name="connsiteY1301" fmla="*/ 1172635 h 6858000"/>
              <a:gd name="connsiteX1302" fmla="*/ 3021459 w 12192002"/>
              <a:gd name="connsiteY1302" fmla="*/ 1035385 h 6858000"/>
              <a:gd name="connsiteX1303" fmla="*/ 3153873 w 12192002"/>
              <a:gd name="connsiteY1303" fmla="*/ 898971 h 6858000"/>
              <a:gd name="connsiteX1304" fmla="*/ 3276511 w 12192002"/>
              <a:gd name="connsiteY1304" fmla="*/ 786423 h 6858000"/>
              <a:gd name="connsiteX1305" fmla="*/ 3584154 w 12192002"/>
              <a:gd name="connsiteY1305" fmla="*/ 448218 h 6858000"/>
              <a:gd name="connsiteX1306" fmla="*/ 3624562 w 12192002"/>
              <a:gd name="connsiteY1306" fmla="*/ 367041 h 6858000"/>
              <a:gd name="connsiteX1307" fmla="*/ 3766672 w 12192002"/>
              <a:gd name="connsiteY1307" fmla="*/ 359429 h 6858000"/>
              <a:gd name="connsiteX1308" fmla="*/ 3996338 w 12192002"/>
              <a:gd name="connsiteY1308" fmla="*/ 968237 h 6858000"/>
              <a:gd name="connsiteX1309" fmla="*/ 3766672 w 12192002"/>
              <a:gd name="connsiteY1309" fmla="*/ 359429 h 6858000"/>
              <a:gd name="connsiteX1310" fmla="*/ 5805386 w 12192002"/>
              <a:gd name="connsiteY1310" fmla="*/ 239240 h 6858000"/>
              <a:gd name="connsiteX1311" fmla="*/ 5736947 w 12192002"/>
              <a:gd name="connsiteY1311" fmla="*/ 261367 h 6858000"/>
              <a:gd name="connsiteX1312" fmla="*/ 5427012 w 12192002"/>
              <a:gd name="connsiteY1312" fmla="*/ 311272 h 6858000"/>
              <a:gd name="connsiteX1313" fmla="*/ 5147818 w 12192002"/>
              <a:gd name="connsiteY1313" fmla="*/ 322112 h 6858000"/>
              <a:gd name="connsiteX1314" fmla="*/ 5060854 w 12192002"/>
              <a:gd name="connsiteY1314" fmla="*/ 311882 h 6858000"/>
              <a:gd name="connsiteX1315" fmla="*/ 4945989 w 12192002"/>
              <a:gd name="connsiteY1315" fmla="*/ 300516 h 6858000"/>
              <a:gd name="connsiteX1316" fmla="*/ 5410479 w 12192002"/>
              <a:gd name="connsiteY1316" fmla="*/ 348434 h 6858000"/>
              <a:gd name="connsiteX1317" fmla="*/ 5805386 w 12192002"/>
              <a:gd name="connsiteY1317" fmla="*/ 239240 h 6858000"/>
              <a:gd name="connsiteX1318" fmla="*/ 5905192 w 12192002"/>
              <a:gd name="connsiteY1318" fmla="*/ 163079 h 6858000"/>
              <a:gd name="connsiteX1319" fmla="*/ 5865655 w 12192002"/>
              <a:gd name="connsiteY1319" fmla="*/ 171901 h 6858000"/>
              <a:gd name="connsiteX1320" fmla="*/ 5259740 w 12192002"/>
              <a:gd name="connsiteY1320" fmla="*/ 257013 h 6858000"/>
              <a:gd name="connsiteX1321" fmla="*/ 5208466 w 12192002"/>
              <a:gd name="connsiteY1321" fmla="*/ 257550 h 6858000"/>
              <a:gd name="connsiteX1322" fmla="*/ 4980204 w 12192002"/>
              <a:gd name="connsiteY1322" fmla="*/ 271903 h 6858000"/>
              <a:gd name="connsiteX1323" fmla="*/ 5068068 w 12192002"/>
              <a:gd name="connsiteY1323" fmla="*/ 282244 h 6858000"/>
              <a:gd name="connsiteX1324" fmla="*/ 5153231 w 12192002"/>
              <a:gd name="connsiteY1324" fmla="*/ 292240 h 6858000"/>
              <a:gd name="connsiteX1325" fmla="*/ 5426491 w 12192002"/>
              <a:gd name="connsiteY1325" fmla="*/ 281128 h 6858000"/>
              <a:gd name="connsiteX1326" fmla="*/ 5731211 w 12192002"/>
              <a:gd name="connsiteY1326" fmla="*/ 231951 h 6858000"/>
              <a:gd name="connsiteX1327" fmla="*/ 5905192 w 12192002"/>
              <a:gd name="connsiteY1327" fmla="*/ 163079 h 6858000"/>
              <a:gd name="connsiteX1328" fmla="*/ 5944437 w 12192002"/>
              <a:gd name="connsiteY1328" fmla="*/ 113829 h 6858000"/>
              <a:gd name="connsiteX1329" fmla="*/ 5825032 w 12192002"/>
              <a:gd name="connsiteY1329" fmla="*/ 146405 h 6858000"/>
              <a:gd name="connsiteX1330" fmla="*/ 4955599 w 12192002"/>
              <a:gd name="connsiteY1330" fmla="*/ 247008 h 6858000"/>
              <a:gd name="connsiteX1331" fmla="*/ 5210103 w 12192002"/>
              <a:gd name="connsiteY1331" fmla="*/ 228123 h 6858000"/>
              <a:gd name="connsiteX1332" fmla="*/ 5261015 w 12192002"/>
              <a:gd name="connsiteY1332" fmla="*/ 227087 h 6858000"/>
              <a:gd name="connsiteX1333" fmla="*/ 5861181 w 12192002"/>
              <a:gd name="connsiteY1333" fmla="*/ 143093 h 6858000"/>
              <a:gd name="connsiteX1334" fmla="*/ 5961252 w 12192002"/>
              <a:gd name="connsiteY1334" fmla="*/ 114820 h 6858000"/>
              <a:gd name="connsiteX1335" fmla="*/ 5944437 w 12192002"/>
              <a:gd name="connsiteY1335" fmla="*/ 113829 h 6858000"/>
              <a:gd name="connsiteX1336" fmla="*/ 9095810 w 12192002"/>
              <a:gd name="connsiteY1336" fmla="*/ 0 h 6858000"/>
              <a:gd name="connsiteX1337" fmla="*/ 9215999 w 12192002"/>
              <a:gd name="connsiteY1337" fmla="*/ 0 h 6858000"/>
              <a:gd name="connsiteX1338" fmla="*/ 9250991 w 12192002"/>
              <a:gd name="connsiteY1338" fmla="*/ 17650 h 6858000"/>
              <a:gd name="connsiteX1339" fmla="*/ 9551793 w 12192002"/>
              <a:gd name="connsiteY1339" fmla="*/ 69947 h 6858000"/>
              <a:gd name="connsiteX1340" fmla="*/ 10211701 w 12192002"/>
              <a:gd name="connsiteY1340" fmla="*/ 15192 h 6858000"/>
              <a:gd name="connsiteX1341" fmla="*/ 9665014 w 12192002"/>
              <a:gd name="connsiteY1341" fmla="*/ 41266 h 6858000"/>
              <a:gd name="connsiteX1342" fmla="*/ 9382567 w 12192002"/>
              <a:gd name="connsiteY1342" fmla="*/ 18583 h 6858000"/>
              <a:gd name="connsiteX1343" fmla="*/ 9283159 w 12192002"/>
              <a:gd name="connsiteY1343" fmla="*/ 0 h 6858000"/>
              <a:gd name="connsiteX1344" fmla="*/ 9469266 w 12192002"/>
              <a:gd name="connsiteY1344" fmla="*/ 0 h 6858000"/>
              <a:gd name="connsiteX1345" fmla="*/ 9504117 w 12192002"/>
              <a:gd name="connsiteY1345" fmla="*/ 4274 h 6858000"/>
              <a:gd name="connsiteX1346" fmla="*/ 9667223 w 12192002"/>
              <a:gd name="connsiteY1346" fmla="*/ 13232 h 6858000"/>
              <a:gd name="connsiteX1347" fmla="*/ 9887703 w 12192002"/>
              <a:gd name="connsiteY1347" fmla="*/ 12601 h 6858000"/>
              <a:gd name="connsiteX1348" fmla="*/ 10088930 w 12192002"/>
              <a:gd name="connsiteY1348" fmla="*/ 0 h 6858000"/>
              <a:gd name="connsiteX1349" fmla="*/ 10544171 w 12192002"/>
              <a:gd name="connsiteY1349" fmla="*/ 0 h 6858000"/>
              <a:gd name="connsiteX1350" fmla="*/ 10392396 w 12192002"/>
              <a:gd name="connsiteY1350" fmla="*/ 36772 h 6858000"/>
              <a:gd name="connsiteX1351" fmla="*/ 9413803 w 12192002"/>
              <a:gd name="connsiteY1351" fmla="*/ 131277 h 6858000"/>
              <a:gd name="connsiteX1352" fmla="*/ 9174626 w 12192002"/>
              <a:gd name="connsiteY1352" fmla="*/ 44983 h 6858000"/>
              <a:gd name="connsiteX1353" fmla="*/ 8474998 w 12192002"/>
              <a:gd name="connsiteY1353" fmla="*/ 0 h 6858000"/>
              <a:gd name="connsiteX1354" fmla="*/ 8573502 w 12192002"/>
              <a:gd name="connsiteY1354" fmla="*/ 0 h 6858000"/>
              <a:gd name="connsiteX1355" fmla="*/ 8659539 w 12192002"/>
              <a:gd name="connsiteY1355" fmla="*/ 117664 h 6858000"/>
              <a:gd name="connsiteX1356" fmla="*/ 9248507 w 12192002"/>
              <a:gd name="connsiteY1356" fmla="*/ 743734 h 6858000"/>
              <a:gd name="connsiteX1357" fmla="*/ 9309457 w 12192002"/>
              <a:gd name="connsiteY1357" fmla="*/ 795932 h 6858000"/>
              <a:gd name="connsiteX1358" fmla="*/ 9785496 w 12192002"/>
              <a:gd name="connsiteY1358" fmla="*/ 530713 h 6858000"/>
              <a:gd name="connsiteX1359" fmla="*/ 10482828 w 12192002"/>
              <a:gd name="connsiteY1359" fmla="*/ 399738 h 6858000"/>
              <a:gd name="connsiteX1360" fmla="*/ 10468382 w 12192002"/>
              <a:gd name="connsiteY1360" fmla="*/ 461219 h 6858000"/>
              <a:gd name="connsiteX1361" fmla="*/ 9430790 w 12192002"/>
              <a:gd name="connsiteY1361" fmla="*/ 895589 h 6858000"/>
              <a:gd name="connsiteX1362" fmla="*/ 10019780 w 12192002"/>
              <a:gd name="connsiteY1362" fmla="*/ 1298815 h 6858000"/>
              <a:gd name="connsiteX1363" fmla="*/ 10372218 w 12192002"/>
              <a:gd name="connsiteY1363" fmla="*/ 1146081 h 6858000"/>
              <a:gd name="connsiteX1364" fmla="*/ 10896429 w 12192002"/>
              <a:gd name="connsiteY1364" fmla="*/ 310883 h 6858000"/>
              <a:gd name="connsiteX1365" fmla="*/ 10919735 w 12192002"/>
              <a:gd name="connsiteY1365" fmla="*/ 318176 h 6858000"/>
              <a:gd name="connsiteX1366" fmla="*/ 10637064 w 12192002"/>
              <a:gd name="connsiteY1366" fmla="*/ 935661 h 6858000"/>
              <a:gd name="connsiteX1367" fmla="*/ 10516995 w 12192002"/>
              <a:gd name="connsiteY1367" fmla="*/ 1070245 h 6858000"/>
              <a:gd name="connsiteX1368" fmla="*/ 10868835 w 12192002"/>
              <a:gd name="connsiteY1368" fmla="*/ 815534 h 6858000"/>
              <a:gd name="connsiteX1369" fmla="*/ 11704547 w 12192002"/>
              <a:gd name="connsiteY1369" fmla="*/ 465665 h 6858000"/>
              <a:gd name="connsiteX1370" fmla="*/ 12033562 w 12192002"/>
              <a:gd name="connsiteY1370" fmla="*/ 350012 h 6858000"/>
              <a:gd name="connsiteX1371" fmla="*/ 12025537 w 12192002"/>
              <a:gd name="connsiteY1371" fmla="*/ 382666 h 6858000"/>
              <a:gd name="connsiteX1372" fmla="*/ 11088649 w 12192002"/>
              <a:gd name="connsiteY1372" fmla="*/ 1056676 h 6858000"/>
              <a:gd name="connsiteX1373" fmla="*/ 10561600 w 12192002"/>
              <a:gd name="connsiteY1373" fmla="*/ 1229477 h 6858000"/>
              <a:gd name="connsiteX1374" fmla="*/ 10280797 w 12192002"/>
              <a:gd name="connsiteY1374" fmla="*/ 1263181 h 6858000"/>
              <a:gd name="connsiteX1375" fmla="*/ 10083376 w 12192002"/>
              <a:gd name="connsiteY1375" fmla="*/ 1334114 h 6858000"/>
              <a:gd name="connsiteX1376" fmla="*/ 10832582 w 12192002"/>
              <a:gd name="connsiteY1376" fmla="*/ 1687356 h 6858000"/>
              <a:gd name="connsiteX1377" fmla="*/ 10839263 w 12192002"/>
              <a:gd name="connsiteY1377" fmla="*/ 1683743 h 6858000"/>
              <a:gd name="connsiteX1378" fmla="*/ 11350910 w 12192002"/>
              <a:gd name="connsiteY1378" fmla="*/ 1443899 h 6858000"/>
              <a:gd name="connsiteX1379" fmla="*/ 11360346 w 12192002"/>
              <a:gd name="connsiteY1379" fmla="*/ 1429225 h 6858000"/>
              <a:gd name="connsiteX1380" fmla="*/ 12167580 w 12192002"/>
              <a:gd name="connsiteY1380" fmla="*/ 789523 h 6858000"/>
              <a:gd name="connsiteX1381" fmla="*/ 12192000 w 12192002"/>
              <a:gd name="connsiteY1381" fmla="*/ 769876 h 6858000"/>
              <a:gd name="connsiteX1382" fmla="*/ 12192000 w 12192002"/>
              <a:gd name="connsiteY1382" fmla="*/ 802845 h 6858000"/>
              <a:gd name="connsiteX1383" fmla="*/ 12173558 w 12192002"/>
              <a:gd name="connsiteY1383" fmla="*/ 821317 h 6858000"/>
              <a:gd name="connsiteX1384" fmla="*/ 12117398 w 12192002"/>
              <a:gd name="connsiteY1384" fmla="*/ 877374 h 6858000"/>
              <a:gd name="connsiteX1385" fmla="*/ 11472926 w 12192002"/>
              <a:gd name="connsiteY1385" fmla="*/ 1344259 h 6858000"/>
              <a:gd name="connsiteX1386" fmla="*/ 11666978 w 12192002"/>
              <a:gd name="connsiteY1386" fmla="*/ 1215889 h 6858000"/>
              <a:gd name="connsiteX1387" fmla="*/ 11707200 w 12192002"/>
              <a:gd name="connsiteY1387" fmla="*/ 1192361 h 6858000"/>
              <a:gd name="connsiteX1388" fmla="*/ 12144637 w 12192002"/>
              <a:gd name="connsiteY1388" fmla="*/ 858646 h 6858000"/>
              <a:gd name="connsiteX1389" fmla="*/ 12192000 w 12192002"/>
              <a:gd name="connsiteY1389" fmla="*/ 810414 h 6858000"/>
              <a:gd name="connsiteX1390" fmla="*/ 12192000 w 12192002"/>
              <a:gd name="connsiteY1390" fmla="*/ 916439 h 6858000"/>
              <a:gd name="connsiteX1391" fmla="*/ 12150630 w 12192002"/>
              <a:gd name="connsiteY1391" fmla="*/ 982925 h 6858000"/>
              <a:gd name="connsiteX1392" fmla="*/ 11389484 w 12192002"/>
              <a:gd name="connsiteY1392" fmla="*/ 1469889 h 6858000"/>
              <a:gd name="connsiteX1393" fmla="*/ 10923736 w 12192002"/>
              <a:gd name="connsiteY1393" fmla="*/ 1721439 h 6858000"/>
              <a:gd name="connsiteX1394" fmla="*/ 11091913 w 12192002"/>
              <a:gd name="connsiteY1394" fmla="*/ 1780406 h 6858000"/>
              <a:gd name="connsiteX1395" fmla="*/ 11771238 w 12192002"/>
              <a:gd name="connsiteY1395" fmla="*/ 1944400 h 6858000"/>
              <a:gd name="connsiteX1396" fmla="*/ 11783166 w 12192002"/>
              <a:gd name="connsiteY1396" fmla="*/ 1931422 h 6858000"/>
              <a:gd name="connsiteX1397" fmla="*/ 12131988 w 12192002"/>
              <a:gd name="connsiteY1397" fmla="*/ 1574357 h 6858000"/>
              <a:gd name="connsiteX1398" fmla="*/ 12192000 w 12192002"/>
              <a:gd name="connsiteY1398" fmla="*/ 1537429 h 6858000"/>
              <a:gd name="connsiteX1399" fmla="*/ 12192000 w 12192002"/>
              <a:gd name="connsiteY1399" fmla="*/ 1589108 h 6858000"/>
              <a:gd name="connsiteX1400" fmla="*/ 12112105 w 12192002"/>
              <a:gd name="connsiteY1400" fmla="*/ 1640352 h 6858000"/>
              <a:gd name="connsiteX1401" fmla="*/ 11849203 w 12192002"/>
              <a:gd name="connsiteY1401" fmla="*/ 1900149 h 6858000"/>
              <a:gd name="connsiteX1402" fmla="*/ 11946326 w 12192002"/>
              <a:gd name="connsiteY1402" fmla="*/ 1822808 h 6858000"/>
              <a:gd name="connsiteX1403" fmla="*/ 12055863 w 12192002"/>
              <a:gd name="connsiteY1403" fmla="*/ 1735914 h 6858000"/>
              <a:gd name="connsiteX1404" fmla="*/ 12150816 w 12192002"/>
              <a:gd name="connsiteY1404" fmla="*/ 1678902 h 6858000"/>
              <a:gd name="connsiteX1405" fmla="*/ 12192000 w 12192002"/>
              <a:gd name="connsiteY1405" fmla="*/ 1655121 h 6858000"/>
              <a:gd name="connsiteX1406" fmla="*/ 12192000 w 12192002"/>
              <a:gd name="connsiteY1406" fmla="*/ 1686869 h 6858000"/>
              <a:gd name="connsiteX1407" fmla="*/ 12163772 w 12192002"/>
              <a:gd name="connsiteY1407" fmla="*/ 1703058 h 6858000"/>
              <a:gd name="connsiteX1408" fmla="*/ 12070597 w 12192002"/>
              <a:gd name="connsiteY1408" fmla="*/ 1758893 h 6858000"/>
              <a:gd name="connsiteX1409" fmla="*/ 11963621 w 12192002"/>
              <a:gd name="connsiteY1409" fmla="*/ 1844299 h 6858000"/>
              <a:gd name="connsiteX1410" fmla="*/ 11886604 w 12192002"/>
              <a:gd name="connsiteY1410" fmla="*/ 1907617 h 6858000"/>
              <a:gd name="connsiteX1411" fmla="*/ 12153575 w 12192002"/>
              <a:gd name="connsiteY1411" fmla="*/ 1786372 h 6858000"/>
              <a:gd name="connsiteX1412" fmla="*/ 12192000 w 12192002"/>
              <a:gd name="connsiteY1412" fmla="*/ 1759693 h 6858000"/>
              <a:gd name="connsiteX1413" fmla="*/ 12192000 w 12192002"/>
              <a:gd name="connsiteY1413" fmla="*/ 1809459 h 6858000"/>
              <a:gd name="connsiteX1414" fmla="*/ 12121362 w 12192002"/>
              <a:gd name="connsiteY1414" fmla="*/ 1857561 h 6858000"/>
              <a:gd name="connsiteX1415" fmla="*/ 11895949 w 12192002"/>
              <a:gd name="connsiteY1415" fmla="*/ 1963079 h 6858000"/>
              <a:gd name="connsiteX1416" fmla="*/ 12192000 w 12192002"/>
              <a:gd name="connsiteY1416" fmla="*/ 1990579 h 6858000"/>
              <a:gd name="connsiteX1417" fmla="*/ 12192000 w 12192002"/>
              <a:gd name="connsiteY1417" fmla="*/ 2065582 h 6858000"/>
              <a:gd name="connsiteX1418" fmla="*/ 12153918 w 12192002"/>
              <a:gd name="connsiteY1418" fmla="*/ 2063926 h 6858000"/>
              <a:gd name="connsiteX1419" fmla="*/ 12192000 w 12192002"/>
              <a:gd name="connsiteY1419" fmla="*/ 2085104 h 6858000"/>
              <a:gd name="connsiteX1420" fmla="*/ 12192000 w 12192002"/>
              <a:gd name="connsiteY1420" fmla="*/ 2178471 h 6858000"/>
              <a:gd name="connsiteX1421" fmla="*/ 12085355 w 12192002"/>
              <a:gd name="connsiteY1421" fmla="*/ 2122457 h 6858000"/>
              <a:gd name="connsiteX1422" fmla="*/ 12192000 w 12192002"/>
              <a:gd name="connsiteY1422" fmla="*/ 2196158 h 6858000"/>
              <a:gd name="connsiteX1423" fmla="*/ 12192000 w 12192002"/>
              <a:gd name="connsiteY1423" fmla="*/ 2230374 h 6858000"/>
              <a:gd name="connsiteX1424" fmla="*/ 12041237 w 12192002"/>
              <a:gd name="connsiteY1424" fmla="*/ 2126309 h 6858000"/>
              <a:gd name="connsiteX1425" fmla="*/ 12174450 w 12192002"/>
              <a:gd name="connsiteY1425" fmla="*/ 2262541 h 6858000"/>
              <a:gd name="connsiteX1426" fmla="*/ 12192000 w 12192002"/>
              <a:gd name="connsiteY1426" fmla="*/ 2275857 h 6858000"/>
              <a:gd name="connsiteX1427" fmla="*/ 12192000 w 12192002"/>
              <a:gd name="connsiteY1427" fmla="*/ 2377131 h 6858000"/>
              <a:gd name="connsiteX1428" fmla="*/ 12155801 w 12192002"/>
              <a:gd name="connsiteY1428" fmla="*/ 2349925 h 6858000"/>
              <a:gd name="connsiteX1429" fmla="*/ 11930164 w 12192002"/>
              <a:gd name="connsiteY1429" fmla="*/ 2041945 h 6858000"/>
              <a:gd name="connsiteX1430" fmla="*/ 11561767 w 12192002"/>
              <a:gd name="connsiteY1430" fmla="*/ 1984479 h 6858000"/>
              <a:gd name="connsiteX1431" fmla="*/ 11987997 w 12192002"/>
              <a:gd name="connsiteY1431" fmla="*/ 3153822 h 6858000"/>
              <a:gd name="connsiteX1432" fmla="*/ 11926558 w 12192002"/>
              <a:gd name="connsiteY1432" fmla="*/ 3203134 h 6858000"/>
              <a:gd name="connsiteX1433" fmla="*/ 11440430 w 12192002"/>
              <a:gd name="connsiteY1433" fmla="*/ 1973028 h 6858000"/>
              <a:gd name="connsiteX1434" fmla="*/ 11446754 w 12192002"/>
              <a:gd name="connsiteY1434" fmla="*/ 1959605 h 6858000"/>
              <a:gd name="connsiteX1435" fmla="*/ 11050651 w 12192002"/>
              <a:gd name="connsiteY1435" fmla="*/ 1850495 h 6858000"/>
              <a:gd name="connsiteX1436" fmla="*/ 10389960 w 12192002"/>
              <a:gd name="connsiteY1436" fmla="*/ 1586232 h 6858000"/>
              <a:gd name="connsiteX1437" fmla="*/ 10500699 w 12192002"/>
              <a:gd name="connsiteY1437" fmla="*/ 1913175 h 6858000"/>
              <a:gd name="connsiteX1438" fmla="*/ 10507814 w 12192002"/>
              <a:gd name="connsiteY1438" fmla="*/ 1920694 h 6858000"/>
              <a:gd name="connsiteX1439" fmla="*/ 10518908 w 12192002"/>
              <a:gd name="connsiteY1439" fmla="*/ 1911226 h 6858000"/>
              <a:gd name="connsiteX1440" fmla="*/ 11258935 w 12192002"/>
              <a:gd name="connsiteY1440" fmla="*/ 2442781 h 6858000"/>
              <a:gd name="connsiteX1441" fmla="*/ 11211663 w 12192002"/>
              <a:gd name="connsiteY1441" fmla="*/ 2510325 h 6858000"/>
              <a:gd name="connsiteX1442" fmla="*/ 10571295 w 12192002"/>
              <a:gd name="connsiteY1442" fmla="*/ 2105302 h 6858000"/>
              <a:gd name="connsiteX1443" fmla="*/ 10435737 w 12192002"/>
              <a:gd name="connsiteY1443" fmla="*/ 2805672 h 6858000"/>
              <a:gd name="connsiteX1444" fmla="*/ 10206831 w 12192002"/>
              <a:gd name="connsiteY1444" fmla="*/ 3151701 h 6858000"/>
              <a:gd name="connsiteX1445" fmla="*/ 10196482 w 12192002"/>
              <a:gd name="connsiteY1445" fmla="*/ 3135084 h 6858000"/>
              <a:gd name="connsiteX1446" fmla="*/ 10381882 w 12192002"/>
              <a:gd name="connsiteY1446" fmla="*/ 2155807 h 6858000"/>
              <a:gd name="connsiteX1447" fmla="*/ 10439260 w 12192002"/>
              <a:gd name="connsiteY1447" fmla="*/ 1962486 h 6858000"/>
              <a:gd name="connsiteX1448" fmla="*/ 10439409 w 12192002"/>
              <a:gd name="connsiteY1448" fmla="*/ 1960615 h 6858000"/>
              <a:gd name="connsiteX1449" fmla="*/ 10439915 w 12192002"/>
              <a:gd name="connsiteY1449" fmla="*/ 1951821 h 6858000"/>
              <a:gd name="connsiteX1450" fmla="*/ 10314241 w 12192002"/>
              <a:gd name="connsiteY1450" fmla="*/ 1556749 h 6858000"/>
              <a:gd name="connsiteX1451" fmla="*/ 10315061 w 12192002"/>
              <a:gd name="connsiteY1451" fmla="*/ 1548729 h 6858000"/>
              <a:gd name="connsiteX1452" fmla="*/ 9526158 w 12192002"/>
              <a:gd name="connsiteY1452" fmla="*/ 1071804 h 6858000"/>
              <a:gd name="connsiteX1453" fmla="*/ 9758689 w 12192002"/>
              <a:gd name="connsiteY1453" fmla="*/ 1585512 h 6858000"/>
              <a:gd name="connsiteX1454" fmla="*/ 9941392 w 12192002"/>
              <a:gd name="connsiteY1454" fmla="*/ 2432858 h 6858000"/>
              <a:gd name="connsiteX1455" fmla="*/ 9887724 w 12192002"/>
              <a:gd name="connsiteY1455" fmla="*/ 2495762 h 6858000"/>
              <a:gd name="connsiteX1456" fmla="*/ 9587446 w 12192002"/>
              <a:gd name="connsiteY1456" fmla="*/ 1872898 h 6858000"/>
              <a:gd name="connsiteX1457" fmla="*/ 9462810 w 12192002"/>
              <a:gd name="connsiteY1457" fmla="*/ 1288346 h 6858000"/>
              <a:gd name="connsiteX1458" fmla="*/ 9318575 w 12192002"/>
              <a:gd name="connsiteY1458" fmla="*/ 1540820 h 6858000"/>
              <a:gd name="connsiteX1459" fmla="*/ 9191090 w 12192002"/>
              <a:gd name="connsiteY1459" fmla="*/ 1688355 h 6858000"/>
              <a:gd name="connsiteX1460" fmla="*/ 9177757 w 12192002"/>
              <a:gd name="connsiteY1460" fmla="*/ 1683354 h 6858000"/>
              <a:gd name="connsiteX1461" fmla="*/ 9274865 w 12192002"/>
              <a:gd name="connsiteY1461" fmla="*/ 1336896 h 6858000"/>
              <a:gd name="connsiteX1462" fmla="*/ 9478649 w 12192002"/>
              <a:gd name="connsiteY1462" fmla="*/ 1173376 h 6858000"/>
              <a:gd name="connsiteX1463" fmla="*/ 9482281 w 12192002"/>
              <a:gd name="connsiteY1463" fmla="*/ 1167830 h 6858000"/>
              <a:gd name="connsiteX1464" fmla="*/ 9438637 w 12192002"/>
              <a:gd name="connsiteY1464" fmla="*/ 1015438 h 6858000"/>
              <a:gd name="connsiteX1465" fmla="*/ 9439458 w 12192002"/>
              <a:gd name="connsiteY1465" fmla="*/ 1007420 h 6858000"/>
              <a:gd name="connsiteX1466" fmla="*/ 9197105 w 12192002"/>
              <a:gd name="connsiteY1466" fmla="*/ 808882 h 6858000"/>
              <a:gd name="connsiteX1467" fmla="*/ 8973607 w 12192002"/>
              <a:gd name="connsiteY1467" fmla="*/ 597733 h 6858000"/>
              <a:gd name="connsiteX1468" fmla="*/ 8967512 w 12192002"/>
              <a:gd name="connsiteY1468" fmla="*/ 1795211 h 6858000"/>
              <a:gd name="connsiteX1469" fmla="*/ 8912526 w 12192002"/>
              <a:gd name="connsiteY1469" fmla="*/ 1841464 h 6858000"/>
              <a:gd name="connsiteX1470" fmla="*/ 8893391 w 12192002"/>
              <a:gd name="connsiteY1470" fmla="*/ 572788 h 6858000"/>
              <a:gd name="connsiteX1471" fmla="*/ 8902990 w 12192002"/>
              <a:gd name="connsiteY1471" fmla="*/ 560750 h 6858000"/>
              <a:gd name="connsiteX1472" fmla="*/ 8919102 w 12192002"/>
              <a:gd name="connsiteY1472" fmla="*/ 542471 h 6858000"/>
              <a:gd name="connsiteX1473" fmla="*/ 8661728 w 12192002"/>
              <a:gd name="connsiteY1473" fmla="*/ 250903 h 6858000"/>
              <a:gd name="connsiteX1474" fmla="*/ 8357758 w 12192002"/>
              <a:gd name="connsiteY1474" fmla="*/ 0 h 6858000"/>
              <a:gd name="connsiteX1475" fmla="*/ 8405492 w 12192002"/>
              <a:gd name="connsiteY1475" fmla="*/ 0 h 6858000"/>
              <a:gd name="connsiteX1476" fmla="*/ 8392083 w 12192002"/>
              <a:gd name="connsiteY1476" fmla="*/ 30495 h 6858000"/>
              <a:gd name="connsiteX1477" fmla="*/ 8339888 w 12192002"/>
              <a:gd name="connsiteY1477" fmla="*/ 306259 h 6858000"/>
              <a:gd name="connsiteX1478" fmla="*/ 8473847 w 12192002"/>
              <a:gd name="connsiteY1478" fmla="*/ 727373 h 6858000"/>
              <a:gd name="connsiteX1479" fmla="*/ 8454081 w 12192002"/>
              <a:gd name="connsiteY1479" fmla="*/ 1611960 h 6858000"/>
              <a:gd name="connsiteX1480" fmla="*/ 8396000 w 12192002"/>
              <a:gd name="connsiteY1480" fmla="*/ 1663986 h 6858000"/>
              <a:gd name="connsiteX1481" fmla="*/ 8238881 w 12192002"/>
              <a:gd name="connsiteY1481" fmla="*/ 368438 h 6858000"/>
              <a:gd name="connsiteX1482" fmla="*/ 7668140 w 12192002"/>
              <a:gd name="connsiteY1482" fmla="*/ 942511 h 6858000"/>
              <a:gd name="connsiteX1483" fmla="*/ 7637853 w 12192002"/>
              <a:gd name="connsiteY1483" fmla="*/ 942567 h 6858000"/>
              <a:gd name="connsiteX1484" fmla="*/ 7909649 w 12192002"/>
              <a:gd name="connsiteY1484" fmla="*/ 489150 h 6858000"/>
              <a:gd name="connsiteX1485" fmla="*/ 8256182 w 12192002"/>
              <a:gd name="connsiteY1485" fmla="*/ 301724 h 6858000"/>
              <a:gd name="connsiteX1486" fmla="*/ 8255912 w 12192002"/>
              <a:gd name="connsiteY1486" fmla="*/ 276498 h 6858000"/>
              <a:gd name="connsiteX1487" fmla="*/ 8315225 w 12192002"/>
              <a:gd name="connsiteY1487" fmla="*/ 89075 h 6858000"/>
              <a:gd name="connsiteX1488" fmla="*/ 7497388 w 12192002"/>
              <a:gd name="connsiteY1488" fmla="*/ 0 h 6858000"/>
              <a:gd name="connsiteX1489" fmla="*/ 7560921 w 12192002"/>
              <a:gd name="connsiteY1489" fmla="*/ 0 h 6858000"/>
              <a:gd name="connsiteX1490" fmla="*/ 7546742 w 12192002"/>
              <a:gd name="connsiteY1490" fmla="*/ 68966 h 6858000"/>
              <a:gd name="connsiteX1491" fmla="*/ 7488853 w 12192002"/>
              <a:gd name="connsiteY1491" fmla="*/ 535687 h 6858000"/>
              <a:gd name="connsiteX1492" fmla="*/ 7529509 w 12192002"/>
              <a:gd name="connsiteY1492" fmla="*/ 380358 h 6858000"/>
              <a:gd name="connsiteX1493" fmla="*/ 7585939 w 12192002"/>
              <a:gd name="connsiteY1493" fmla="*/ 184712 h 6858000"/>
              <a:gd name="connsiteX1494" fmla="*/ 7621792 w 12192002"/>
              <a:gd name="connsiteY1494" fmla="*/ 87864 h 6858000"/>
              <a:gd name="connsiteX1495" fmla="*/ 7654204 w 12192002"/>
              <a:gd name="connsiteY1495" fmla="*/ 0 h 6858000"/>
              <a:gd name="connsiteX1496" fmla="*/ 7683986 w 12192002"/>
              <a:gd name="connsiteY1496" fmla="*/ 0 h 6858000"/>
              <a:gd name="connsiteX1497" fmla="*/ 7647914 w 12192002"/>
              <a:gd name="connsiteY1497" fmla="*/ 97640 h 6858000"/>
              <a:gd name="connsiteX1498" fmla="*/ 7612524 w 12192002"/>
              <a:gd name="connsiteY1498" fmla="*/ 193392 h 6858000"/>
              <a:gd name="connsiteX1499" fmla="*/ 7557013 w 12192002"/>
              <a:gd name="connsiteY1499" fmla="*/ 386853 h 6858000"/>
              <a:gd name="connsiteX1500" fmla="*/ 7517286 w 12192002"/>
              <a:gd name="connsiteY1500" fmla="*/ 539999 h 6858000"/>
              <a:gd name="connsiteX1501" fmla="*/ 7704204 w 12192002"/>
              <a:gd name="connsiteY1501" fmla="*/ 152292 h 6858000"/>
              <a:gd name="connsiteX1502" fmla="*/ 7756975 w 12192002"/>
              <a:gd name="connsiteY1502" fmla="*/ 0 h 6858000"/>
              <a:gd name="connsiteX1503" fmla="*/ 7837329 w 12192002"/>
              <a:gd name="connsiteY1503" fmla="*/ 0 h 6858000"/>
              <a:gd name="connsiteX1504" fmla="*/ 7821760 w 12192002"/>
              <a:gd name="connsiteY1504" fmla="*/ 65656 h 6858000"/>
              <a:gd name="connsiteX1505" fmla="*/ 7488925 w 12192002"/>
              <a:gd name="connsiteY1505" fmla="*/ 763628 h 6858000"/>
              <a:gd name="connsiteX1506" fmla="*/ 7419999 w 12192002"/>
              <a:gd name="connsiteY1506" fmla="*/ 774360 h 6858000"/>
              <a:gd name="connsiteX1507" fmla="*/ 7487820 w 12192002"/>
              <a:gd name="connsiteY1507" fmla="*/ 37416 h 6858000"/>
              <a:gd name="connsiteX1508" fmla="*/ 3882765 w 12192002"/>
              <a:gd name="connsiteY1508" fmla="*/ 0 h 6858000"/>
              <a:gd name="connsiteX1509" fmla="*/ 3995099 w 12192002"/>
              <a:gd name="connsiteY1509" fmla="*/ 0 h 6858000"/>
              <a:gd name="connsiteX1510" fmla="*/ 4163818 w 12192002"/>
              <a:gd name="connsiteY1510" fmla="*/ 234104 h 6858000"/>
              <a:gd name="connsiteX1511" fmla="*/ 4172099 w 12192002"/>
              <a:gd name="connsiteY1511" fmla="*/ 234207 h 6858000"/>
              <a:gd name="connsiteX1512" fmla="*/ 4784282 w 12192002"/>
              <a:gd name="connsiteY1512" fmla="*/ 276561 h 6858000"/>
              <a:gd name="connsiteX1513" fmla="*/ 4801687 w 12192002"/>
              <a:gd name="connsiteY1513" fmla="*/ 267764 h 6858000"/>
              <a:gd name="connsiteX1514" fmla="*/ 6082788 w 12192002"/>
              <a:gd name="connsiteY1514" fmla="*/ 64119 h 6858000"/>
              <a:gd name="connsiteX1515" fmla="*/ 6099442 w 12192002"/>
              <a:gd name="connsiteY1515" fmla="*/ 82568 h 6858000"/>
              <a:gd name="connsiteX1516" fmla="*/ 4804137 w 12192002"/>
              <a:gd name="connsiteY1516" fmla="*/ 320931 h 6858000"/>
              <a:gd name="connsiteX1517" fmla="*/ 4227047 w 12192002"/>
              <a:gd name="connsiteY1517" fmla="*/ 313415 h 6858000"/>
              <a:gd name="connsiteX1518" fmla="*/ 4346041 w 12192002"/>
              <a:gd name="connsiteY1518" fmla="*/ 456086 h 6858000"/>
              <a:gd name="connsiteX1519" fmla="*/ 4870967 w 12192002"/>
              <a:gd name="connsiteY1519" fmla="*/ 963061 h 6858000"/>
              <a:gd name="connsiteX1520" fmla="*/ 4889647 w 12192002"/>
              <a:gd name="connsiteY1520" fmla="*/ 957147 h 6858000"/>
              <a:gd name="connsiteX1521" fmla="*/ 5422504 w 12192002"/>
              <a:gd name="connsiteY1521" fmla="*/ 805191 h 6858000"/>
              <a:gd name="connsiteX1522" fmla="*/ 6087656 w 12192002"/>
              <a:gd name="connsiteY1522" fmla="*/ 826703 h 6858000"/>
              <a:gd name="connsiteX1523" fmla="*/ 6058717 w 12192002"/>
              <a:gd name="connsiteY1523" fmla="*/ 865992 h 6858000"/>
              <a:gd name="connsiteX1524" fmla="*/ 4974153 w 12192002"/>
              <a:gd name="connsiteY1524" fmla="*/ 1045456 h 6858000"/>
              <a:gd name="connsiteX1525" fmla="*/ 5627835 w 12192002"/>
              <a:gd name="connsiteY1525" fmla="*/ 1472077 h 6858000"/>
              <a:gd name="connsiteX1526" fmla="*/ 5629816 w 12192002"/>
              <a:gd name="connsiteY1526" fmla="*/ 1471412 h 6858000"/>
              <a:gd name="connsiteX1527" fmla="*/ 5634124 w 12192002"/>
              <a:gd name="connsiteY1527" fmla="*/ 1470572 h 6858000"/>
              <a:gd name="connsiteX1528" fmla="*/ 5755832 w 12192002"/>
              <a:gd name="connsiteY1528" fmla="*/ 1383886 h 6858000"/>
              <a:gd name="connsiteX1529" fmla="*/ 6014186 w 12192002"/>
              <a:gd name="connsiteY1529" fmla="*/ 1279799 h 6858000"/>
              <a:gd name="connsiteX1530" fmla="*/ 6901619 w 12192002"/>
              <a:gd name="connsiteY1530" fmla="*/ 1047874 h 6858000"/>
              <a:gd name="connsiteX1531" fmla="*/ 6931566 w 12192002"/>
              <a:gd name="connsiteY1531" fmla="*/ 1062034 h 6858000"/>
              <a:gd name="connsiteX1532" fmla="*/ 5790982 w 12192002"/>
              <a:gd name="connsiteY1532" fmla="*/ 1561380 h 6858000"/>
              <a:gd name="connsiteX1533" fmla="*/ 6188971 w 12192002"/>
              <a:gd name="connsiteY1533" fmla="*/ 1755168 h 6858000"/>
              <a:gd name="connsiteX1534" fmla="*/ 6202446 w 12192002"/>
              <a:gd name="connsiteY1534" fmla="*/ 1752268 h 6858000"/>
              <a:gd name="connsiteX1535" fmla="*/ 7179560 w 12192002"/>
              <a:gd name="connsiteY1535" fmla="*/ 1467551 h 6858000"/>
              <a:gd name="connsiteX1536" fmla="*/ 7158730 w 12192002"/>
              <a:gd name="connsiteY1536" fmla="*/ 1507835 h 6858000"/>
              <a:gd name="connsiteX1537" fmla="*/ 6326959 w 12192002"/>
              <a:gd name="connsiteY1537" fmla="*/ 1817686 h 6858000"/>
              <a:gd name="connsiteX1538" fmla="*/ 6537433 w 12192002"/>
              <a:gd name="connsiteY1538" fmla="*/ 1907790 h 6858000"/>
              <a:gd name="connsiteX1539" fmla="*/ 6550221 w 12192002"/>
              <a:gd name="connsiteY1539" fmla="*/ 1910729 h 6858000"/>
              <a:gd name="connsiteX1540" fmla="*/ 6964438 w 12192002"/>
              <a:gd name="connsiteY1540" fmla="*/ 2209505 h 6858000"/>
              <a:gd name="connsiteX1541" fmla="*/ 7367862 w 12192002"/>
              <a:gd name="connsiteY1541" fmla="*/ 2806833 h 6858000"/>
              <a:gd name="connsiteX1542" fmla="*/ 7364329 w 12192002"/>
              <a:gd name="connsiteY1542" fmla="*/ 2826907 h 6858000"/>
              <a:gd name="connsiteX1543" fmla="*/ 7290545 w 12192002"/>
              <a:gd name="connsiteY1543" fmla="*/ 2850663 h 6858000"/>
              <a:gd name="connsiteX1544" fmla="*/ 6472036 w 12192002"/>
              <a:gd name="connsiteY1544" fmla="*/ 1959003 h 6858000"/>
              <a:gd name="connsiteX1545" fmla="*/ 5792897 w 12192002"/>
              <a:gd name="connsiteY1545" fmla="*/ 1647747 h 6858000"/>
              <a:gd name="connsiteX1546" fmla="*/ 5842751 w 12192002"/>
              <a:gd name="connsiteY1546" fmla="*/ 1816112 h 6858000"/>
              <a:gd name="connsiteX1547" fmla="*/ 5847424 w 12192002"/>
              <a:gd name="connsiteY1547" fmla="*/ 1815776 h 6858000"/>
              <a:gd name="connsiteX1548" fmla="*/ 6399821 w 12192002"/>
              <a:gd name="connsiteY1548" fmla="*/ 2344799 h 6858000"/>
              <a:gd name="connsiteX1549" fmla="*/ 6323232 w 12192002"/>
              <a:gd name="connsiteY1549" fmla="*/ 2389634 h 6858000"/>
              <a:gd name="connsiteX1550" fmla="*/ 5942957 w 12192002"/>
              <a:gd name="connsiteY1550" fmla="*/ 2077708 h 6858000"/>
              <a:gd name="connsiteX1551" fmla="*/ 5921559 w 12192002"/>
              <a:gd name="connsiteY1551" fmla="*/ 2378596 h 6858000"/>
              <a:gd name="connsiteX1552" fmla="*/ 5817651 w 12192002"/>
              <a:gd name="connsiteY1552" fmla="*/ 3023919 h 6858000"/>
              <a:gd name="connsiteX1553" fmla="*/ 5729634 w 12192002"/>
              <a:gd name="connsiteY1553" fmla="*/ 3051849 h 6858000"/>
              <a:gd name="connsiteX1554" fmla="*/ 5611018 w 12192002"/>
              <a:gd name="connsiteY1554" fmla="*/ 2316769 h 6858000"/>
              <a:gd name="connsiteX1555" fmla="*/ 5687608 w 12192002"/>
              <a:gd name="connsiteY1555" fmla="*/ 2039972 h 6858000"/>
              <a:gd name="connsiteX1556" fmla="*/ 5657554 w 12192002"/>
              <a:gd name="connsiteY1556" fmla="*/ 1576445 h 6858000"/>
              <a:gd name="connsiteX1557" fmla="*/ 5150475 w 12192002"/>
              <a:gd name="connsiteY1557" fmla="*/ 1274012 h 6858000"/>
              <a:gd name="connsiteX1558" fmla="*/ 5349142 w 12192002"/>
              <a:gd name="connsiteY1558" fmla="*/ 2204405 h 6858000"/>
              <a:gd name="connsiteX1559" fmla="*/ 5262214 w 12192002"/>
              <a:gd name="connsiteY1559" fmla="*/ 2233836 h 6858000"/>
              <a:gd name="connsiteX1560" fmla="*/ 4981539 w 12192002"/>
              <a:gd name="connsiteY1560" fmla="*/ 1542201 h 6858000"/>
              <a:gd name="connsiteX1561" fmla="*/ 4958461 w 12192002"/>
              <a:gd name="connsiteY1561" fmla="*/ 1136957 h 6858000"/>
              <a:gd name="connsiteX1562" fmla="*/ 4655015 w 12192002"/>
              <a:gd name="connsiteY1562" fmla="*/ 891426 h 6858000"/>
              <a:gd name="connsiteX1563" fmla="*/ 4348002 w 12192002"/>
              <a:gd name="connsiteY1563" fmla="*/ 2205895 h 6858000"/>
              <a:gd name="connsiteX1564" fmla="*/ 4262250 w 12192002"/>
              <a:gd name="connsiteY1564" fmla="*/ 2219972 h 6858000"/>
              <a:gd name="connsiteX1565" fmla="*/ 4550611 w 12192002"/>
              <a:gd name="connsiteY1565" fmla="*/ 817540 h 6858000"/>
              <a:gd name="connsiteX1566" fmla="*/ 4564418 w 12192002"/>
              <a:gd name="connsiteY1566" fmla="*/ 808293 h 6858000"/>
              <a:gd name="connsiteX1567" fmla="*/ 4266388 w 12192002"/>
              <a:gd name="connsiteY1567" fmla="*/ 500083 h 6858000"/>
              <a:gd name="connsiteX1568" fmla="*/ 4032842 w 12192002"/>
              <a:gd name="connsiteY1568" fmla="*/ 211809 h 6858000"/>
              <a:gd name="connsiteX1569" fmla="*/ 3721337 w 12192002"/>
              <a:gd name="connsiteY1569" fmla="*/ 0 h 6858000"/>
              <a:gd name="connsiteX1570" fmla="*/ 3797544 w 12192002"/>
              <a:gd name="connsiteY1570" fmla="*/ 0 h 6858000"/>
              <a:gd name="connsiteX1571" fmla="*/ 3775734 w 12192002"/>
              <a:gd name="connsiteY1571" fmla="*/ 95131 h 6858000"/>
              <a:gd name="connsiteX1572" fmla="*/ 3724807 w 12192002"/>
              <a:gd name="connsiteY1572" fmla="*/ 272257 h 6858000"/>
              <a:gd name="connsiteX1573" fmla="*/ 3726844 w 12192002"/>
              <a:gd name="connsiteY1573" fmla="*/ 282988 h 6858000"/>
              <a:gd name="connsiteX1574" fmla="*/ 3742664 w 12192002"/>
              <a:gd name="connsiteY1574" fmla="*/ 279918 h 6858000"/>
              <a:gd name="connsiteX1575" fmla="*/ 4103910 w 12192002"/>
              <a:gd name="connsiteY1575" fmla="*/ 1161917 h 6858000"/>
              <a:gd name="connsiteX1576" fmla="*/ 4020269 w 12192002"/>
              <a:gd name="connsiteY1576" fmla="*/ 1200406 h 6858000"/>
              <a:gd name="connsiteX1577" fmla="*/ 3674882 w 12192002"/>
              <a:gd name="connsiteY1577" fmla="*/ 488524 h 6858000"/>
              <a:gd name="connsiteX1578" fmla="*/ 3132682 w 12192002"/>
              <a:gd name="connsiteY1578" fmla="*/ 1072284 h 6858000"/>
              <a:gd name="connsiteX1579" fmla="*/ 2716346 w 12192002"/>
              <a:gd name="connsiteY1579" fmla="*/ 1276376 h 6858000"/>
              <a:gd name="connsiteX1580" fmla="*/ 2716772 w 12192002"/>
              <a:gd name="connsiteY1580" fmla="*/ 1255462 h 6858000"/>
              <a:gd name="connsiteX1581" fmla="*/ 3471096 w 12192002"/>
              <a:gd name="connsiteY1581" fmla="*/ 437072 h 6858000"/>
              <a:gd name="connsiteX1582" fmla="*/ 3639057 w 12192002"/>
              <a:gd name="connsiteY1582" fmla="*/ 286334 h 6858000"/>
              <a:gd name="connsiteX1583" fmla="*/ 3640309 w 12192002"/>
              <a:gd name="connsiteY1583" fmla="*/ 284664 h 6858000"/>
              <a:gd name="connsiteX1584" fmla="*/ 3646022 w 12192002"/>
              <a:gd name="connsiteY1584" fmla="*/ 276711 h 6858000"/>
              <a:gd name="connsiteX1585" fmla="*/ 3707943 w 12192002"/>
              <a:gd name="connsiteY1585" fmla="*/ 65958 h 6858000"/>
              <a:gd name="connsiteX1586" fmla="*/ 2867960 w 12192002"/>
              <a:gd name="connsiteY1586" fmla="*/ 0 h 6858000"/>
              <a:gd name="connsiteX1587" fmla="*/ 2926351 w 12192002"/>
              <a:gd name="connsiteY1587" fmla="*/ 0 h 6858000"/>
              <a:gd name="connsiteX1588" fmla="*/ 2902823 w 12192002"/>
              <a:gd name="connsiteY1588" fmla="*/ 262929 h 6858000"/>
              <a:gd name="connsiteX1589" fmla="*/ 2940663 w 12192002"/>
              <a:gd name="connsiteY1589" fmla="*/ 140884 h 6858000"/>
              <a:gd name="connsiteX1590" fmla="*/ 2947039 w 12192002"/>
              <a:gd name="connsiteY1590" fmla="*/ 122524 h 6858000"/>
              <a:gd name="connsiteX1591" fmla="*/ 2984316 w 12192002"/>
              <a:gd name="connsiteY1591" fmla="*/ 0 h 6858000"/>
              <a:gd name="connsiteX1592" fmla="*/ 3016114 w 12192002"/>
              <a:gd name="connsiteY1592" fmla="*/ 0 h 6858000"/>
              <a:gd name="connsiteX1593" fmla="*/ 2979949 w 12192002"/>
              <a:gd name="connsiteY1593" fmla="*/ 119274 h 6858000"/>
              <a:gd name="connsiteX1594" fmla="*/ 3023879 w 12192002"/>
              <a:gd name="connsiteY1594" fmla="*/ 0 h 6858000"/>
              <a:gd name="connsiteX1595" fmla="*/ 3105400 w 12192002"/>
              <a:gd name="connsiteY1595" fmla="*/ 0 h 6858000"/>
              <a:gd name="connsiteX1596" fmla="*/ 3094669 w 12192002"/>
              <a:gd name="connsiteY1596" fmla="*/ 30308 h 6858000"/>
              <a:gd name="connsiteX1597" fmla="*/ 2901945 w 12192002"/>
              <a:gd name="connsiteY1597" fmla="*/ 466538 h 6858000"/>
              <a:gd name="connsiteX1598" fmla="*/ 2815209 w 12192002"/>
              <a:gd name="connsiteY1598" fmla="*/ 497361 h 6858000"/>
              <a:gd name="connsiteX1599" fmla="*/ 2844845 w 12192002"/>
              <a:gd name="connsiteY1599" fmla="*/ 127638 h 6858000"/>
              <a:gd name="connsiteX1600" fmla="*/ 1057230 w 12192002"/>
              <a:gd name="connsiteY1600" fmla="*/ 0 h 6858000"/>
              <a:gd name="connsiteX1601" fmla="*/ 1111003 w 12192002"/>
              <a:gd name="connsiteY1601" fmla="*/ 0 h 6858000"/>
              <a:gd name="connsiteX1602" fmla="*/ 1125553 w 12192002"/>
              <a:gd name="connsiteY1602" fmla="*/ 52588 h 6858000"/>
              <a:gd name="connsiteX1603" fmla="*/ 1304276 w 12192002"/>
              <a:gd name="connsiteY1603" fmla="*/ 476275 h 6858000"/>
              <a:gd name="connsiteX1604" fmla="*/ 1492066 w 12192002"/>
              <a:gd name="connsiteY1604" fmla="*/ 886333 h 6858000"/>
              <a:gd name="connsiteX1605" fmla="*/ 1423698 w 12192002"/>
              <a:gd name="connsiteY1605" fmla="*/ 710817 h 6858000"/>
              <a:gd name="connsiteX1606" fmla="*/ 1357609 w 12192002"/>
              <a:gd name="connsiteY1606" fmla="*/ 532892 h 6858000"/>
              <a:gd name="connsiteX1607" fmla="*/ 1309550 w 12192002"/>
              <a:gd name="connsiteY1607" fmla="*/ 374031 h 6858000"/>
              <a:gd name="connsiteX1608" fmla="*/ 1193673 w 12192002"/>
              <a:gd name="connsiteY1608" fmla="*/ 49533 h 6858000"/>
              <a:gd name="connsiteX1609" fmla="*/ 1164391 w 12192002"/>
              <a:gd name="connsiteY1609" fmla="*/ 0 h 6858000"/>
              <a:gd name="connsiteX1610" fmla="*/ 1200666 w 12192002"/>
              <a:gd name="connsiteY1610" fmla="*/ 0 h 6858000"/>
              <a:gd name="connsiteX1611" fmla="*/ 1223408 w 12192002"/>
              <a:gd name="connsiteY1611" fmla="*/ 38996 h 6858000"/>
              <a:gd name="connsiteX1612" fmla="*/ 1339635 w 12192002"/>
              <a:gd name="connsiteY1612" fmla="*/ 365517 h 6858000"/>
              <a:gd name="connsiteX1613" fmla="*/ 1387469 w 12192002"/>
              <a:gd name="connsiteY1613" fmla="*/ 523079 h 6858000"/>
              <a:gd name="connsiteX1614" fmla="*/ 1452685 w 12192002"/>
              <a:gd name="connsiteY1614" fmla="*/ 699806 h 6858000"/>
              <a:gd name="connsiteX1615" fmla="*/ 1492092 w 12192002"/>
              <a:gd name="connsiteY1615" fmla="*/ 800424 h 6858000"/>
              <a:gd name="connsiteX1616" fmla="*/ 1455302 w 12192002"/>
              <a:gd name="connsiteY1616" fmla="*/ 632913 h 6858000"/>
              <a:gd name="connsiteX1617" fmla="*/ 1222336 w 12192002"/>
              <a:gd name="connsiteY1617" fmla="*/ 9480 h 6858000"/>
              <a:gd name="connsiteX1618" fmla="*/ 1214634 w 12192002"/>
              <a:gd name="connsiteY1618" fmla="*/ 0 h 6858000"/>
              <a:gd name="connsiteX1619" fmla="*/ 1289827 w 12192002"/>
              <a:gd name="connsiteY1619" fmla="*/ 0 h 6858000"/>
              <a:gd name="connsiteX1620" fmla="*/ 1321076 w 12192002"/>
              <a:gd name="connsiteY1620" fmla="*/ 59722 h 6858000"/>
              <a:gd name="connsiteX1621" fmla="*/ 1512579 w 12192002"/>
              <a:gd name="connsiteY1621" fmla="*/ 626441 h 6858000"/>
              <a:gd name="connsiteX1622" fmla="*/ 1506076 w 12192002"/>
              <a:gd name="connsiteY1622" fmla="*/ 1089289 h 6858000"/>
              <a:gd name="connsiteX1623" fmla="*/ 1486346 w 12192002"/>
              <a:gd name="connsiteY1623" fmla="*/ 1079919 h 6858000"/>
              <a:gd name="connsiteX1624" fmla="*/ 1070511 w 12192002"/>
              <a:gd name="connsiteY1624" fmla="*/ 48609 h 6858000"/>
              <a:gd name="connsiteX1625" fmla="*/ 43151 w 12192002"/>
              <a:gd name="connsiteY1625" fmla="*/ 0 h 6858000"/>
              <a:gd name="connsiteX1626" fmla="*/ 95283 w 12192002"/>
              <a:gd name="connsiteY1626" fmla="*/ 0 h 6858000"/>
              <a:gd name="connsiteX1627" fmla="*/ 300708 w 12192002"/>
              <a:gd name="connsiteY1627" fmla="*/ 154571 h 6858000"/>
              <a:gd name="connsiteX1628" fmla="*/ 530414 w 12192002"/>
              <a:gd name="connsiteY1628" fmla="*/ 354673 h 6858000"/>
              <a:gd name="connsiteX1629" fmla="*/ 333785 w 12192002"/>
              <a:gd name="connsiteY1629" fmla="*/ 161564 h 6858000"/>
              <a:gd name="connsiteX1630" fmla="*/ 147005 w 12192002"/>
              <a:gd name="connsiteY1630" fmla="*/ 0 h 6858000"/>
              <a:gd name="connsiteX1631" fmla="*/ 272509 w 12192002"/>
              <a:gd name="connsiteY1631" fmla="*/ 0 h 6858000"/>
              <a:gd name="connsiteX1632" fmla="*/ 326276 w 12192002"/>
              <a:gd name="connsiteY1632" fmla="*/ 45847 h 6858000"/>
              <a:gd name="connsiteX1633" fmla="*/ 823759 w 12192002"/>
              <a:gd name="connsiteY1633" fmla="*/ 574145 h 6858000"/>
              <a:gd name="connsiteX1634" fmla="*/ 811254 w 12192002"/>
              <a:gd name="connsiteY1634" fmla="*/ 665546 h 6858000"/>
              <a:gd name="connsiteX1635" fmla="*/ 154042 w 12192002"/>
              <a:gd name="connsiteY1635" fmla="*/ 261522 h 6858000"/>
              <a:gd name="connsiteX1636" fmla="*/ 13550 w 12192002"/>
              <a:gd name="connsiteY1636" fmla="*/ 158423 h 6858000"/>
              <a:gd name="connsiteX1637" fmla="*/ 0 w 12192002"/>
              <a:gd name="connsiteY1637" fmla="*/ 146618 h 6858000"/>
              <a:gd name="connsiteX1638" fmla="*/ 0 w 12192002"/>
              <a:gd name="connsiteY1638" fmla="*/ 59161 h 6858000"/>
              <a:gd name="connsiteX1639" fmla="*/ 45427 w 12192002"/>
              <a:gd name="connsiteY1639" fmla="*/ 101078 h 6858000"/>
              <a:gd name="connsiteX1640" fmla="*/ 630103 w 12192002"/>
              <a:gd name="connsiteY1640" fmla="*/ 485885 h 6858000"/>
              <a:gd name="connsiteX1641" fmla="*/ 532040 w 12192002"/>
              <a:gd name="connsiteY1641" fmla="*/ 399359 h 6858000"/>
              <a:gd name="connsiteX1642" fmla="*/ 517618 w 12192002"/>
              <a:gd name="connsiteY1642" fmla="*/ 385726 h 6858000"/>
              <a:gd name="connsiteX1643" fmla="*/ 285074 w 12192002"/>
              <a:gd name="connsiteY1643" fmla="*/ 18275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Lst>
            <a:rect l="l" t="t" r="r" b="b"/>
            <a:pathLst>
              <a:path w="12192002" h="6858000">
                <a:moveTo>
                  <a:pt x="369702" y="6712169"/>
                </a:moveTo>
                <a:lnTo>
                  <a:pt x="366575" y="6715556"/>
                </a:lnTo>
                <a:cubicBezTo>
                  <a:pt x="367954" y="6715031"/>
                  <a:pt x="369326" y="6714512"/>
                  <a:pt x="371637" y="6713954"/>
                </a:cubicBezTo>
                <a:close/>
                <a:moveTo>
                  <a:pt x="7392322" y="6658238"/>
                </a:moveTo>
                <a:cubicBezTo>
                  <a:pt x="7466250" y="6681109"/>
                  <a:pt x="7539706" y="6707100"/>
                  <a:pt x="7611337" y="6732821"/>
                </a:cubicBezTo>
                <a:cubicBezTo>
                  <a:pt x="7723489" y="6773078"/>
                  <a:pt x="7838666" y="6813801"/>
                  <a:pt x="7955762" y="6842006"/>
                </a:cubicBezTo>
                <a:cubicBezTo>
                  <a:pt x="7825893" y="6763794"/>
                  <a:pt x="7655160" y="6705586"/>
                  <a:pt x="7512455" y="6674734"/>
                </a:cubicBezTo>
                <a:close/>
                <a:moveTo>
                  <a:pt x="9928143" y="6515312"/>
                </a:moveTo>
                <a:lnTo>
                  <a:pt x="9753801" y="6525103"/>
                </a:lnTo>
                <a:cubicBezTo>
                  <a:pt x="9696294" y="6528458"/>
                  <a:pt x="9636969" y="6531530"/>
                  <a:pt x="9578027" y="6532104"/>
                </a:cubicBezTo>
                <a:cubicBezTo>
                  <a:pt x="9526546" y="6532538"/>
                  <a:pt x="9474842" y="6530381"/>
                  <a:pt x="9424342" y="6528403"/>
                </a:cubicBezTo>
                <a:cubicBezTo>
                  <a:pt x="9283243" y="6523421"/>
                  <a:pt x="9137206" y="6518329"/>
                  <a:pt x="9001907" y="6560369"/>
                </a:cubicBezTo>
                <a:cubicBezTo>
                  <a:pt x="8974564" y="6568983"/>
                  <a:pt x="8948144" y="6579668"/>
                  <a:pt x="8922138" y="6591702"/>
                </a:cubicBezTo>
                <a:cubicBezTo>
                  <a:pt x="8976395" y="6597451"/>
                  <a:pt x="9031633" y="6600803"/>
                  <a:pt x="9087550" y="6599765"/>
                </a:cubicBezTo>
                <a:cubicBezTo>
                  <a:pt x="9228396" y="6598297"/>
                  <a:pt x="9371812" y="6576077"/>
                  <a:pt x="9512475" y="6563693"/>
                </a:cubicBezTo>
                <a:cubicBezTo>
                  <a:pt x="9626059" y="6554204"/>
                  <a:pt x="9898686" y="6537707"/>
                  <a:pt x="9928143" y="6515312"/>
                </a:cubicBezTo>
                <a:close/>
                <a:moveTo>
                  <a:pt x="9351220" y="6459370"/>
                </a:moveTo>
                <a:cubicBezTo>
                  <a:pt x="9225400" y="6463303"/>
                  <a:pt x="9098278" y="6481291"/>
                  <a:pt x="8999756" y="6529929"/>
                </a:cubicBezTo>
                <a:cubicBezTo>
                  <a:pt x="9138083" y="6488352"/>
                  <a:pt x="9284119" y="6493450"/>
                  <a:pt x="9425830" y="6498517"/>
                </a:cubicBezTo>
                <a:cubicBezTo>
                  <a:pt x="9476320" y="6500495"/>
                  <a:pt x="9528123" y="6502029"/>
                  <a:pt x="9578307" y="6502035"/>
                </a:cubicBezTo>
                <a:cubicBezTo>
                  <a:pt x="9636540" y="6501999"/>
                  <a:pt x="9695359" y="6498204"/>
                  <a:pt x="9752771" y="6495471"/>
                </a:cubicBezTo>
                <a:lnTo>
                  <a:pt x="9852779" y="6489665"/>
                </a:lnTo>
                <a:cubicBezTo>
                  <a:pt x="9815758" y="6484629"/>
                  <a:pt x="9764024" y="6478620"/>
                  <a:pt x="9694862" y="6473140"/>
                </a:cubicBezTo>
                <a:cubicBezTo>
                  <a:pt x="9601553" y="6465560"/>
                  <a:pt x="9477038" y="6455438"/>
                  <a:pt x="9351220" y="6459370"/>
                </a:cubicBezTo>
                <a:close/>
                <a:moveTo>
                  <a:pt x="1019354" y="6315006"/>
                </a:moveTo>
                <a:cubicBezTo>
                  <a:pt x="847231" y="6483030"/>
                  <a:pt x="636234" y="6599053"/>
                  <a:pt x="441046" y="6691153"/>
                </a:cubicBezTo>
                <a:cubicBezTo>
                  <a:pt x="668934" y="6613112"/>
                  <a:pt x="947819" y="6494377"/>
                  <a:pt x="1019354" y="6315006"/>
                </a:cubicBezTo>
                <a:close/>
                <a:moveTo>
                  <a:pt x="991680" y="6298413"/>
                </a:moveTo>
                <a:cubicBezTo>
                  <a:pt x="775775" y="6396465"/>
                  <a:pt x="575302" y="6507871"/>
                  <a:pt x="409060" y="6671470"/>
                </a:cubicBezTo>
                <a:cubicBezTo>
                  <a:pt x="603834" y="6580783"/>
                  <a:pt x="817655" y="6465584"/>
                  <a:pt x="991680" y="6298413"/>
                </a:cubicBezTo>
                <a:close/>
                <a:moveTo>
                  <a:pt x="7254615" y="5911918"/>
                </a:moveTo>
                <a:cubicBezTo>
                  <a:pt x="7274645" y="5934852"/>
                  <a:pt x="7294062" y="5957691"/>
                  <a:pt x="7312589" y="5982309"/>
                </a:cubicBezTo>
                <a:cubicBezTo>
                  <a:pt x="7413753" y="6114421"/>
                  <a:pt x="7483941" y="6266763"/>
                  <a:pt x="7580896" y="6402069"/>
                </a:cubicBezTo>
                <a:cubicBezTo>
                  <a:pt x="7695169" y="6561808"/>
                  <a:pt x="7849203" y="6676399"/>
                  <a:pt x="7990862" y="6807025"/>
                </a:cubicBezTo>
                <a:cubicBezTo>
                  <a:pt x="7962703" y="6748256"/>
                  <a:pt x="7917173" y="6697712"/>
                  <a:pt x="7871964" y="6649139"/>
                </a:cubicBezTo>
                <a:lnTo>
                  <a:pt x="7859674" y="6636358"/>
                </a:lnTo>
                <a:cubicBezTo>
                  <a:pt x="7748530" y="6516822"/>
                  <a:pt x="7645260" y="6386311"/>
                  <a:pt x="7545050" y="6260110"/>
                </a:cubicBezTo>
                <a:cubicBezTo>
                  <a:pt x="7452767" y="6142819"/>
                  <a:pt x="7357042" y="6023723"/>
                  <a:pt x="7254615" y="5911918"/>
                </a:cubicBezTo>
                <a:close/>
                <a:moveTo>
                  <a:pt x="9078855" y="5884754"/>
                </a:moveTo>
                <a:cubicBezTo>
                  <a:pt x="8942634" y="6070158"/>
                  <a:pt x="8787932" y="6315508"/>
                  <a:pt x="8825188" y="6496752"/>
                </a:cubicBezTo>
                <a:cubicBezTo>
                  <a:pt x="8871718" y="6270055"/>
                  <a:pt x="8975231" y="6063621"/>
                  <a:pt x="9078855" y="5884754"/>
                </a:cubicBezTo>
                <a:close/>
                <a:moveTo>
                  <a:pt x="9113805" y="5883072"/>
                </a:moveTo>
                <a:cubicBezTo>
                  <a:pt x="9009770" y="6060592"/>
                  <a:pt x="8903644" y="6267900"/>
                  <a:pt x="8855200" y="6494950"/>
                </a:cubicBezTo>
                <a:cubicBezTo>
                  <a:pt x="8971799" y="6300136"/>
                  <a:pt x="9069545" y="6103069"/>
                  <a:pt x="9113805" y="5883072"/>
                </a:cubicBezTo>
                <a:close/>
                <a:moveTo>
                  <a:pt x="9123940" y="5825040"/>
                </a:moveTo>
                <a:cubicBezTo>
                  <a:pt x="9123142" y="5826205"/>
                  <a:pt x="9122347" y="5827360"/>
                  <a:pt x="9120846" y="5829053"/>
                </a:cubicBezTo>
                <a:lnTo>
                  <a:pt x="9123267" y="5829425"/>
                </a:lnTo>
                <a:close/>
                <a:moveTo>
                  <a:pt x="103333" y="5699602"/>
                </a:moveTo>
                <a:cubicBezTo>
                  <a:pt x="133282" y="5726353"/>
                  <a:pt x="175725" y="5762843"/>
                  <a:pt x="233938" y="5809416"/>
                </a:cubicBezTo>
                <a:cubicBezTo>
                  <a:pt x="390802" y="5935412"/>
                  <a:pt x="652575" y="6145703"/>
                  <a:pt x="883580" y="6180710"/>
                </a:cubicBezTo>
                <a:cubicBezTo>
                  <a:pt x="736829" y="6133021"/>
                  <a:pt x="610173" y="6040280"/>
                  <a:pt x="487337" y="5950182"/>
                </a:cubicBezTo>
                <a:cubicBezTo>
                  <a:pt x="443670" y="5917932"/>
                  <a:pt x="398584" y="5885270"/>
                  <a:pt x="354051" y="5854912"/>
                </a:cubicBezTo>
                <a:cubicBezTo>
                  <a:pt x="302352" y="5819720"/>
                  <a:pt x="247963" y="5787429"/>
                  <a:pt x="195436" y="5755068"/>
                </a:cubicBezTo>
                <a:close/>
                <a:moveTo>
                  <a:pt x="5539432" y="5642928"/>
                </a:moveTo>
                <a:cubicBezTo>
                  <a:pt x="5544304" y="5659969"/>
                  <a:pt x="5549664" y="5677449"/>
                  <a:pt x="5555462" y="5694454"/>
                </a:cubicBezTo>
                <a:cubicBezTo>
                  <a:pt x="5631122" y="5909386"/>
                  <a:pt x="5731219" y="6118228"/>
                  <a:pt x="5828270" y="6320663"/>
                </a:cubicBezTo>
                <a:cubicBezTo>
                  <a:pt x="5868407" y="6404290"/>
                  <a:pt x="5908581" y="6488842"/>
                  <a:pt x="5947416" y="6574846"/>
                </a:cubicBezTo>
                <a:cubicBezTo>
                  <a:pt x="5894674" y="6327329"/>
                  <a:pt x="5793017" y="5718484"/>
                  <a:pt x="5539432" y="5642928"/>
                </a:cubicBezTo>
                <a:close/>
                <a:moveTo>
                  <a:pt x="51253" y="5631825"/>
                </a:moveTo>
                <a:lnTo>
                  <a:pt x="211622" y="5728803"/>
                </a:lnTo>
                <a:cubicBezTo>
                  <a:pt x="264592" y="5760684"/>
                  <a:pt x="319013" y="5793908"/>
                  <a:pt x="371652" y="5829062"/>
                </a:cubicBezTo>
                <a:cubicBezTo>
                  <a:pt x="417589" y="5859824"/>
                  <a:pt x="462230" y="5892964"/>
                  <a:pt x="505903" y="5925221"/>
                </a:cubicBezTo>
                <a:cubicBezTo>
                  <a:pt x="628246" y="6014875"/>
                  <a:pt x="754907" y="6107611"/>
                  <a:pt x="899240" y="6153068"/>
                </a:cubicBezTo>
                <a:cubicBezTo>
                  <a:pt x="928476" y="6162153"/>
                  <a:pt x="958088" y="6168887"/>
                  <a:pt x="988114" y="6174204"/>
                </a:cubicBezTo>
                <a:cubicBezTo>
                  <a:pt x="943280" y="6136411"/>
                  <a:pt x="896194" y="6100100"/>
                  <a:pt x="845971" y="6067177"/>
                </a:cubicBezTo>
                <a:cubicBezTo>
                  <a:pt x="720131" y="5983257"/>
                  <a:pt x="580034" y="5915740"/>
                  <a:pt x="448057" y="5841376"/>
                </a:cubicBezTo>
                <a:cubicBezTo>
                  <a:pt x="341781" y="5780886"/>
                  <a:pt x="90319" y="5630263"/>
                  <a:pt x="51253" y="5631825"/>
                </a:cubicBezTo>
                <a:close/>
                <a:moveTo>
                  <a:pt x="2606687" y="5630718"/>
                </a:moveTo>
                <a:cubicBezTo>
                  <a:pt x="2484040" y="5952782"/>
                  <a:pt x="2550772" y="6305470"/>
                  <a:pt x="2645658" y="6640259"/>
                </a:cubicBezTo>
                <a:cubicBezTo>
                  <a:pt x="2605413" y="6320984"/>
                  <a:pt x="2566733" y="5970903"/>
                  <a:pt x="2606687" y="5630718"/>
                </a:cubicBezTo>
                <a:close/>
                <a:moveTo>
                  <a:pt x="10097724" y="5591852"/>
                </a:moveTo>
                <a:cubicBezTo>
                  <a:pt x="9944682" y="5593954"/>
                  <a:pt x="9791714" y="5611746"/>
                  <a:pt x="9645248" y="5630119"/>
                </a:cubicBezTo>
                <a:cubicBezTo>
                  <a:pt x="9610727" y="5634568"/>
                  <a:pt x="9577456" y="5639754"/>
                  <a:pt x="9543858" y="5650510"/>
                </a:cubicBezTo>
                <a:cubicBezTo>
                  <a:pt x="9550063" y="5662642"/>
                  <a:pt x="9629757" y="5633895"/>
                  <a:pt x="9681648" y="5629828"/>
                </a:cubicBezTo>
                <a:cubicBezTo>
                  <a:pt x="9969341" y="5609845"/>
                  <a:pt x="10272689" y="5655720"/>
                  <a:pt x="10557846" y="5601337"/>
                </a:cubicBezTo>
                <a:cubicBezTo>
                  <a:pt x="10473933" y="5611321"/>
                  <a:pt x="10386637" y="5605065"/>
                  <a:pt x="10301704" y="5598847"/>
                </a:cubicBezTo>
                <a:cubicBezTo>
                  <a:pt x="10284536" y="5597562"/>
                  <a:pt x="10267371" y="5596280"/>
                  <a:pt x="10250553" y="5595539"/>
                </a:cubicBezTo>
                <a:cubicBezTo>
                  <a:pt x="10199759" y="5592194"/>
                  <a:pt x="10148737" y="5591152"/>
                  <a:pt x="10097724" y="5591852"/>
                </a:cubicBezTo>
                <a:close/>
                <a:moveTo>
                  <a:pt x="3642057" y="5573487"/>
                </a:moveTo>
                <a:cubicBezTo>
                  <a:pt x="3639338" y="5575453"/>
                  <a:pt x="3635693" y="5577466"/>
                  <a:pt x="3632981" y="5579437"/>
                </a:cubicBezTo>
                <a:cubicBezTo>
                  <a:pt x="3509182" y="5674738"/>
                  <a:pt x="3441993" y="5811556"/>
                  <a:pt x="3382436" y="5952726"/>
                </a:cubicBezTo>
                <a:cubicBezTo>
                  <a:pt x="3286719" y="6179641"/>
                  <a:pt x="3231101" y="6419386"/>
                  <a:pt x="3191929" y="6662669"/>
                </a:cubicBezTo>
                <a:cubicBezTo>
                  <a:pt x="3237125" y="6465250"/>
                  <a:pt x="3296425" y="6271000"/>
                  <a:pt x="3369898" y="6081771"/>
                </a:cubicBezTo>
                <a:cubicBezTo>
                  <a:pt x="3454377" y="5865084"/>
                  <a:pt x="3540614" y="5703753"/>
                  <a:pt x="3642057" y="5573487"/>
                </a:cubicBezTo>
                <a:close/>
                <a:moveTo>
                  <a:pt x="7015907" y="5541548"/>
                </a:moveTo>
                <a:cubicBezTo>
                  <a:pt x="7100896" y="5613517"/>
                  <a:pt x="7181386" y="5690562"/>
                  <a:pt x="7259646" y="5765985"/>
                </a:cubicBezTo>
                <a:cubicBezTo>
                  <a:pt x="7425913" y="5926010"/>
                  <a:pt x="7598167" y="6091445"/>
                  <a:pt x="7741483" y="6279980"/>
                </a:cubicBezTo>
                <a:cubicBezTo>
                  <a:pt x="7847640" y="6419905"/>
                  <a:pt x="7937072" y="6571994"/>
                  <a:pt x="8008941" y="6733560"/>
                </a:cubicBezTo>
                <a:cubicBezTo>
                  <a:pt x="8009955" y="6694639"/>
                  <a:pt x="8010548" y="6654374"/>
                  <a:pt x="7999234" y="6610993"/>
                </a:cubicBezTo>
                <a:cubicBezTo>
                  <a:pt x="7958140" y="6454784"/>
                  <a:pt x="7815502" y="6314397"/>
                  <a:pt x="7715154" y="6197148"/>
                </a:cubicBezTo>
                <a:cubicBezTo>
                  <a:pt x="7576575" y="6034314"/>
                  <a:pt x="7431075" y="5876188"/>
                  <a:pt x="7271900" y="5734551"/>
                </a:cubicBezTo>
                <a:cubicBezTo>
                  <a:pt x="7230409" y="5698079"/>
                  <a:pt x="7098810" y="5590772"/>
                  <a:pt x="7015907" y="5541548"/>
                </a:cubicBezTo>
                <a:close/>
                <a:moveTo>
                  <a:pt x="2650666" y="5530686"/>
                </a:moveTo>
                <a:cubicBezTo>
                  <a:pt x="2650695" y="5531619"/>
                  <a:pt x="2650695" y="5531619"/>
                  <a:pt x="2650249" y="5532101"/>
                </a:cubicBezTo>
                <a:cubicBezTo>
                  <a:pt x="2594633" y="5864991"/>
                  <a:pt x="2624834" y="6212617"/>
                  <a:pt x="2663808" y="6535215"/>
                </a:cubicBezTo>
                <a:lnTo>
                  <a:pt x="2665418" y="6132756"/>
                </a:lnTo>
                <a:cubicBezTo>
                  <a:pt x="2666315" y="5945493"/>
                  <a:pt x="2661038" y="5743579"/>
                  <a:pt x="2650666" y="5530686"/>
                </a:cubicBezTo>
                <a:close/>
                <a:moveTo>
                  <a:pt x="10218664" y="5525300"/>
                </a:moveTo>
                <a:cubicBezTo>
                  <a:pt x="10171755" y="5524070"/>
                  <a:pt x="10126463" y="5525064"/>
                  <a:pt x="10086154" y="5525937"/>
                </a:cubicBezTo>
                <a:cubicBezTo>
                  <a:pt x="9975638" y="5528402"/>
                  <a:pt x="9876341" y="5531370"/>
                  <a:pt x="9778614" y="5550189"/>
                </a:cubicBezTo>
                <a:cubicBezTo>
                  <a:pt x="9714017" y="5562376"/>
                  <a:pt x="9654494" y="5581286"/>
                  <a:pt x="9601703" y="5605852"/>
                </a:cubicBezTo>
                <a:cubicBezTo>
                  <a:pt x="9614985" y="5603489"/>
                  <a:pt x="9628056" y="5602024"/>
                  <a:pt x="9641684" y="5600203"/>
                </a:cubicBezTo>
                <a:cubicBezTo>
                  <a:pt x="9838075" y="5575001"/>
                  <a:pt x="10046725" y="5551921"/>
                  <a:pt x="10252799" y="5564971"/>
                </a:cubicBezTo>
                <a:lnTo>
                  <a:pt x="10304297" y="5568822"/>
                </a:lnTo>
                <a:cubicBezTo>
                  <a:pt x="10380931" y="5574228"/>
                  <a:pt x="10459361" y="5580014"/>
                  <a:pt x="10533945" y="5573703"/>
                </a:cubicBezTo>
                <a:cubicBezTo>
                  <a:pt x="10504378" y="5568851"/>
                  <a:pt x="10475221" y="5562210"/>
                  <a:pt x="10446061" y="5555562"/>
                </a:cubicBezTo>
                <a:cubicBezTo>
                  <a:pt x="10417803" y="5549116"/>
                  <a:pt x="10389545" y="5542665"/>
                  <a:pt x="10360877" y="5538004"/>
                </a:cubicBezTo>
                <a:cubicBezTo>
                  <a:pt x="10314101" y="5529982"/>
                  <a:pt x="10265574" y="5526529"/>
                  <a:pt x="10218664" y="5525300"/>
                </a:cubicBezTo>
                <a:close/>
                <a:moveTo>
                  <a:pt x="6946849" y="5523271"/>
                </a:moveTo>
                <a:cubicBezTo>
                  <a:pt x="6946657" y="5524520"/>
                  <a:pt x="6946560" y="5525151"/>
                  <a:pt x="6946972" y="5526491"/>
                </a:cubicBezTo>
                <a:cubicBezTo>
                  <a:pt x="6980090" y="5601397"/>
                  <a:pt x="7043425" y="5661082"/>
                  <a:pt x="7105827" y="5718700"/>
                </a:cubicBezTo>
                <a:lnTo>
                  <a:pt x="7126431" y="5737872"/>
                </a:lnTo>
                <a:cubicBezTo>
                  <a:pt x="7289613" y="5889736"/>
                  <a:pt x="7430828" y="6067705"/>
                  <a:pt x="7567269" y="6240461"/>
                </a:cubicBezTo>
                <a:cubicBezTo>
                  <a:pt x="7666876" y="6366562"/>
                  <a:pt x="7769633" y="6496348"/>
                  <a:pt x="7880270" y="6615176"/>
                </a:cubicBezTo>
                <a:lnTo>
                  <a:pt x="7892560" y="6627949"/>
                </a:lnTo>
                <a:cubicBezTo>
                  <a:pt x="7919687" y="6657095"/>
                  <a:pt x="7947417" y="6686334"/>
                  <a:pt x="7971643" y="6718236"/>
                </a:cubicBezTo>
                <a:cubicBezTo>
                  <a:pt x="7902183" y="6569208"/>
                  <a:pt x="7817787" y="6428779"/>
                  <a:pt x="7719359" y="6299011"/>
                </a:cubicBezTo>
                <a:cubicBezTo>
                  <a:pt x="7577670" y="6112005"/>
                  <a:pt x="7405928" y="5947293"/>
                  <a:pt x="7240170" y="5787985"/>
                </a:cubicBezTo>
                <a:cubicBezTo>
                  <a:pt x="7146175" y="5697975"/>
                  <a:pt x="7050053" y="5605722"/>
                  <a:pt x="6946849" y="5523271"/>
                </a:cubicBezTo>
                <a:close/>
                <a:moveTo>
                  <a:pt x="2680277" y="5479204"/>
                </a:moveTo>
                <a:cubicBezTo>
                  <a:pt x="2679826" y="5479692"/>
                  <a:pt x="2679381" y="5480173"/>
                  <a:pt x="2678972" y="5481582"/>
                </a:cubicBezTo>
                <a:cubicBezTo>
                  <a:pt x="2691463" y="5712555"/>
                  <a:pt x="2697451" y="5932139"/>
                  <a:pt x="2696666" y="6133836"/>
                </a:cubicBezTo>
                <a:lnTo>
                  <a:pt x="2695769" y="6390955"/>
                </a:lnTo>
                <a:cubicBezTo>
                  <a:pt x="2712509" y="6297144"/>
                  <a:pt x="2727840" y="6202916"/>
                  <a:pt x="2739893" y="6108357"/>
                </a:cubicBezTo>
                <a:cubicBezTo>
                  <a:pt x="2767348" y="5886500"/>
                  <a:pt x="2737035" y="5687445"/>
                  <a:pt x="2680277" y="5479204"/>
                </a:cubicBezTo>
                <a:close/>
                <a:moveTo>
                  <a:pt x="1132195" y="5467980"/>
                </a:moveTo>
                <a:cubicBezTo>
                  <a:pt x="1313054" y="5495211"/>
                  <a:pt x="1494925" y="5512628"/>
                  <a:pt x="1679056" y="5516907"/>
                </a:cubicBezTo>
                <a:cubicBezTo>
                  <a:pt x="1838007" y="5520331"/>
                  <a:pt x="1983050" y="5490313"/>
                  <a:pt x="2128648" y="5474249"/>
                </a:cubicBezTo>
                <a:cubicBezTo>
                  <a:pt x="2028248" y="5467548"/>
                  <a:pt x="1925543" y="5473055"/>
                  <a:pt x="1825619" y="5478447"/>
                </a:cubicBezTo>
                <a:lnTo>
                  <a:pt x="1737798" y="5483353"/>
                </a:lnTo>
                <a:cubicBezTo>
                  <a:pt x="1536509" y="5492800"/>
                  <a:pt x="1332771" y="5487439"/>
                  <a:pt x="1132195" y="5467980"/>
                </a:cubicBezTo>
                <a:close/>
                <a:moveTo>
                  <a:pt x="10104407" y="5458317"/>
                </a:moveTo>
                <a:cubicBezTo>
                  <a:pt x="9978788" y="5456650"/>
                  <a:pt x="9828621" y="5479881"/>
                  <a:pt x="9704375" y="5536349"/>
                </a:cubicBezTo>
                <a:cubicBezTo>
                  <a:pt x="9726987" y="5530319"/>
                  <a:pt x="9749595" y="5524291"/>
                  <a:pt x="9773804" y="5519543"/>
                </a:cubicBezTo>
                <a:cubicBezTo>
                  <a:pt x="9873880" y="5500749"/>
                  <a:pt x="9974285" y="5497081"/>
                  <a:pt x="10086605" y="5494992"/>
                </a:cubicBezTo>
                <a:cubicBezTo>
                  <a:pt x="10168672" y="5493085"/>
                  <a:pt x="10271028" y="5491236"/>
                  <a:pt x="10367276" y="5507848"/>
                </a:cubicBezTo>
                <a:cubicBezTo>
                  <a:pt x="10396291" y="5513052"/>
                  <a:pt x="10425102" y="5519151"/>
                  <a:pt x="10454262" y="5525798"/>
                </a:cubicBezTo>
                <a:cubicBezTo>
                  <a:pt x="10493323" y="5534530"/>
                  <a:pt x="10531142" y="5542536"/>
                  <a:pt x="10569223" y="5547311"/>
                </a:cubicBezTo>
                <a:cubicBezTo>
                  <a:pt x="10422236" y="5490328"/>
                  <a:pt x="10260055" y="5460700"/>
                  <a:pt x="10104407" y="5458317"/>
                </a:cubicBezTo>
                <a:close/>
                <a:moveTo>
                  <a:pt x="6861797" y="5419899"/>
                </a:moveTo>
                <a:cubicBezTo>
                  <a:pt x="6869009" y="5420845"/>
                  <a:pt x="6876359" y="5423413"/>
                  <a:pt x="6879594" y="5424547"/>
                </a:cubicBezTo>
                <a:cubicBezTo>
                  <a:pt x="7239561" y="5537402"/>
                  <a:pt x="7549592" y="5931521"/>
                  <a:pt x="7789028" y="6212316"/>
                </a:cubicBezTo>
                <a:cubicBezTo>
                  <a:pt x="7920282" y="6366340"/>
                  <a:pt x="8046009" y="6507973"/>
                  <a:pt x="8093600" y="6710671"/>
                </a:cubicBezTo>
                <a:cubicBezTo>
                  <a:pt x="8106357" y="6764837"/>
                  <a:pt x="8115219" y="6810078"/>
                  <a:pt x="8129425" y="6854298"/>
                </a:cubicBezTo>
                <a:lnTo>
                  <a:pt x="8130898" y="6857998"/>
                </a:lnTo>
                <a:lnTo>
                  <a:pt x="7899365" y="6857998"/>
                </a:lnTo>
                <a:lnTo>
                  <a:pt x="7761176" y="6816656"/>
                </a:lnTo>
                <a:cubicBezTo>
                  <a:pt x="7707614" y="6798833"/>
                  <a:pt x="7654620" y="6779815"/>
                  <a:pt x="7602080" y="6760867"/>
                </a:cubicBezTo>
                <a:cubicBezTo>
                  <a:pt x="7499839" y="6724697"/>
                  <a:pt x="7395868" y="6687609"/>
                  <a:pt x="7289862" y="6659827"/>
                </a:cubicBezTo>
                <a:cubicBezTo>
                  <a:pt x="7386721" y="6702866"/>
                  <a:pt x="7479917" y="6741496"/>
                  <a:pt x="7582411" y="6784122"/>
                </a:cubicBezTo>
                <a:lnTo>
                  <a:pt x="7605759" y="6793465"/>
                </a:lnTo>
                <a:cubicBezTo>
                  <a:pt x="7652356" y="6812785"/>
                  <a:pt x="7694400" y="6829482"/>
                  <a:pt x="7737910" y="6840638"/>
                </a:cubicBezTo>
                <a:lnTo>
                  <a:pt x="7826532" y="6857999"/>
                </a:lnTo>
                <a:lnTo>
                  <a:pt x="7696096" y="6857999"/>
                </a:lnTo>
                <a:lnTo>
                  <a:pt x="7594081" y="6821149"/>
                </a:lnTo>
                <a:lnTo>
                  <a:pt x="7570734" y="6811799"/>
                </a:lnTo>
                <a:lnTo>
                  <a:pt x="7271814" y="6684601"/>
                </a:lnTo>
                <a:cubicBezTo>
                  <a:pt x="7315012" y="6740237"/>
                  <a:pt x="7445060" y="6805183"/>
                  <a:pt x="7585232" y="6850060"/>
                </a:cubicBezTo>
                <a:lnTo>
                  <a:pt x="7613775" y="6857998"/>
                </a:lnTo>
                <a:lnTo>
                  <a:pt x="7522197" y="6857998"/>
                </a:lnTo>
                <a:lnTo>
                  <a:pt x="7410696" y="6803861"/>
                </a:lnTo>
                <a:cubicBezTo>
                  <a:pt x="7272778" y="6731418"/>
                  <a:pt x="7152025" y="6653264"/>
                  <a:pt x="7088673" y="6610396"/>
                </a:cubicBezTo>
                <a:cubicBezTo>
                  <a:pt x="7075202" y="6601287"/>
                  <a:pt x="7065689" y="6582532"/>
                  <a:pt x="7090188" y="6584365"/>
                </a:cubicBezTo>
                <a:cubicBezTo>
                  <a:pt x="7322587" y="6603983"/>
                  <a:pt x="7561036" y="6624528"/>
                  <a:pt x="7780046" y="6711283"/>
                </a:cubicBezTo>
                <a:cubicBezTo>
                  <a:pt x="7810971" y="6723712"/>
                  <a:pt x="7991193" y="6837187"/>
                  <a:pt x="7944957" y="6799347"/>
                </a:cubicBezTo>
                <a:cubicBezTo>
                  <a:pt x="7830578" y="6704934"/>
                  <a:pt x="7705171" y="6617800"/>
                  <a:pt x="7601828" y="6503934"/>
                </a:cubicBezTo>
                <a:cubicBezTo>
                  <a:pt x="7389349" y="6269558"/>
                  <a:pt x="7257096" y="5972523"/>
                  <a:pt x="7042773" y="5734011"/>
                </a:cubicBezTo>
                <a:cubicBezTo>
                  <a:pt x="7007812" y="5695337"/>
                  <a:pt x="6799377" y="5515396"/>
                  <a:pt x="6844835" y="5424988"/>
                </a:cubicBezTo>
                <a:cubicBezTo>
                  <a:pt x="6847512" y="5419632"/>
                  <a:pt x="6854586" y="5418954"/>
                  <a:pt x="6861797" y="5419899"/>
                </a:cubicBezTo>
                <a:close/>
                <a:moveTo>
                  <a:pt x="1456157" y="5371404"/>
                </a:moveTo>
                <a:cubicBezTo>
                  <a:pt x="1385125" y="5373535"/>
                  <a:pt x="1314200" y="5378444"/>
                  <a:pt x="1244432" y="5385601"/>
                </a:cubicBezTo>
                <a:cubicBezTo>
                  <a:pt x="1151404" y="5395142"/>
                  <a:pt x="1060429" y="5408677"/>
                  <a:pt x="973990" y="5424940"/>
                </a:cubicBezTo>
                <a:cubicBezTo>
                  <a:pt x="1017323" y="5425535"/>
                  <a:pt x="1061253" y="5429367"/>
                  <a:pt x="1103809" y="5433720"/>
                </a:cubicBezTo>
                <a:lnTo>
                  <a:pt x="1123454" y="5435727"/>
                </a:lnTo>
                <a:cubicBezTo>
                  <a:pt x="1326373" y="5455563"/>
                  <a:pt x="1533386" y="5461253"/>
                  <a:pt x="1737017" y="5452183"/>
                </a:cubicBezTo>
                <a:cubicBezTo>
                  <a:pt x="1766288" y="5450544"/>
                  <a:pt x="1795121" y="5449390"/>
                  <a:pt x="1824397" y="5447757"/>
                </a:cubicBezTo>
                <a:cubicBezTo>
                  <a:pt x="1905266" y="5443590"/>
                  <a:pt x="1987993" y="5439352"/>
                  <a:pt x="2070059" y="5441660"/>
                </a:cubicBezTo>
                <a:cubicBezTo>
                  <a:pt x="1883310" y="5383634"/>
                  <a:pt x="1669251" y="5365013"/>
                  <a:pt x="1456157" y="5371404"/>
                </a:cubicBezTo>
                <a:close/>
                <a:moveTo>
                  <a:pt x="4988186" y="5216467"/>
                </a:moveTo>
                <a:cubicBezTo>
                  <a:pt x="4914642" y="5275764"/>
                  <a:pt x="4843105" y="5338703"/>
                  <a:pt x="4777334" y="5406072"/>
                </a:cubicBezTo>
                <a:cubicBezTo>
                  <a:pt x="4757662" y="5426414"/>
                  <a:pt x="4737537" y="5447249"/>
                  <a:pt x="4718341" y="5468043"/>
                </a:cubicBezTo>
                <a:cubicBezTo>
                  <a:pt x="4681696" y="5506771"/>
                  <a:pt x="4644162" y="5546455"/>
                  <a:pt x="4604655" y="5583434"/>
                </a:cubicBezTo>
                <a:cubicBezTo>
                  <a:pt x="4591636" y="5595592"/>
                  <a:pt x="4578581" y="5606832"/>
                  <a:pt x="4565074" y="5618550"/>
                </a:cubicBezTo>
                <a:cubicBezTo>
                  <a:pt x="4712605" y="5511121"/>
                  <a:pt x="4908425" y="5376611"/>
                  <a:pt x="4988186" y="5216467"/>
                </a:cubicBezTo>
                <a:close/>
                <a:moveTo>
                  <a:pt x="4978032" y="5183809"/>
                </a:moveTo>
                <a:cubicBezTo>
                  <a:pt x="4748175" y="5235846"/>
                  <a:pt x="4611576" y="5430393"/>
                  <a:pt x="4463413" y="5615162"/>
                </a:cubicBezTo>
                <a:cubicBezTo>
                  <a:pt x="4428815" y="5658459"/>
                  <a:pt x="4393697" y="5700384"/>
                  <a:pt x="4358134" y="5742791"/>
                </a:cubicBezTo>
                <a:cubicBezTo>
                  <a:pt x="4364015" y="5738366"/>
                  <a:pt x="4369890" y="5733933"/>
                  <a:pt x="4376219" y="5729027"/>
                </a:cubicBezTo>
                <a:cubicBezTo>
                  <a:pt x="4445817" y="5675939"/>
                  <a:pt x="4517680" y="5621374"/>
                  <a:pt x="4582340" y="5561037"/>
                </a:cubicBezTo>
                <a:cubicBezTo>
                  <a:pt x="4621394" y="5524545"/>
                  <a:pt x="4658482" y="5485345"/>
                  <a:pt x="4694684" y="5447098"/>
                </a:cubicBezTo>
                <a:cubicBezTo>
                  <a:pt x="4714806" y="5426264"/>
                  <a:pt x="4733997" y="5405475"/>
                  <a:pt x="4754123" y="5384643"/>
                </a:cubicBezTo>
                <a:cubicBezTo>
                  <a:pt x="4823909" y="5312925"/>
                  <a:pt x="4899949" y="5246074"/>
                  <a:pt x="4978032" y="5183809"/>
                </a:cubicBezTo>
                <a:close/>
                <a:moveTo>
                  <a:pt x="7427076" y="5142684"/>
                </a:moveTo>
                <a:cubicBezTo>
                  <a:pt x="7446602" y="5152725"/>
                  <a:pt x="7466122" y="5162767"/>
                  <a:pt x="7485963" y="5174783"/>
                </a:cubicBezTo>
                <a:cubicBezTo>
                  <a:pt x="7567460" y="5225071"/>
                  <a:pt x="7639772" y="5286770"/>
                  <a:pt x="7719410" y="5357281"/>
                </a:cubicBezTo>
                <a:cubicBezTo>
                  <a:pt x="7777835" y="5408518"/>
                  <a:pt x="7850375" y="5472816"/>
                  <a:pt x="7907163" y="5546863"/>
                </a:cubicBezTo>
                <a:cubicBezTo>
                  <a:pt x="7924160" y="5569331"/>
                  <a:pt x="7940457" y="5592330"/>
                  <a:pt x="7956656" y="5615961"/>
                </a:cubicBezTo>
                <a:cubicBezTo>
                  <a:pt x="7978464" y="5647485"/>
                  <a:pt x="7999857" y="5677676"/>
                  <a:pt x="8023445" y="5705642"/>
                </a:cubicBezTo>
                <a:cubicBezTo>
                  <a:pt x="7956400" y="5569150"/>
                  <a:pt x="7861731" y="5443166"/>
                  <a:pt x="7754656" y="5341546"/>
                </a:cubicBezTo>
                <a:cubicBezTo>
                  <a:pt x="7668081" y="5259722"/>
                  <a:pt x="7548884" y="5180582"/>
                  <a:pt x="7427076" y="5142684"/>
                </a:cubicBezTo>
                <a:close/>
                <a:moveTo>
                  <a:pt x="7312201" y="5128278"/>
                </a:moveTo>
                <a:cubicBezTo>
                  <a:pt x="7322935" y="5135049"/>
                  <a:pt x="7332964" y="5142350"/>
                  <a:pt x="7343603" y="5149746"/>
                </a:cubicBezTo>
                <a:cubicBezTo>
                  <a:pt x="7496266" y="5257079"/>
                  <a:pt x="7656157" y="5373847"/>
                  <a:pt x="7791759" y="5515717"/>
                </a:cubicBezTo>
                <a:lnTo>
                  <a:pt x="7825280" y="5551608"/>
                </a:lnTo>
                <a:cubicBezTo>
                  <a:pt x="7875363" y="5604773"/>
                  <a:pt x="7926463" y="5659374"/>
                  <a:pt x="7982410" y="5702551"/>
                </a:cubicBezTo>
                <a:cubicBezTo>
                  <a:pt x="7964809" y="5679989"/>
                  <a:pt x="7948608" y="5656366"/>
                  <a:pt x="7932408" y="5632736"/>
                </a:cubicBezTo>
                <a:cubicBezTo>
                  <a:pt x="7916712" y="5609836"/>
                  <a:pt x="7901020" y="5586930"/>
                  <a:pt x="7883927" y="5565087"/>
                </a:cubicBezTo>
                <a:cubicBezTo>
                  <a:pt x="7828664" y="5493188"/>
                  <a:pt x="7757146" y="5430331"/>
                  <a:pt x="7699832" y="5379904"/>
                </a:cubicBezTo>
                <a:cubicBezTo>
                  <a:pt x="7621217" y="5310828"/>
                  <a:pt x="7550116" y="5249322"/>
                  <a:pt x="7470240" y="5200559"/>
                </a:cubicBezTo>
                <a:cubicBezTo>
                  <a:pt x="7417598" y="5168141"/>
                  <a:pt x="7364314" y="5143956"/>
                  <a:pt x="7312201" y="5128278"/>
                </a:cubicBezTo>
                <a:close/>
                <a:moveTo>
                  <a:pt x="7244057" y="5124233"/>
                </a:moveTo>
                <a:cubicBezTo>
                  <a:pt x="7240832" y="5137197"/>
                  <a:pt x="7314310" y="5167040"/>
                  <a:pt x="7353035" y="5197318"/>
                </a:cubicBezTo>
                <a:cubicBezTo>
                  <a:pt x="7566127" y="5367091"/>
                  <a:pt x="7749139" y="5595671"/>
                  <a:pt x="7981878" y="5738345"/>
                </a:cubicBezTo>
                <a:cubicBezTo>
                  <a:pt x="7917138" y="5691903"/>
                  <a:pt x="7860147" y="5631267"/>
                  <a:pt x="7804780" y="5572174"/>
                </a:cubicBezTo>
                <a:cubicBezTo>
                  <a:pt x="7793606" y="5560210"/>
                  <a:pt x="7782433" y="5548247"/>
                  <a:pt x="7771164" y="5536908"/>
                </a:cubicBezTo>
                <a:cubicBezTo>
                  <a:pt x="7637791" y="5396658"/>
                  <a:pt x="7478920" y="5281329"/>
                  <a:pt x="7327465" y="5174181"/>
                </a:cubicBezTo>
                <a:cubicBezTo>
                  <a:pt x="7300620" y="5155330"/>
                  <a:pt x="7274186" y="5137825"/>
                  <a:pt x="7244057" y="5124233"/>
                </a:cubicBezTo>
                <a:close/>
                <a:moveTo>
                  <a:pt x="7133363" y="5050246"/>
                </a:moveTo>
                <a:cubicBezTo>
                  <a:pt x="7577149" y="5121491"/>
                  <a:pt x="7947715" y="5355125"/>
                  <a:pt x="8128687" y="5790959"/>
                </a:cubicBezTo>
                <a:cubicBezTo>
                  <a:pt x="8276565" y="5905246"/>
                  <a:pt x="8400253" y="6044012"/>
                  <a:pt x="8497002" y="6204913"/>
                </a:cubicBezTo>
                <a:cubicBezTo>
                  <a:pt x="8503575" y="6141856"/>
                  <a:pt x="8502497" y="6159666"/>
                  <a:pt x="8514292" y="6015372"/>
                </a:cubicBezTo>
                <a:cubicBezTo>
                  <a:pt x="8536052" y="5749157"/>
                  <a:pt x="8547760" y="5533819"/>
                  <a:pt x="8491838" y="5336275"/>
                </a:cubicBezTo>
                <a:cubicBezTo>
                  <a:pt x="8507078" y="5267180"/>
                  <a:pt x="8575461" y="5351481"/>
                  <a:pt x="8605731" y="5600804"/>
                </a:cubicBezTo>
                <a:cubicBezTo>
                  <a:pt x="8608350" y="5745349"/>
                  <a:pt x="8605836" y="5891029"/>
                  <a:pt x="8594880" y="6039262"/>
                </a:cubicBezTo>
                <a:cubicBezTo>
                  <a:pt x="8575957" y="6291971"/>
                  <a:pt x="8542313" y="6543716"/>
                  <a:pt x="8494242" y="6792600"/>
                </a:cubicBezTo>
                <a:cubicBezTo>
                  <a:pt x="8597730" y="6727745"/>
                  <a:pt x="8691862" y="6639036"/>
                  <a:pt x="8794675" y="6590735"/>
                </a:cubicBezTo>
                <a:cubicBezTo>
                  <a:pt x="8796362" y="6587786"/>
                  <a:pt x="8798755" y="6584312"/>
                  <a:pt x="8800448" y="6581371"/>
                </a:cubicBezTo>
                <a:cubicBezTo>
                  <a:pt x="8795284" y="6578656"/>
                  <a:pt x="8790221" y="6575317"/>
                  <a:pt x="8788186" y="6572441"/>
                </a:cubicBezTo>
                <a:cubicBezTo>
                  <a:pt x="8594646" y="6311498"/>
                  <a:pt x="8993712" y="5858248"/>
                  <a:pt x="9137232" y="5665639"/>
                </a:cubicBezTo>
                <a:cubicBezTo>
                  <a:pt x="9150495" y="5647816"/>
                  <a:pt x="9217510" y="5675384"/>
                  <a:pt x="9216765" y="5696416"/>
                </a:cubicBezTo>
                <a:cubicBezTo>
                  <a:pt x="9208076" y="5983368"/>
                  <a:pt x="9105464" y="6228377"/>
                  <a:pt x="8969849" y="6466405"/>
                </a:cubicBezTo>
                <a:cubicBezTo>
                  <a:pt x="9192790" y="6382070"/>
                  <a:pt x="9514633" y="6424367"/>
                  <a:pt x="9706237" y="6419148"/>
                </a:cubicBezTo>
                <a:cubicBezTo>
                  <a:pt x="9875985" y="6415062"/>
                  <a:pt x="9998989" y="6424957"/>
                  <a:pt x="10110375" y="6563116"/>
                </a:cubicBezTo>
                <a:cubicBezTo>
                  <a:pt x="10119737" y="6574800"/>
                  <a:pt x="10104347" y="6578204"/>
                  <a:pt x="10096281" y="6578254"/>
                </a:cubicBezTo>
                <a:cubicBezTo>
                  <a:pt x="9752742" y="6584519"/>
                  <a:pt x="9411210" y="6642343"/>
                  <a:pt x="9067672" y="6648608"/>
                </a:cubicBezTo>
                <a:cubicBezTo>
                  <a:pt x="9008636" y="6649807"/>
                  <a:pt x="8918484" y="6627657"/>
                  <a:pt x="8859441" y="6641028"/>
                </a:cubicBezTo>
                <a:cubicBezTo>
                  <a:pt x="8858839" y="6640935"/>
                  <a:pt x="8858138" y="6641468"/>
                  <a:pt x="8857528" y="6641375"/>
                </a:cubicBezTo>
                <a:cubicBezTo>
                  <a:pt x="8854312" y="6642158"/>
                  <a:pt x="8851192" y="6642319"/>
                  <a:pt x="8848579" y="6643204"/>
                </a:cubicBezTo>
                <a:cubicBezTo>
                  <a:pt x="8763018" y="6670925"/>
                  <a:pt x="8669480" y="6759768"/>
                  <a:pt x="8576285" y="6824788"/>
                </a:cubicBezTo>
                <a:lnTo>
                  <a:pt x="8519159" y="6857998"/>
                </a:lnTo>
                <a:lnTo>
                  <a:pt x="8393540" y="6857998"/>
                </a:lnTo>
                <a:lnTo>
                  <a:pt x="8417346" y="6745652"/>
                </a:lnTo>
                <a:cubicBezTo>
                  <a:pt x="8445294" y="6600749"/>
                  <a:pt x="8467982" y="6454800"/>
                  <a:pt x="8485502" y="6308216"/>
                </a:cubicBezTo>
                <a:cubicBezTo>
                  <a:pt x="8483369" y="6305964"/>
                  <a:pt x="8481139" y="6304343"/>
                  <a:pt x="8480214" y="6302278"/>
                </a:cubicBezTo>
                <a:cubicBezTo>
                  <a:pt x="8389148" y="6120471"/>
                  <a:pt x="8265637" y="5964433"/>
                  <a:pt x="8112215" y="5837768"/>
                </a:cubicBezTo>
                <a:cubicBezTo>
                  <a:pt x="8107469" y="5836403"/>
                  <a:pt x="8101510" y="5834843"/>
                  <a:pt x="8095146" y="5831943"/>
                </a:cubicBezTo>
                <a:cubicBezTo>
                  <a:pt x="7720999" y="5670157"/>
                  <a:pt x="7460805" y="5310579"/>
                  <a:pt x="7131946" y="5075653"/>
                </a:cubicBezTo>
                <a:cubicBezTo>
                  <a:pt x="7120196" y="5067444"/>
                  <a:pt x="7107334" y="5046255"/>
                  <a:pt x="7133363" y="5050246"/>
                </a:cubicBezTo>
                <a:close/>
                <a:moveTo>
                  <a:pt x="1903353" y="5044827"/>
                </a:moveTo>
                <a:cubicBezTo>
                  <a:pt x="1900901" y="5049058"/>
                  <a:pt x="1913196" y="5065331"/>
                  <a:pt x="1936931" y="5093954"/>
                </a:cubicBezTo>
                <a:cubicBezTo>
                  <a:pt x="2021149" y="5196773"/>
                  <a:pt x="2108079" y="5297623"/>
                  <a:pt x="2195868" y="5396574"/>
                </a:cubicBezTo>
                <a:cubicBezTo>
                  <a:pt x="2196092" y="5309013"/>
                  <a:pt x="2155695" y="5230515"/>
                  <a:pt x="2088852" y="5166123"/>
                </a:cubicBezTo>
                <a:cubicBezTo>
                  <a:pt x="2054441" y="5132572"/>
                  <a:pt x="2001584" y="5091839"/>
                  <a:pt x="1958241" y="5067955"/>
                </a:cubicBezTo>
                <a:cubicBezTo>
                  <a:pt x="1922998" y="5048408"/>
                  <a:pt x="1905803" y="5040595"/>
                  <a:pt x="1903353" y="5044827"/>
                </a:cubicBezTo>
                <a:close/>
                <a:moveTo>
                  <a:pt x="11544294" y="4944364"/>
                </a:moveTo>
                <a:cubicBezTo>
                  <a:pt x="11560186" y="5180994"/>
                  <a:pt x="11601886" y="5476223"/>
                  <a:pt x="11755210" y="5588157"/>
                </a:cubicBezTo>
                <a:cubicBezTo>
                  <a:pt x="11638730" y="5382912"/>
                  <a:pt x="11582097" y="5153179"/>
                  <a:pt x="11544294" y="4944364"/>
                </a:cubicBezTo>
                <a:close/>
                <a:moveTo>
                  <a:pt x="11571408" y="4918599"/>
                </a:moveTo>
                <a:cubicBezTo>
                  <a:pt x="11607963" y="5126676"/>
                  <a:pt x="11663078" y="5358905"/>
                  <a:pt x="11778250" y="5565760"/>
                </a:cubicBezTo>
                <a:cubicBezTo>
                  <a:pt x="11740096" y="5335710"/>
                  <a:pt x="11685166" y="5117152"/>
                  <a:pt x="11571408" y="4918599"/>
                </a:cubicBezTo>
                <a:close/>
                <a:moveTo>
                  <a:pt x="11540154" y="4867303"/>
                </a:moveTo>
                <a:cubicBezTo>
                  <a:pt x="11540302" y="4868748"/>
                  <a:pt x="11540443" y="4870186"/>
                  <a:pt x="11540380" y="4872526"/>
                </a:cubicBezTo>
                <a:lnTo>
                  <a:pt x="11542590" y="4871112"/>
                </a:lnTo>
                <a:close/>
                <a:moveTo>
                  <a:pt x="10567662" y="4866948"/>
                </a:moveTo>
                <a:cubicBezTo>
                  <a:pt x="10522198" y="4867672"/>
                  <a:pt x="10476263" y="4872522"/>
                  <a:pt x="10431225" y="4877568"/>
                </a:cubicBezTo>
                <a:cubicBezTo>
                  <a:pt x="10381279" y="4883457"/>
                  <a:pt x="10328981" y="4889314"/>
                  <a:pt x="10277556" y="4889247"/>
                </a:cubicBezTo>
                <a:cubicBezTo>
                  <a:pt x="10236449" y="4889475"/>
                  <a:pt x="10195262" y="4885932"/>
                  <a:pt x="10155875" y="4882769"/>
                </a:cubicBezTo>
                <a:cubicBezTo>
                  <a:pt x="10128043" y="4880639"/>
                  <a:pt x="10100420" y="4877611"/>
                  <a:pt x="10072733" y="4876924"/>
                </a:cubicBezTo>
                <a:cubicBezTo>
                  <a:pt x="10009605" y="4874377"/>
                  <a:pt x="9945053" y="4878112"/>
                  <a:pt x="9882500" y="4881330"/>
                </a:cubicBezTo>
                <a:cubicBezTo>
                  <a:pt x="9817947" y="4885065"/>
                  <a:pt x="9751031" y="4888772"/>
                  <a:pt x="9685205" y="4885650"/>
                </a:cubicBezTo>
                <a:lnTo>
                  <a:pt x="9666932" y="4885075"/>
                </a:lnTo>
                <a:cubicBezTo>
                  <a:pt x="9647413" y="4883768"/>
                  <a:pt x="9627689" y="4883349"/>
                  <a:pt x="9608662" y="4884027"/>
                </a:cubicBezTo>
                <a:cubicBezTo>
                  <a:pt x="9746940" y="4906717"/>
                  <a:pt x="9886187" y="4927258"/>
                  <a:pt x="10026230" y="4938088"/>
                </a:cubicBezTo>
                <a:cubicBezTo>
                  <a:pt x="10217917" y="4954217"/>
                  <a:pt x="10389161" y="4921336"/>
                  <a:pt x="10567662" y="4866948"/>
                </a:cubicBezTo>
                <a:close/>
                <a:moveTo>
                  <a:pt x="10221015" y="4783657"/>
                </a:moveTo>
                <a:cubicBezTo>
                  <a:pt x="10183412" y="4782731"/>
                  <a:pt x="10145345" y="4783278"/>
                  <a:pt x="10107121" y="4785091"/>
                </a:cubicBezTo>
                <a:cubicBezTo>
                  <a:pt x="9954224" y="4792347"/>
                  <a:pt x="9798826" y="4819883"/>
                  <a:pt x="9660668" y="4854595"/>
                </a:cubicBezTo>
                <a:cubicBezTo>
                  <a:pt x="9663924" y="4854814"/>
                  <a:pt x="9666276" y="4854838"/>
                  <a:pt x="9669531" y="4855057"/>
                </a:cubicBezTo>
                <a:lnTo>
                  <a:pt x="9687254" y="4855986"/>
                </a:lnTo>
                <a:cubicBezTo>
                  <a:pt x="9751279" y="4858722"/>
                  <a:pt x="9817637" y="4855370"/>
                  <a:pt x="9881290" y="4851445"/>
                </a:cubicBezTo>
                <a:cubicBezTo>
                  <a:pt x="9944395" y="4847874"/>
                  <a:pt x="10009857" y="4844334"/>
                  <a:pt x="10074432" y="4846715"/>
                </a:cubicBezTo>
                <a:cubicBezTo>
                  <a:pt x="10102466" y="4847944"/>
                  <a:pt x="10131190" y="4850269"/>
                  <a:pt x="10159369" y="4852935"/>
                </a:cubicBezTo>
                <a:cubicBezTo>
                  <a:pt x="10198208" y="4856456"/>
                  <a:pt x="10239045" y="4859459"/>
                  <a:pt x="10278706" y="4859393"/>
                </a:cubicBezTo>
                <a:cubicBezTo>
                  <a:pt x="10328324" y="4859079"/>
                  <a:pt x="10379724" y="4853023"/>
                  <a:pt x="10429120" y="4847493"/>
                </a:cubicBezTo>
                <a:cubicBezTo>
                  <a:pt x="10465435" y="4843425"/>
                  <a:pt x="10501756" y="4839354"/>
                  <a:pt x="10538565" y="4837270"/>
                </a:cubicBezTo>
                <a:cubicBezTo>
                  <a:pt x="10442450" y="4802463"/>
                  <a:pt x="10333824" y="4786435"/>
                  <a:pt x="10221015" y="4783657"/>
                </a:cubicBezTo>
                <a:close/>
                <a:moveTo>
                  <a:pt x="1979378" y="4769504"/>
                </a:moveTo>
                <a:cubicBezTo>
                  <a:pt x="2251008" y="4946802"/>
                  <a:pt x="2557265" y="5046794"/>
                  <a:pt x="2882120" y="5064547"/>
                </a:cubicBezTo>
                <a:cubicBezTo>
                  <a:pt x="2852884" y="5055476"/>
                  <a:pt x="2822307" y="5047842"/>
                  <a:pt x="2793103" y="5039699"/>
                </a:cubicBezTo>
                <a:lnTo>
                  <a:pt x="2770041" y="5033634"/>
                </a:lnTo>
                <a:cubicBezTo>
                  <a:pt x="2500352" y="4962917"/>
                  <a:pt x="2236095" y="4864963"/>
                  <a:pt x="1979378" y="4769504"/>
                </a:cubicBezTo>
                <a:close/>
                <a:moveTo>
                  <a:pt x="1927410" y="4716164"/>
                </a:moveTo>
                <a:cubicBezTo>
                  <a:pt x="1938311" y="4720848"/>
                  <a:pt x="1949172" y="4724604"/>
                  <a:pt x="1959587" y="4728849"/>
                </a:cubicBezTo>
                <a:cubicBezTo>
                  <a:pt x="2224818" y="4827692"/>
                  <a:pt x="2499050" y="4930367"/>
                  <a:pt x="2777707" y="5003991"/>
                </a:cubicBezTo>
                <a:lnTo>
                  <a:pt x="2800768" y="5010056"/>
                </a:lnTo>
                <a:cubicBezTo>
                  <a:pt x="2826662" y="5016937"/>
                  <a:pt x="2852553" y="5023818"/>
                  <a:pt x="2879408" y="5031590"/>
                </a:cubicBezTo>
                <a:cubicBezTo>
                  <a:pt x="2873718" y="5029024"/>
                  <a:pt x="2868475" y="5025973"/>
                  <a:pt x="2862295" y="5022958"/>
                </a:cubicBezTo>
                <a:cubicBezTo>
                  <a:pt x="2846112" y="5014292"/>
                  <a:pt x="2829972" y="5006555"/>
                  <a:pt x="2813343" y="4998369"/>
                </a:cubicBezTo>
                <a:cubicBezTo>
                  <a:pt x="2759214" y="4972589"/>
                  <a:pt x="2702010" y="4951123"/>
                  <a:pt x="2646245" y="4930999"/>
                </a:cubicBezTo>
                <a:cubicBezTo>
                  <a:pt x="2437298" y="4853662"/>
                  <a:pt x="2221285" y="4774272"/>
                  <a:pt x="1999243" y="4730524"/>
                </a:cubicBezTo>
                <a:lnTo>
                  <a:pt x="1979527" y="4726651"/>
                </a:lnTo>
                <a:close/>
                <a:moveTo>
                  <a:pt x="1997014" y="4698007"/>
                </a:moveTo>
                <a:lnTo>
                  <a:pt x="2005458" y="4699540"/>
                </a:lnTo>
                <a:cubicBezTo>
                  <a:pt x="2229844" y="4743659"/>
                  <a:pt x="2447268" y="4823456"/>
                  <a:pt x="2657186" y="4901687"/>
                </a:cubicBezTo>
                <a:cubicBezTo>
                  <a:pt x="2713431" y="4922259"/>
                  <a:pt x="2771565" y="4943688"/>
                  <a:pt x="2826662" y="4970362"/>
                </a:cubicBezTo>
                <a:cubicBezTo>
                  <a:pt x="2843286" y="4978544"/>
                  <a:pt x="2859914" y="4986729"/>
                  <a:pt x="2876100" y="4995397"/>
                </a:cubicBezTo>
                <a:cubicBezTo>
                  <a:pt x="2929811" y="5022592"/>
                  <a:pt x="2984941" y="5050189"/>
                  <a:pt x="3042600" y="5059532"/>
                </a:cubicBezTo>
                <a:cubicBezTo>
                  <a:pt x="2779645" y="4772909"/>
                  <a:pt x="2376891" y="4705645"/>
                  <a:pt x="1997014" y="4698007"/>
                </a:cubicBezTo>
                <a:close/>
                <a:moveTo>
                  <a:pt x="9857254" y="4275904"/>
                </a:moveTo>
                <a:cubicBezTo>
                  <a:pt x="9525980" y="4300770"/>
                  <a:pt x="9241479" y="4364703"/>
                  <a:pt x="8989866" y="4472742"/>
                </a:cubicBezTo>
                <a:lnTo>
                  <a:pt x="8931614" y="4498508"/>
                </a:lnTo>
                <a:cubicBezTo>
                  <a:pt x="8902659" y="4511659"/>
                  <a:pt x="8873359" y="4524268"/>
                  <a:pt x="8843711" y="4536334"/>
                </a:cubicBezTo>
                <a:cubicBezTo>
                  <a:pt x="8889894" y="4522124"/>
                  <a:pt x="8937874" y="4508296"/>
                  <a:pt x="8966093" y="4502509"/>
                </a:cubicBezTo>
                <a:cubicBezTo>
                  <a:pt x="9076195" y="4481142"/>
                  <a:pt x="9187512" y="4468967"/>
                  <a:pt x="9299227" y="4454994"/>
                </a:cubicBezTo>
                <a:cubicBezTo>
                  <a:pt x="9502333" y="4429326"/>
                  <a:pt x="9654280" y="4317586"/>
                  <a:pt x="9857254" y="4275904"/>
                </a:cubicBezTo>
                <a:close/>
                <a:moveTo>
                  <a:pt x="9615182" y="4220499"/>
                </a:moveTo>
                <a:cubicBezTo>
                  <a:pt x="9415185" y="4228027"/>
                  <a:pt x="9214426" y="4329700"/>
                  <a:pt x="9023688" y="4425819"/>
                </a:cubicBezTo>
                <a:cubicBezTo>
                  <a:pt x="9256457" y="4332127"/>
                  <a:pt x="9516545" y="4273854"/>
                  <a:pt x="9814527" y="4248048"/>
                </a:cubicBezTo>
                <a:cubicBezTo>
                  <a:pt x="9748431" y="4225943"/>
                  <a:pt x="9681848" y="4217991"/>
                  <a:pt x="9615182" y="4220499"/>
                </a:cubicBezTo>
                <a:close/>
                <a:moveTo>
                  <a:pt x="2305292" y="4219492"/>
                </a:moveTo>
                <a:cubicBezTo>
                  <a:pt x="2631112" y="4377847"/>
                  <a:pt x="3011879" y="4535878"/>
                  <a:pt x="3360922" y="4529373"/>
                </a:cubicBezTo>
                <a:cubicBezTo>
                  <a:pt x="3408391" y="4528405"/>
                  <a:pt x="3451278" y="4517839"/>
                  <a:pt x="3492420" y="4510145"/>
                </a:cubicBezTo>
                <a:cubicBezTo>
                  <a:pt x="3448862" y="4503966"/>
                  <a:pt x="3405674" y="4495449"/>
                  <a:pt x="3364086" y="4480340"/>
                </a:cubicBezTo>
                <a:cubicBezTo>
                  <a:pt x="3314946" y="4462747"/>
                  <a:pt x="3269673" y="4437082"/>
                  <a:pt x="3225818" y="4411822"/>
                </a:cubicBezTo>
                <a:cubicBezTo>
                  <a:pt x="3194830" y="4393966"/>
                  <a:pt x="3162431" y="4375699"/>
                  <a:pt x="3129696" y="4360704"/>
                </a:cubicBezTo>
                <a:cubicBezTo>
                  <a:pt x="3030558" y="4315774"/>
                  <a:pt x="2920899" y="4298731"/>
                  <a:pt x="2814545" y="4282955"/>
                </a:cubicBezTo>
                <a:cubicBezTo>
                  <a:pt x="2648192" y="4257474"/>
                  <a:pt x="2475773" y="4231762"/>
                  <a:pt x="2305292" y="4219492"/>
                </a:cubicBezTo>
                <a:close/>
                <a:moveTo>
                  <a:pt x="2626982" y="4206450"/>
                </a:moveTo>
                <a:cubicBezTo>
                  <a:pt x="2581807" y="4205467"/>
                  <a:pt x="2536327" y="4205706"/>
                  <a:pt x="2490617" y="4206951"/>
                </a:cubicBezTo>
                <a:cubicBezTo>
                  <a:pt x="2601507" y="4219748"/>
                  <a:pt x="2711611" y="4236309"/>
                  <a:pt x="2819869" y="4252936"/>
                </a:cubicBezTo>
                <a:cubicBezTo>
                  <a:pt x="2928115" y="4269564"/>
                  <a:pt x="3040565" y="4286495"/>
                  <a:pt x="3143018" y="4332698"/>
                </a:cubicBezTo>
                <a:cubicBezTo>
                  <a:pt x="3177162" y="4348099"/>
                  <a:pt x="3210046" y="4366808"/>
                  <a:pt x="3241520" y="4385112"/>
                </a:cubicBezTo>
                <a:cubicBezTo>
                  <a:pt x="3284409" y="4409477"/>
                  <a:pt x="3328265" y="4434739"/>
                  <a:pt x="3374575" y="4451517"/>
                </a:cubicBezTo>
                <a:cubicBezTo>
                  <a:pt x="3416609" y="4466134"/>
                  <a:pt x="3460730" y="4474620"/>
                  <a:pt x="3505221" y="4480757"/>
                </a:cubicBezTo>
                <a:cubicBezTo>
                  <a:pt x="3244537" y="4280088"/>
                  <a:pt x="2943211" y="4213332"/>
                  <a:pt x="2626982" y="4206450"/>
                </a:cubicBezTo>
                <a:close/>
                <a:moveTo>
                  <a:pt x="9258094" y="3958602"/>
                </a:moveTo>
                <a:cubicBezTo>
                  <a:pt x="9013678" y="4006086"/>
                  <a:pt x="8768731" y="4060051"/>
                  <a:pt x="8526712" y="4119804"/>
                </a:cubicBezTo>
                <a:cubicBezTo>
                  <a:pt x="8781748" y="4123003"/>
                  <a:pt x="9026494" y="4069940"/>
                  <a:pt x="9258094" y="3958602"/>
                </a:cubicBezTo>
                <a:close/>
                <a:moveTo>
                  <a:pt x="1310106" y="3943217"/>
                </a:moveTo>
                <a:cubicBezTo>
                  <a:pt x="1129544" y="4063332"/>
                  <a:pt x="976804" y="4212308"/>
                  <a:pt x="854994" y="4399136"/>
                </a:cubicBezTo>
                <a:cubicBezTo>
                  <a:pt x="813550" y="4462067"/>
                  <a:pt x="777442" y="4528637"/>
                  <a:pt x="742462" y="4594648"/>
                </a:cubicBezTo>
                <a:cubicBezTo>
                  <a:pt x="769633" y="4559245"/>
                  <a:pt x="795392" y="4522436"/>
                  <a:pt x="820602" y="4485915"/>
                </a:cubicBezTo>
                <a:cubicBezTo>
                  <a:pt x="839644" y="4458097"/>
                  <a:pt x="858127" y="4430568"/>
                  <a:pt x="878295" y="4403594"/>
                </a:cubicBezTo>
                <a:cubicBezTo>
                  <a:pt x="984168" y="4259170"/>
                  <a:pt x="1114491" y="4132679"/>
                  <a:pt x="1240607" y="4010401"/>
                </a:cubicBezTo>
                <a:close/>
                <a:moveTo>
                  <a:pt x="11225213" y="3936722"/>
                </a:moveTo>
                <a:cubicBezTo>
                  <a:pt x="11207028" y="4022695"/>
                  <a:pt x="11194593" y="4110355"/>
                  <a:pt x="11182914" y="4196771"/>
                </a:cubicBezTo>
                <a:cubicBezTo>
                  <a:pt x="11164076" y="4335276"/>
                  <a:pt x="11145116" y="4478465"/>
                  <a:pt x="11099211" y="4613594"/>
                </a:cubicBezTo>
                <a:cubicBezTo>
                  <a:pt x="11088245" y="4645134"/>
                  <a:pt x="11076378" y="4676477"/>
                  <a:pt x="11064509" y="4707830"/>
                </a:cubicBezTo>
                <a:lnTo>
                  <a:pt x="11049349" y="4747418"/>
                </a:lnTo>
                <a:cubicBezTo>
                  <a:pt x="11022123" y="4819250"/>
                  <a:pt x="10998838" y="4892390"/>
                  <a:pt x="10978260" y="4966094"/>
                </a:cubicBezTo>
                <a:cubicBezTo>
                  <a:pt x="11216457" y="4678857"/>
                  <a:pt x="11222923" y="4300706"/>
                  <a:pt x="11225213" y="393672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1201005" y="3900089"/>
                </a:moveTo>
                <a:cubicBezTo>
                  <a:pt x="11064705" y="4216426"/>
                  <a:pt x="10958405" y="4541932"/>
                  <a:pt x="10968432" y="4885010"/>
                </a:cubicBezTo>
                <a:cubicBezTo>
                  <a:pt x="10984596" y="4834817"/>
                  <a:pt x="11001105" y="4785171"/>
                  <a:pt x="11019967" y="4735553"/>
                </a:cubicBezTo>
                <a:lnTo>
                  <a:pt x="11035125" y="4695966"/>
                </a:lnTo>
                <a:cubicBezTo>
                  <a:pt x="11047342" y="4665154"/>
                  <a:pt x="11059004" y="4634706"/>
                  <a:pt x="11069972" y="4603168"/>
                </a:cubicBezTo>
                <a:cubicBezTo>
                  <a:pt x="11114708" y="4471083"/>
                  <a:pt x="11133811" y="4329343"/>
                  <a:pt x="11152239" y="4192628"/>
                </a:cubicBezTo>
                <a:cubicBezTo>
                  <a:pt x="11165272" y="4096160"/>
                  <a:pt x="11178361" y="3997344"/>
                  <a:pt x="11201005" y="3900089"/>
                </a:cubicBezTo>
                <a:close/>
                <a:moveTo>
                  <a:pt x="1423113" y="3874565"/>
                </a:moveTo>
                <a:lnTo>
                  <a:pt x="1260565" y="4031982"/>
                </a:lnTo>
                <a:cubicBezTo>
                  <a:pt x="1135292" y="4153135"/>
                  <a:pt x="1006090" y="4279065"/>
                  <a:pt x="901900" y="4421236"/>
                </a:cubicBezTo>
                <a:cubicBezTo>
                  <a:pt x="882292" y="4447928"/>
                  <a:pt x="863806" y="4475465"/>
                  <a:pt x="845044" y="4502436"/>
                </a:cubicBezTo>
                <a:cubicBezTo>
                  <a:pt x="797719" y="4571828"/>
                  <a:pt x="747866" y="4643196"/>
                  <a:pt x="685926" y="4703069"/>
                </a:cubicBezTo>
                <a:cubicBezTo>
                  <a:pt x="685087" y="4704192"/>
                  <a:pt x="684806" y="4705038"/>
                  <a:pt x="684248" y="4706721"/>
                </a:cubicBezTo>
                <a:cubicBezTo>
                  <a:pt x="955830" y="4450343"/>
                  <a:pt x="1215323" y="4185291"/>
                  <a:pt x="1423113" y="3874565"/>
                </a:cubicBezTo>
                <a:close/>
                <a:moveTo>
                  <a:pt x="3316479" y="3872136"/>
                </a:moveTo>
                <a:lnTo>
                  <a:pt x="3546806" y="4356139"/>
                </a:lnTo>
                <a:cubicBezTo>
                  <a:pt x="3510992" y="4217388"/>
                  <a:pt x="3440535" y="4086075"/>
                  <a:pt x="3364433" y="3953121"/>
                </a:cubicBezTo>
                <a:close/>
                <a:moveTo>
                  <a:pt x="10268559" y="3871054"/>
                </a:moveTo>
                <a:cubicBezTo>
                  <a:pt x="10277021" y="4100939"/>
                  <a:pt x="10375577" y="4306148"/>
                  <a:pt x="10494169" y="4520780"/>
                </a:cubicBezTo>
                <a:cubicBezTo>
                  <a:pt x="10447177" y="4399850"/>
                  <a:pt x="10400743" y="4278562"/>
                  <a:pt x="10356661" y="4157302"/>
                </a:cubicBezTo>
                <a:cubicBezTo>
                  <a:pt x="10321871" y="4061517"/>
                  <a:pt x="10289232" y="3966669"/>
                  <a:pt x="10268559" y="3871054"/>
                </a:cubicBezTo>
                <a:close/>
                <a:moveTo>
                  <a:pt x="3291335" y="3767420"/>
                </a:moveTo>
                <a:cubicBezTo>
                  <a:pt x="3324815" y="3824296"/>
                  <a:pt x="3358740" y="3880691"/>
                  <a:pt x="3390805" y="3937163"/>
                </a:cubicBezTo>
                <a:cubicBezTo>
                  <a:pt x="3469925" y="4075583"/>
                  <a:pt x="3543427" y="4213298"/>
                  <a:pt x="3579062" y="4359040"/>
                </a:cubicBezTo>
                <a:cubicBezTo>
                  <a:pt x="3585500" y="4228842"/>
                  <a:pt x="3547302" y="4112076"/>
                  <a:pt x="3467355" y="3988130"/>
                </a:cubicBezTo>
                <a:cubicBezTo>
                  <a:pt x="3420192" y="3915029"/>
                  <a:pt x="3371016" y="3849934"/>
                  <a:pt x="3310753" y="3787140"/>
                </a:cubicBezTo>
                <a:cubicBezTo>
                  <a:pt x="3303466" y="3779509"/>
                  <a:pt x="3297626" y="3773227"/>
                  <a:pt x="3291335" y="3767420"/>
                </a:cubicBezTo>
                <a:close/>
                <a:moveTo>
                  <a:pt x="1635889" y="3709494"/>
                </a:moveTo>
                <a:lnTo>
                  <a:pt x="1634800" y="3731111"/>
                </a:lnTo>
                <a:cubicBezTo>
                  <a:pt x="1634800" y="3731111"/>
                  <a:pt x="1635342" y="3716795"/>
                  <a:pt x="1635889" y="3709494"/>
                </a:cubicBezTo>
                <a:close/>
                <a:moveTo>
                  <a:pt x="10277529" y="3701307"/>
                </a:moveTo>
                <a:cubicBezTo>
                  <a:pt x="10277467" y="3703640"/>
                  <a:pt x="10276853" y="3706334"/>
                  <a:pt x="10276797" y="3708672"/>
                </a:cubicBezTo>
                <a:cubicBezTo>
                  <a:pt x="10284209" y="3854149"/>
                  <a:pt x="10331835" y="3999199"/>
                  <a:pt x="10385906" y="4147031"/>
                </a:cubicBezTo>
                <a:cubicBezTo>
                  <a:pt x="10434036" y="4279493"/>
                  <a:pt x="10484873" y="4412529"/>
                  <a:pt x="10536458" y="4544310"/>
                </a:cubicBezTo>
                <a:cubicBezTo>
                  <a:pt x="10537315" y="4408107"/>
                  <a:pt x="10476552" y="4266858"/>
                  <a:pt x="10436479" y="4144570"/>
                </a:cubicBezTo>
                <a:cubicBezTo>
                  <a:pt x="10386976" y="3995354"/>
                  <a:pt x="10333255" y="3848072"/>
                  <a:pt x="10277529" y="3701307"/>
                </a:cubicBezTo>
                <a:close/>
                <a:moveTo>
                  <a:pt x="1510397" y="3684705"/>
                </a:moveTo>
                <a:cubicBezTo>
                  <a:pt x="1390337" y="3729510"/>
                  <a:pt x="1267181" y="3766747"/>
                  <a:pt x="1146550" y="3802012"/>
                </a:cubicBezTo>
                <a:cubicBezTo>
                  <a:pt x="997862" y="3845736"/>
                  <a:pt x="843568" y="3890871"/>
                  <a:pt x="698834" y="3952272"/>
                </a:cubicBezTo>
                <a:cubicBezTo>
                  <a:pt x="460140" y="4053106"/>
                  <a:pt x="242842" y="4196577"/>
                  <a:pt x="34256" y="4347603"/>
                </a:cubicBezTo>
                <a:cubicBezTo>
                  <a:pt x="196048" y="4248849"/>
                  <a:pt x="358125" y="4150653"/>
                  <a:pt x="527241" y="4065078"/>
                </a:cubicBezTo>
                <a:cubicBezTo>
                  <a:pt x="838255" y="3908281"/>
                  <a:pt x="1212318" y="3863093"/>
                  <a:pt x="1510397" y="3684705"/>
                </a:cubicBezTo>
                <a:close/>
                <a:moveTo>
                  <a:pt x="1313114" y="3655216"/>
                </a:moveTo>
                <a:cubicBezTo>
                  <a:pt x="1247578" y="3654578"/>
                  <a:pt x="1180153" y="3656293"/>
                  <a:pt x="1109304" y="3669030"/>
                </a:cubicBezTo>
                <a:cubicBezTo>
                  <a:pt x="689821" y="3744031"/>
                  <a:pt x="334655" y="4032530"/>
                  <a:pt x="8129" y="4330519"/>
                </a:cubicBezTo>
                <a:cubicBezTo>
                  <a:pt x="220923" y="4176682"/>
                  <a:pt x="442983" y="4028720"/>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lose/>
                <a:moveTo>
                  <a:pt x="3655073" y="3650884"/>
                </a:moveTo>
                <a:cubicBezTo>
                  <a:pt x="3768399" y="3765347"/>
                  <a:pt x="3873410" y="3884450"/>
                  <a:pt x="3989938" y="3991685"/>
                </a:cubicBezTo>
                <a:cubicBezTo>
                  <a:pt x="4106468" y="4098916"/>
                  <a:pt x="4234512" y="4194281"/>
                  <a:pt x="4393907" y="4261258"/>
                </a:cubicBezTo>
                <a:cubicBezTo>
                  <a:pt x="4484865" y="4299540"/>
                  <a:pt x="4571866" y="4332385"/>
                  <a:pt x="4648051" y="4374051"/>
                </a:cubicBezTo>
                <a:cubicBezTo>
                  <a:pt x="4566919" y="4301848"/>
                  <a:pt x="4474187" y="4242216"/>
                  <a:pt x="4383389" y="4184369"/>
                </a:cubicBez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close/>
                <a:moveTo>
                  <a:pt x="3670252" y="3622798"/>
                </a:move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97546" y="4220788"/>
                  <a:pt x="4597907" y="4284772"/>
                  <a:pt x="4684469" y="4364680"/>
                </a:cubicBezTo>
                <a:lnTo>
                  <a:pt x="4690271" y="4370034"/>
                </a:lnTo>
                <a:cubicBezTo>
                  <a:pt x="4617960" y="4134006"/>
                  <a:pt x="4326618" y="3976128"/>
                  <a:pt x="4136093" y="3858466"/>
                </a:cubicBezTo>
                <a:cubicBezTo>
                  <a:pt x="3985171" y="3764831"/>
                  <a:pt x="3831168" y="3687155"/>
                  <a:pt x="3670252" y="3622798"/>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4441737" y="3399734"/>
                </a:move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0" y="3982240"/>
                  <a:pt x="5111996" y="4065759"/>
                </a:cubicBezTo>
                <a:cubicBezTo>
                  <a:pt x="5199925" y="4149276"/>
                  <a:pt x="5291490" y="4229096"/>
                  <a:pt x="5388877" y="4300185"/>
                </a:cubicBezTo>
                <a:cubicBezTo>
                  <a:pt x="5401113" y="4303421"/>
                  <a:pt x="5413353" y="4306662"/>
                  <a:pt x="5425556" y="4308967"/>
                </a:cubicBezTo>
                <a:cubicBezTo>
                  <a:pt x="5290970" y="4122931"/>
                  <a:pt x="5119226" y="3974244"/>
                  <a:pt x="4943646" y="3822916"/>
                </a:cubicBezTo>
                <a:cubicBezTo>
                  <a:pt x="4828850" y="3724110"/>
                  <a:pt x="4714058" y="3625311"/>
                  <a:pt x="4594837" y="3532274"/>
                </a:cubicBezTo>
                <a:cubicBezTo>
                  <a:pt x="4562450" y="3507077"/>
                  <a:pt x="4474786" y="3410282"/>
                  <a:pt x="4441737" y="3399734"/>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1" y="3090882"/>
                </a:moveTo>
                <a:lnTo>
                  <a:pt x="5480135" y="3565802"/>
                </a:lnTo>
                <a:cubicBezTo>
                  <a:pt x="5490809" y="3762845"/>
                  <a:pt x="5501220" y="3965024"/>
                  <a:pt x="5499022" y="4166310"/>
                </a:cubicBezTo>
                <a:cubicBezTo>
                  <a:pt x="5546233" y="3984186"/>
                  <a:pt x="5562118" y="3799116"/>
                  <a:pt x="5547022" y="3607838"/>
                </a:cubicBezTo>
                <a:cubicBezTo>
                  <a:pt x="5541143" y="3530760"/>
                  <a:pt x="5529684" y="3453908"/>
                  <a:pt x="5515964" y="3378541"/>
                </a:cubicBezTo>
                <a:cubicBezTo>
                  <a:pt x="5505773" y="3321668"/>
                  <a:pt x="5475310" y="3095607"/>
                  <a:pt x="5453701"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69" y="3005435"/>
                </a:cubicBezTo>
                <a:cubicBezTo>
                  <a:pt x="5608772" y="3451680"/>
                  <a:pt x="5674122" y="3909676"/>
                  <a:pt x="5519779" y="4359223"/>
                </a:cubicBezTo>
                <a:cubicBezTo>
                  <a:pt x="5520262" y="4359669"/>
                  <a:pt x="5520293" y="4360602"/>
                  <a:pt x="5520293" y="4360602"/>
                </a:cubicBezTo>
                <a:cubicBezTo>
                  <a:pt x="5627244" y="4437825"/>
                  <a:pt x="5699666" y="4548575"/>
                  <a:pt x="5767221" y="4665564"/>
                </a:cubicBezTo>
                <a:cubicBezTo>
                  <a:pt x="6275281" y="4699277"/>
                  <a:pt x="6739386" y="4778523"/>
                  <a:pt x="6937169" y="4815941"/>
                </a:cubicBezTo>
                <a:cubicBezTo>
                  <a:pt x="7134952" y="4853359"/>
                  <a:pt x="7020263" y="4903218"/>
                  <a:pt x="6953922" y="4890068"/>
                </a:cubicBezTo>
                <a:cubicBezTo>
                  <a:pt x="6799988" y="4859556"/>
                  <a:pt x="6485790" y="4815676"/>
                  <a:pt x="6071359" y="4770770"/>
                </a:cubicBezTo>
                <a:lnTo>
                  <a:pt x="6038839" y="4764474"/>
                </a:lnTo>
                <a:lnTo>
                  <a:pt x="6038705" y="4763847"/>
                </a:lnTo>
                <a:lnTo>
                  <a:pt x="6037783" y="4764270"/>
                </a:lnTo>
                <a:lnTo>
                  <a:pt x="6038839" y="4764474"/>
                </a:lnTo>
                <a:lnTo>
                  <a:pt x="6040338" y="4771418"/>
                </a:lnTo>
                <a:cubicBezTo>
                  <a:pt x="6039088" y="4781803"/>
                  <a:pt x="6034314" y="4794510"/>
                  <a:pt x="6024488" y="4809903"/>
                </a:cubicBezTo>
                <a:cubicBezTo>
                  <a:pt x="5910095" y="5058984"/>
                  <a:pt x="5773348" y="5296385"/>
                  <a:pt x="5599771" y="5509652"/>
                </a:cubicBezTo>
                <a:cubicBezTo>
                  <a:pt x="5583815" y="5529842"/>
                  <a:pt x="5566811" y="5547293"/>
                  <a:pt x="5548843" y="5563845"/>
                </a:cubicBezTo>
                <a:cubicBezTo>
                  <a:pt x="5773782" y="5645205"/>
                  <a:pt x="5890323" y="6067151"/>
                  <a:pt x="5940952" y="6250028"/>
                </a:cubicBezTo>
                <a:cubicBezTo>
                  <a:pt x="5979300" y="6387982"/>
                  <a:pt x="6009900" y="6527294"/>
                  <a:pt x="6043441" y="6665847"/>
                </a:cubicBezTo>
                <a:lnTo>
                  <a:pt x="6093432" y="6858000"/>
                </a:lnTo>
                <a:lnTo>
                  <a:pt x="6034344" y="6858000"/>
                </a:lnTo>
                <a:lnTo>
                  <a:pt x="6026679" y="6836959"/>
                </a:lnTo>
                <a:cubicBezTo>
                  <a:pt x="5958957" y="6665497"/>
                  <a:pt x="5878558" y="6498078"/>
                  <a:pt x="5800441" y="6335286"/>
                </a:cubicBezTo>
                <a:cubicBezTo>
                  <a:pt x="5703359" y="6131918"/>
                  <a:pt x="5602295" y="5922187"/>
                  <a:pt x="5526562" y="5705388"/>
                </a:cubicBezTo>
                <a:cubicBezTo>
                  <a:pt x="5523956" y="5698505"/>
                  <a:pt x="5521803" y="5691139"/>
                  <a:pt x="5519640" y="5683774"/>
                </a:cubicBezTo>
                <a:cubicBezTo>
                  <a:pt x="5523207" y="5970988"/>
                  <a:pt x="5738292" y="6306566"/>
                  <a:pt x="5844559" y="6553349"/>
                </a:cubicBezTo>
                <a:lnTo>
                  <a:pt x="5975994" y="6858000"/>
                </a:lnTo>
                <a:lnTo>
                  <a:pt x="5898547" y="6858000"/>
                </a:lnTo>
                <a:lnTo>
                  <a:pt x="5682041" y="6355860"/>
                </a:lnTo>
                <a:cubicBezTo>
                  <a:pt x="5609136" y="6186449"/>
                  <a:pt x="5505535" y="6006625"/>
                  <a:pt x="5461758" y="5820220"/>
                </a:cubicBezTo>
                <a:cubicBezTo>
                  <a:pt x="5415457" y="6083349"/>
                  <a:pt x="5335494" y="6334433"/>
                  <a:pt x="5237282" y="6579086"/>
                </a:cubicBezTo>
                <a:lnTo>
                  <a:pt x="5115009" y="6858000"/>
                </a:lnTo>
                <a:lnTo>
                  <a:pt x="5028074" y="6858000"/>
                </a:lnTo>
                <a:lnTo>
                  <a:pt x="5079508" y="6749074"/>
                </a:lnTo>
                <a:cubicBezTo>
                  <a:pt x="5200211" y="6482556"/>
                  <a:pt x="5305048" y="6210716"/>
                  <a:pt x="5371846" y="5924413"/>
                </a:cubicBezTo>
                <a:lnTo>
                  <a:pt x="5270512" y="6138975"/>
                </a:lnTo>
                <a:cubicBezTo>
                  <a:pt x="5192357" y="6304175"/>
                  <a:pt x="5112108" y="6475512"/>
                  <a:pt x="5062409" y="6653544"/>
                </a:cubicBezTo>
                <a:cubicBezTo>
                  <a:pt x="5053035" y="6686987"/>
                  <a:pt x="5045072" y="6720843"/>
                  <a:pt x="5036628" y="6754247"/>
                </a:cubicBezTo>
                <a:lnTo>
                  <a:pt x="5009112" y="6858000"/>
                </a:lnTo>
                <a:lnTo>
                  <a:pt x="4976679" y="6858000"/>
                </a:lnTo>
                <a:lnTo>
                  <a:pt x="5006536" y="6747068"/>
                </a:lnTo>
                <a:cubicBezTo>
                  <a:pt x="5014940" y="6712729"/>
                  <a:pt x="5022903" y="6678883"/>
                  <a:pt x="5032723" y="6644957"/>
                </a:cubicBezTo>
                <a:cubicBezTo>
                  <a:pt x="5083245" y="6464091"/>
                  <a:pt x="5164383" y="6291790"/>
                  <a:pt x="5242949" y="6125175"/>
                </a:cubicBezTo>
                <a:lnTo>
                  <a:pt x="5286321" y="6033555"/>
                </a:lnTo>
                <a:cubicBezTo>
                  <a:pt x="5153522" y="6218172"/>
                  <a:pt x="5058694" y="6420826"/>
                  <a:pt x="5008210" y="6649194"/>
                </a:cubicBezTo>
                <a:cubicBezTo>
                  <a:pt x="4999505" y="6687732"/>
                  <a:pt x="4992445" y="6726670"/>
                  <a:pt x="4986321" y="6765687"/>
                </a:cubicBezTo>
                <a:lnTo>
                  <a:pt x="4973474" y="6858000"/>
                </a:lnTo>
                <a:lnTo>
                  <a:pt x="4907178" y="6858000"/>
                </a:lnTo>
                <a:lnTo>
                  <a:pt x="4910810" y="6829660"/>
                </a:lnTo>
                <a:cubicBezTo>
                  <a:pt x="4927182" y="6695980"/>
                  <a:pt x="4945608" y="6562743"/>
                  <a:pt x="4987461" y="6432994"/>
                </a:cubicBezTo>
                <a:cubicBezTo>
                  <a:pt x="5033887" y="6289556"/>
                  <a:pt x="5098947" y="6157948"/>
                  <a:pt x="5179262" y="6035044"/>
                </a:cubicBezTo>
                <a:cubicBezTo>
                  <a:pt x="5016033" y="6169178"/>
                  <a:pt x="4838252" y="6288995"/>
                  <a:pt x="4689678" y="6440241"/>
                </a:cubicBezTo>
                <a:cubicBezTo>
                  <a:pt x="4615724" y="6515503"/>
                  <a:pt x="4545518" y="6594166"/>
                  <a:pt x="4477543" y="6674836"/>
                </a:cubicBezTo>
                <a:lnTo>
                  <a:pt x="4329957" y="6858000"/>
                </a:lnTo>
                <a:lnTo>
                  <a:pt x="4218595" y="6858000"/>
                </a:lnTo>
                <a:lnTo>
                  <a:pt x="4368888" y="6668412"/>
                </a:lnTo>
                <a:cubicBezTo>
                  <a:pt x="4431654" y="6591444"/>
                  <a:pt x="4495926" y="6515754"/>
                  <a:pt x="4563091" y="6442508"/>
                </a:cubicBezTo>
                <a:cubicBezTo>
                  <a:pt x="4810353" y="6173676"/>
                  <a:pt x="5160740" y="5991069"/>
                  <a:pt x="5387324" y="5705830"/>
                </a:cubicBezTo>
                <a:cubicBezTo>
                  <a:pt x="5286064" y="5794177"/>
                  <a:pt x="5178967" y="5876241"/>
                  <a:pt x="5073620" y="5955437"/>
                </a:cubicBezTo>
                <a:cubicBezTo>
                  <a:pt x="4943865" y="6053305"/>
                  <a:pt x="4809130" y="6154627"/>
                  <a:pt x="4689789" y="6268382"/>
                </a:cubicBezTo>
                <a:cubicBezTo>
                  <a:pt x="4591303" y="6361972"/>
                  <a:pt x="4502007" y="6464046"/>
                  <a:pt x="4418722" y="6570886"/>
                </a:cubicBezTo>
                <a:lnTo>
                  <a:pt x="4214944" y="6858000"/>
                </a:lnTo>
                <a:lnTo>
                  <a:pt x="4177898" y="6858000"/>
                </a:lnTo>
                <a:lnTo>
                  <a:pt x="4391597" y="6556370"/>
                </a:lnTo>
                <a:cubicBezTo>
                  <a:pt x="4476641" y="6446900"/>
                  <a:pt x="4567929" y="6342186"/>
                  <a:pt x="4668889" y="6246399"/>
                </a:cubicBezTo>
                <a:cubicBezTo>
                  <a:pt x="4789603" y="6132122"/>
                  <a:pt x="4925227" y="6029827"/>
                  <a:pt x="5055427" y="5931476"/>
                </a:cubicBezTo>
                <a:cubicBezTo>
                  <a:pt x="5161670" y="5851314"/>
                  <a:pt x="5270142" y="5768732"/>
                  <a:pt x="5371813" y="5678975"/>
                </a:cubicBezTo>
                <a:cubicBezTo>
                  <a:pt x="5250056" y="5732278"/>
                  <a:pt x="5117554" y="5761328"/>
                  <a:pt x="4987918" y="5838701"/>
                </a:cubicBezTo>
                <a:cubicBezTo>
                  <a:pt x="4699961" y="6010191"/>
                  <a:pt x="4491898" y="6286162"/>
                  <a:pt x="4317146" y="6587716"/>
                </a:cubicBezTo>
                <a:lnTo>
                  <a:pt x="4171627" y="6858000"/>
                </a:lnTo>
                <a:lnTo>
                  <a:pt x="4081585" y="6858000"/>
                </a:lnTo>
                <a:lnTo>
                  <a:pt x="4238603" y="6559341"/>
                </a:lnTo>
                <a:cubicBezTo>
                  <a:pt x="4385995" y="6299856"/>
                  <a:pt x="4555804" y="6056475"/>
                  <a:pt x="4778333" y="5873626"/>
                </a:cubicBezTo>
                <a:cubicBezTo>
                  <a:pt x="4974935" y="5712072"/>
                  <a:pt x="5214460" y="5703893"/>
                  <a:pt x="5414185" y="5573882"/>
                </a:cubicBezTo>
                <a:cubicBezTo>
                  <a:pt x="5665168" y="5409695"/>
                  <a:pt x="5834734" y="5037780"/>
                  <a:pt x="5959648" y="4760797"/>
                </a:cubicBezTo>
                <a:cubicBezTo>
                  <a:pt x="5758178" y="4742307"/>
                  <a:pt x="5556149" y="4733150"/>
                  <a:pt x="5355019" y="4734672"/>
                </a:cubicBezTo>
                <a:cubicBezTo>
                  <a:pt x="5292258" y="4900655"/>
                  <a:pt x="5203125" y="5047664"/>
                  <a:pt x="5083565" y="5179121"/>
                </a:cubicBezTo>
                <a:cubicBezTo>
                  <a:pt x="5049676" y="5379813"/>
                  <a:pt x="4862890" y="5495797"/>
                  <a:pt x="4713577" y="5616803"/>
                </a:cubicBezTo>
                <a:cubicBezTo>
                  <a:pt x="4481263" y="5805403"/>
                  <a:pt x="4239092" y="5980417"/>
                  <a:pt x="3989559" y="6145945"/>
                </a:cubicBezTo>
                <a:cubicBezTo>
                  <a:pt x="3958721" y="6166743"/>
                  <a:pt x="3915645" y="6091150"/>
                  <a:pt x="3939824" y="6066900"/>
                </a:cubicBezTo>
                <a:cubicBezTo>
                  <a:pt x="4170724" y="5831323"/>
                  <a:pt x="4361787" y="5566131"/>
                  <a:pt x="4584537" y="5324826"/>
                </a:cubicBezTo>
                <a:cubicBezTo>
                  <a:pt x="4710868" y="5187971"/>
                  <a:pt x="4848359" y="5097244"/>
                  <a:pt x="5037105" y="5088765"/>
                </a:cubicBezTo>
                <a:cubicBezTo>
                  <a:pt x="5038033" y="5088728"/>
                  <a:pt x="5039001" y="5089622"/>
                  <a:pt x="5039930" y="5089585"/>
                </a:cubicBezTo>
                <a:cubicBezTo>
                  <a:pt x="5133008" y="4982937"/>
                  <a:pt x="5207480" y="4865387"/>
                  <a:pt x="5263764" y="4735525"/>
                </a:cubicBezTo>
                <a:cubicBezTo>
                  <a:pt x="4867298" y="4743930"/>
                  <a:pt x="4472427" y="4792315"/>
                  <a:pt x="4086300" y="4884599"/>
                </a:cubicBezTo>
                <a:cubicBezTo>
                  <a:pt x="4087456" y="4890142"/>
                  <a:pt x="4087673" y="4895720"/>
                  <a:pt x="4085485" y="4899070"/>
                </a:cubicBezTo>
                <a:cubicBezTo>
                  <a:pt x="4003302" y="5010406"/>
                  <a:pt x="3928312" y="5126573"/>
                  <a:pt x="3871915" y="5253645"/>
                </a:cubicBezTo>
                <a:cubicBezTo>
                  <a:pt x="3845467" y="5314321"/>
                  <a:pt x="3832705" y="5402857"/>
                  <a:pt x="3799374" y="5466127"/>
                </a:cubicBezTo>
                <a:cubicBezTo>
                  <a:pt x="3785138" y="5845399"/>
                  <a:pt x="3675506" y="6277604"/>
                  <a:pt x="3498850" y="6661888"/>
                </a:cubicBezTo>
                <a:lnTo>
                  <a:pt x="3399216" y="6858000"/>
                </a:lnTo>
                <a:lnTo>
                  <a:pt x="3303688" y="6858000"/>
                </a:lnTo>
                <a:lnTo>
                  <a:pt x="3391774" y="6697181"/>
                </a:lnTo>
                <a:cubicBezTo>
                  <a:pt x="3573729" y="6337659"/>
                  <a:pt x="3697480" y="5922895"/>
                  <a:pt x="3735540" y="5546923"/>
                </a:cubicBezTo>
                <a:cubicBezTo>
                  <a:pt x="3733489" y="5553993"/>
                  <a:pt x="3731483" y="5561993"/>
                  <a:pt x="3729438" y="5569058"/>
                </a:cubicBezTo>
                <a:cubicBezTo>
                  <a:pt x="3722922" y="5592607"/>
                  <a:pt x="3715485" y="5616189"/>
                  <a:pt x="3707782" y="5644908"/>
                </a:cubicBezTo>
                <a:cubicBezTo>
                  <a:pt x="3671550" y="5775366"/>
                  <a:pt x="3633159" y="5910098"/>
                  <a:pt x="3583827" y="6039215"/>
                </a:cubicBezTo>
                <a:cubicBezTo>
                  <a:pt x="3571998" y="6069498"/>
                  <a:pt x="3559686" y="6099330"/>
                  <a:pt x="3547861" y="6129609"/>
                </a:cubicBezTo>
                <a:cubicBezTo>
                  <a:pt x="3528366" y="6177894"/>
                  <a:pt x="3507534" y="6227631"/>
                  <a:pt x="3490905" y="6277660"/>
                </a:cubicBezTo>
                <a:cubicBezTo>
                  <a:pt x="3477958" y="6314973"/>
                  <a:pt x="3466463" y="6353624"/>
                  <a:pt x="3455859" y="6391301"/>
                </a:cubicBezTo>
                <a:cubicBezTo>
                  <a:pt x="3447266" y="6420993"/>
                  <a:pt x="3438672" y="6450673"/>
                  <a:pt x="3429112" y="6479469"/>
                </a:cubicBezTo>
                <a:cubicBezTo>
                  <a:pt x="3394330" y="6587977"/>
                  <a:pt x="3348719" y="6693654"/>
                  <a:pt x="3304862" y="6796476"/>
                </a:cubicBezTo>
                <a:lnTo>
                  <a:pt x="3276071" y="6858000"/>
                </a:lnTo>
                <a:lnTo>
                  <a:pt x="3240805" y="6858000"/>
                </a:lnTo>
                <a:lnTo>
                  <a:pt x="3275917" y="6783192"/>
                </a:lnTo>
                <a:cubicBezTo>
                  <a:pt x="3319817" y="6681303"/>
                  <a:pt x="3364982" y="6576108"/>
                  <a:pt x="3399358" y="6469011"/>
                </a:cubicBezTo>
                <a:cubicBezTo>
                  <a:pt x="3408430" y="6439778"/>
                  <a:pt x="3417061" y="6411021"/>
                  <a:pt x="3425650" y="6381333"/>
                </a:cubicBezTo>
                <a:cubicBezTo>
                  <a:pt x="3436256" y="6343653"/>
                  <a:pt x="3448199" y="6304520"/>
                  <a:pt x="3460661" y="6266763"/>
                </a:cubicBezTo>
                <a:cubicBezTo>
                  <a:pt x="3477731" y="6216246"/>
                  <a:pt x="3498530" y="6165579"/>
                  <a:pt x="3518021" y="6117298"/>
                </a:cubicBezTo>
                <a:cubicBezTo>
                  <a:pt x="3530339" y="6087462"/>
                  <a:pt x="3542206" y="6058115"/>
                  <a:pt x="3554035" y="6027832"/>
                </a:cubicBezTo>
                <a:cubicBezTo>
                  <a:pt x="3602956" y="5900128"/>
                  <a:pt x="3640454" y="5766362"/>
                  <a:pt x="3677174" y="5636351"/>
                </a:cubicBezTo>
                <a:cubicBezTo>
                  <a:pt x="3685353" y="5608086"/>
                  <a:pt x="3692308" y="5584047"/>
                  <a:pt x="3698819" y="5560503"/>
                </a:cubicBezTo>
                <a:cubicBezTo>
                  <a:pt x="3699603" y="5556742"/>
                  <a:pt x="3701314" y="5552952"/>
                  <a:pt x="3702094" y="5549194"/>
                </a:cubicBezTo>
                <a:cubicBezTo>
                  <a:pt x="3586407" y="5684227"/>
                  <a:pt x="3491727" y="5855671"/>
                  <a:pt x="3398355" y="6094603"/>
                </a:cubicBezTo>
                <a:cubicBezTo>
                  <a:pt x="3309322" y="6322763"/>
                  <a:pt x="3241029" y="6558474"/>
                  <a:pt x="3193941" y="6798775"/>
                </a:cubicBezTo>
                <a:lnTo>
                  <a:pt x="3184140" y="6858000"/>
                </a:lnTo>
                <a:lnTo>
                  <a:pt x="3099978" y="6858000"/>
                </a:lnTo>
                <a:lnTo>
                  <a:pt x="3101556" y="6843337"/>
                </a:lnTo>
                <a:cubicBezTo>
                  <a:pt x="3144932" y="6479621"/>
                  <a:pt x="3209988" y="6112612"/>
                  <a:pt x="3370162" y="5785550"/>
                </a:cubicBezTo>
                <a:cubicBezTo>
                  <a:pt x="3467073" y="5588398"/>
                  <a:pt x="3627623" y="5538666"/>
                  <a:pt x="3746477" y="5377889"/>
                </a:cubicBezTo>
                <a:cubicBezTo>
                  <a:pt x="3800786" y="5303532"/>
                  <a:pt x="3818424" y="5173820"/>
                  <a:pt x="3863399" y="5087257"/>
                </a:cubicBezTo>
                <a:cubicBezTo>
                  <a:pt x="3894981" y="5026843"/>
                  <a:pt x="3930436" y="4970007"/>
                  <a:pt x="3968712" y="4913989"/>
                </a:cubicBezTo>
                <a:cubicBezTo>
                  <a:pt x="3564505" y="5020029"/>
                  <a:pt x="3170154" y="5174588"/>
                  <a:pt x="2792390" y="5382974"/>
                </a:cubicBezTo>
                <a:cubicBezTo>
                  <a:pt x="2766432" y="5397515"/>
                  <a:pt x="2740950" y="5412509"/>
                  <a:pt x="2714982" y="5427051"/>
                </a:cubicBezTo>
                <a:cubicBezTo>
                  <a:pt x="2773600" y="5623577"/>
                  <a:pt x="2823261" y="5817201"/>
                  <a:pt x="2813361" y="6023912"/>
                </a:cubicBezTo>
                <a:cubicBezTo>
                  <a:pt x="2800935" y="6283826"/>
                  <a:pt x="2738768" y="6546188"/>
                  <a:pt x="2688430" y="6801564"/>
                </a:cubicBezTo>
                <a:cubicBezTo>
                  <a:pt x="2680286" y="6842403"/>
                  <a:pt x="2633415" y="6776749"/>
                  <a:pt x="2629626" y="6763394"/>
                </a:cubicBezTo>
                <a:cubicBezTo>
                  <a:pt x="2507208" y="6357509"/>
                  <a:pt x="2389664" y="5910450"/>
                  <a:pt x="2565328" y="5516399"/>
                </a:cubicBezTo>
                <a:cubicBezTo>
                  <a:pt x="2340344" y="5655334"/>
                  <a:pt x="2126262" y="5810607"/>
                  <a:pt x="1922999" y="5980343"/>
                </a:cubicBezTo>
                <a:cubicBezTo>
                  <a:pt x="1913735" y="6121357"/>
                  <a:pt x="1951823" y="6270268"/>
                  <a:pt x="1950261" y="6405858"/>
                </a:cubicBezTo>
                <a:cubicBezTo>
                  <a:pt x="2095468" y="6403315"/>
                  <a:pt x="2243415" y="6568324"/>
                  <a:pt x="2365554" y="6759107"/>
                </a:cubicBezTo>
                <a:lnTo>
                  <a:pt x="2424142" y="6858000"/>
                </a:lnTo>
                <a:lnTo>
                  <a:pt x="2395994" y="6858000"/>
                </a:lnTo>
                <a:lnTo>
                  <a:pt x="2392863" y="6852964"/>
                </a:lnTo>
                <a:cubicBezTo>
                  <a:pt x="2286592" y="6697030"/>
                  <a:pt x="2128210" y="6530604"/>
                  <a:pt x="2017589" y="6493982"/>
                </a:cubicBezTo>
                <a:cubicBezTo>
                  <a:pt x="2065428" y="6525607"/>
                  <a:pt x="2108651" y="6558340"/>
                  <a:pt x="2147336" y="6594052"/>
                </a:cubicBezTo>
                <a:cubicBezTo>
                  <a:pt x="2168131" y="6613249"/>
                  <a:pt x="2188032" y="6633414"/>
                  <a:pt x="2207047" y="6654540"/>
                </a:cubicBezTo>
                <a:cubicBezTo>
                  <a:pt x="2240670" y="6691852"/>
                  <a:pt x="2268864" y="6733110"/>
                  <a:pt x="2299106" y="6778931"/>
                </a:cubicBezTo>
                <a:lnTo>
                  <a:pt x="2314430" y="6801144"/>
                </a:lnTo>
                <a:lnTo>
                  <a:pt x="2352406" y="6858000"/>
                </a:lnTo>
                <a:lnTo>
                  <a:pt x="2314492" y="6858000"/>
                </a:lnTo>
                <a:lnTo>
                  <a:pt x="2288095" y="6818030"/>
                </a:lnTo>
                <a:lnTo>
                  <a:pt x="2272768" y="6795822"/>
                </a:lnTo>
                <a:cubicBezTo>
                  <a:pt x="2242565" y="6750921"/>
                  <a:pt x="2214890" y="6711042"/>
                  <a:pt x="2182715" y="6675071"/>
                </a:cubicBezTo>
                <a:cubicBezTo>
                  <a:pt x="2139301" y="6626043"/>
                  <a:pt x="2090046" y="6582375"/>
                  <a:pt x="2032061" y="6541380"/>
                </a:cubicBezTo>
                <a:cubicBezTo>
                  <a:pt x="2113005" y="6632219"/>
                  <a:pt x="2185837" y="6729905"/>
                  <a:pt x="2257220" y="6826257"/>
                </a:cubicBezTo>
                <a:lnTo>
                  <a:pt x="2281324" y="6858000"/>
                </a:lnTo>
                <a:lnTo>
                  <a:pt x="2242860" y="6858000"/>
                </a:lnTo>
                <a:lnTo>
                  <a:pt x="2232818" y="6844926"/>
                </a:lnTo>
                <a:cubicBezTo>
                  <a:pt x="2156524" y="6742256"/>
                  <a:pt x="2077809" y="6637351"/>
                  <a:pt x="1990172" y="6542121"/>
                </a:cubicBezTo>
                <a:cubicBezTo>
                  <a:pt x="2025229" y="6615236"/>
                  <a:pt x="2072239" y="6690202"/>
                  <a:pt x="2124090" y="6761017"/>
                </a:cubicBezTo>
                <a:lnTo>
                  <a:pt x="2200380" y="6858000"/>
                </a:lnTo>
                <a:lnTo>
                  <a:pt x="2147507" y="6858000"/>
                </a:lnTo>
                <a:lnTo>
                  <a:pt x="2070668" y="6761520"/>
                </a:lnTo>
                <a:cubicBezTo>
                  <a:pt x="2050397" y="6732060"/>
                  <a:pt x="1955949" y="6524860"/>
                  <a:pt x="1975142" y="6585570"/>
                </a:cubicBezTo>
                <a:cubicBezTo>
                  <a:pt x="1998651" y="6661010"/>
                  <a:pt x="2025657" y="6736543"/>
                  <a:pt x="2050035" y="6813345"/>
                </a:cubicBezTo>
                <a:lnTo>
                  <a:pt x="2063025" y="6858000"/>
                </a:lnTo>
                <a:lnTo>
                  <a:pt x="2021675" y="6858000"/>
                </a:lnTo>
                <a:lnTo>
                  <a:pt x="2019308" y="6847118"/>
                </a:lnTo>
                <a:cubicBezTo>
                  <a:pt x="1994223" y="6748278"/>
                  <a:pt x="1963999" y="6650518"/>
                  <a:pt x="1938835" y="6551160"/>
                </a:cubicBezTo>
                <a:cubicBezTo>
                  <a:pt x="1929908" y="6619047"/>
                  <a:pt x="1941143" y="6690322"/>
                  <a:pt x="1953230" y="6759699"/>
                </a:cubicBezTo>
                <a:lnTo>
                  <a:pt x="1956763" y="6778191"/>
                </a:lnTo>
                <a:lnTo>
                  <a:pt x="1967925" y="6858000"/>
                </a:lnTo>
                <a:lnTo>
                  <a:pt x="1936622" y="6858000"/>
                </a:lnTo>
                <a:lnTo>
                  <a:pt x="1926261" y="6784064"/>
                </a:lnTo>
                <a:lnTo>
                  <a:pt x="1922724" y="6765577"/>
                </a:lnTo>
                <a:cubicBezTo>
                  <a:pt x="1915473" y="6723948"/>
                  <a:pt x="1907737" y="6681875"/>
                  <a:pt x="1904650" y="6639616"/>
                </a:cubicBezTo>
                <a:lnTo>
                  <a:pt x="1885273" y="6858000"/>
                </a:lnTo>
                <a:lnTo>
                  <a:pt x="1854363" y="6858000"/>
                </a:lnTo>
                <a:lnTo>
                  <a:pt x="1880391" y="6603796"/>
                </a:lnTo>
                <a:cubicBezTo>
                  <a:pt x="1857032" y="6636864"/>
                  <a:pt x="1833268" y="6671346"/>
                  <a:pt x="1818273" y="6715729"/>
                </a:cubicBezTo>
                <a:cubicBezTo>
                  <a:pt x="1804852" y="6755735"/>
                  <a:pt x="1797634" y="6798725"/>
                  <a:pt x="1794691" y="6843239"/>
                </a:cubicBezTo>
                <a:lnTo>
                  <a:pt x="1794914" y="6858000"/>
                </a:lnTo>
                <a:lnTo>
                  <a:pt x="1746128" y="6858000"/>
                </a:lnTo>
                <a:lnTo>
                  <a:pt x="1753934" y="6724796"/>
                </a:lnTo>
                <a:cubicBezTo>
                  <a:pt x="1761216" y="6674140"/>
                  <a:pt x="1773366" y="6623443"/>
                  <a:pt x="1792053" y="6572396"/>
                </a:cubicBezTo>
                <a:cubicBezTo>
                  <a:pt x="1831929" y="6463223"/>
                  <a:pt x="1865036" y="6394363"/>
                  <a:pt x="1862248" y="6266397"/>
                </a:cubicBezTo>
                <a:cubicBezTo>
                  <a:pt x="1860953" y="6187277"/>
                  <a:pt x="1859762" y="6110946"/>
                  <a:pt x="1862250" y="6033531"/>
                </a:cubicBezTo>
                <a:cubicBezTo>
                  <a:pt x="1629459" y="6233327"/>
                  <a:pt x="1412286" y="6451119"/>
                  <a:pt x="1211999" y="6683610"/>
                </a:cubicBezTo>
                <a:cubicBezTo>
                  <a:pt x="1212594" y="6686848"/>
                  <a:pt x="1213637" y="6689601"/>
                  <a:pt x="1213266" y="6691947"/>
                </a:cubicBezTo>
                <a:cubicBezTo>
                  <a:pt x="1207239" y="6745048"/>
                  <a:pt x="1203941" y="6797982"/>
                  <a:pt x="1203370" y="6850676"/>
                </a:cubicBezTo>
                <a:lnTo>
                  <a:pt x="1203671" y="6858000"/>
                </a:lnTo>
                <a:lnTo>
                  <a:pt x="1143180" y="6858000"/>
                </a:lnTo>
                <a:lnTo>
                  <a:pt x="1142176" y="6766045"/>
                </a:lnTo>
                <a:lnTo>
                  <a:pt x="1067484" y="6858000"/>
                </a:lnTo>
                <a:lnTo>
                  <a:pt x="953928" y="6858000"/>
                </a:lnTo>
                <a:lnTo>
                  <a:pt x="959715" y="6850185"/>
                </a:lnTo>
                <a:cubicBezTo>
                  <a:pt x="1122351" y="6642955"/>
                  <a:pt x="1297493" y="6445464"/>
                  <a:pt x="1483788" y="6259174"/>
                </a:cubicBezTo>
                <a:cubicBezTo>
                  <a:pt x="1354519" y="6252700"/>
                  <a:pt x="1219786" y="6272526"/>
                  <a:pt x="1100671" y="6252137"/>
                </a:cubicBezTo>
                <a:cubicBezTo>
                  <a:pt x="1097473" y="6253667"/>
                  <a:pt x="1093344" y="6255226"/>
                  <a:pt x="1090144" y="6256748"/>
                </a:cubicBezTo>
                <a:cubicBezTo>
                  <a:pt x="1093160" y="6262221"/>
                  <a:pt x="1095726" y="6268172"/>
                  <a:pt x="1095872" y="6271892"/>
                </a:cubicBezTo>
                <a:cubicBezTo>
                  <a:pt x="1117034" y="6614754"/>
                  <a:pt x="501310" y="6765589"/>
                  <a:pt x="262785" y="6845450"/>
                </a:cubicBezTo>
                <a:cubicBezTo>
                  <a:pt x="240730" y="6852851"/>
                  <a:pt x="197167" y="6788461"/>
                  <a:pt x="209968" y="6770713"/>
                </a:cubicBezTo>
                <a:cubicBezTo>
                  <a:pt x="383281" y="6527661"/>
                  <a:pt x="615742" y="6377713"/>
                  <a:pt x="873460" y="6253768"/>
                </a:cubicBezTo>
                <a:cubicBezTo>
                  <a:pt x="626943" y="6191900"/>
                  <a:pt x="365733" y="5960633"/>
                  <a:pt x="192686" y="5849257"/>
                </a:cubicBezTo>
                <a:cubicBezTo>
                  <a:pt x="116185" y="5799690"/>
                  <a:pt x="52073" y="5754165"/>
                  <a:pt x="4696" y="5697668"/>
                </a:cubicBezTo>
                <a:lnTo>
                  <a:pt x="0" y="5689984"/>
                </a:lnTo>
                <a:lnTo>
                  <a:pt x="0" y="5513472"/>
                </a:lnTo>
                <a:lnTo>
                  <a:pt x="174101" y="5620277"/>
                </a:lnTo>
                <a:cubicBezTo>
                  <a:pt x="413334" y="5759164"/>
                  <a:pt x="660435" y="5885160"/>
                  <a:pt x="891800" y="6036935"/>
                </a:cubicBezTo>
                <a:cubicBezTo>
                  <a:pt x="944884" y="6071606"/>
                  <a:pt x="1012106" y="6145300"/>
                  <a:pt x="1072219" y="6169443"/>
                </a:cubicBezTo>
                <a:cubicBezTo>
                  <a:pt x="1072700" y="6169886"/>
                  <a:pt x="1073629" y="6169850"/>
                  <a:pt x="1074117" y="6170301"/>
                </a:cubicBezTo>
                <a:cubicBezTo>
                  <a:pt x="1077423" y="6171567"/>
                  <a:pt x="1080285" y="6173315"/>
                  <a:pt x="1083114" y="6174131"/>
                </a:cubicBezTo>
                <a:cubicBezTo>
                  <a:pt x="1205686" y="6211148"/>
                  <a:pt x="1403553" y="6162717"/>
                  <a:pt x="1543010" y="6191140"/>
                </a:cubicBezTo>
                <a:cubicBezTo>
                  <a:pt x="1545352" y="6191516"/>
                  <a:pt x="1548218" y="6193258"/>
                  <a:pt x="1551080" y="6195006"/>
                </a:cubicBezTo>
                <a:cubicBezTo>
                  <a:pt x="1796784" y="5956970"/>
                  <a:pt x="2061981" y="5740521"/>
                  <a:pt x="2345443" y="5549882"/>
                </a:cubicBezTo>
                <a:cubicBezTo>
                  <a:pt x="2141371" y="5547786"/>
                  <a:pt x="1930334" y="5604666"/>
                  <a:pt x="1721499" y="5599969"/>
                </a:cubicBezTo>
                <a:cubicBezTo>
                  <a:pt x="1398951" y="5593309"/>
                  <a:pt x="1081337" y="5547329"/>
                  <a:pt x="767716" y="5472768"/>
                </a:cubicBezTo>
                <a:cubicBezTo>
                  <a:pt x="753133" y="5469162"/>
                  <a:pt x="700946" y="5398599"/>
                  <a:pt x="722147" y="5393091"/>
                </a:cubicBezTo>
                <a:cubicBezTo>
                  <a:pt x="968781" y="5329673"/>
                  <a:pt x="1232259" y="5326588"/>
                  <a:pt x="1485552" y="5313202"/>
                </a:cubicBezTo>
                <a:cubicBezTo>
                  <a:pt x="1722589" y="5300930"/>
                  <a:pt x="1934026" y="5312502"/>
                  <a:pt x="2143004" y="5402420"/>
                </a:cubicBezTo>
                <a:cubicBezTo>
                  <a:pt x="2072259" y="5321879"/>
                  <a:pt x="2001915" y="5239927"/>
                  <a:pt x="1933391" y="5156971"/>
                </a:cubicBezTo>
                <a:cubicBezTo>
                  <a:pt x="1884964" y="5098829"/>
                  <a:pt x="1830279" y="5047453"/>
                  <a:pt x="1827118" y="4968410"/>
                </a:cubicBezTo>
                <a:cubicBezTo>
                  <a:pt x="1826899" y="4962830"/>
                  <a:pt x="1831287" y="4956131"/>
                  <a:pt x="1837349" y="4956357"/>
                </a:cubicBezTo>
                <a:cubicBezTo>
                  <a:pt x="1954786" y="4958180"/>
                  <a:pt x="2095955" y="5099243"/>
                  <a:pt x="2162835" y="5187853"/>
                </a:cubicBezTo>
                <a:cubicBezTo>
                  <a:pt x="2223806" y="5268314"/>
                  <a:pt x="2261117" y="5362764"/>
                  <a:pt x="2257167" y="5462123"/>
                </a:cubicBezTo>
                <a:cubicBezTo>
                  <a:pt x="2258619" y="5463463"/>
                  <a:pt x="2260110" y="5465731"/>
                  <a:pt x="2261598" y="5467998"/>
                </a:cubicBezTo>
                <a:cubicBezTo>
                  <a:pt x="2319293" y="5466627"/>
                  <a:pt x="2377620" y="5469418"/>
                  <a:pt x="2437177" y="5479608"/>
                </a:cubicBezTo>
                <a:cubicBezTo>
                  <a:pt x="2440002" y="5480429"/>
                  <a:pt x="2442387" y="5481726"/>
                  <a:pt x="2445247" y="5483476"/>
                </a:cubicBezTo>
                <a:cubicBezTo>
                  <a:pt x="2542410" y="5420910"/>
                  <a:pt x="2642483" y="5361023"/>
                  <a:pt x="2743626" y="5304819"/>
                </a:cubicBezTo>
                <a:cubicBezTo>
                  <a:pt x="2843877" y="5249576"/>
                  <a:pt x="2945694" y="5198471"/>
                  <a:pt x="3048102" y="5150595"/>
                </a:cubicBezTo>
                <a:cubicBezTo>
                  <a:pt x="2585795" y="5154639"/>
                  <a:pt x="2153807" y="4996795"/>
                  <a:pt x="1799414" y="4694732"/>
                </a:cubicBezTo>
                <a:cubicBezTo>
                  <a:pt x="1791709" y="4688523"/>
                  <a:pt x="1742423" y="4620635"/>
                  <a:pt x="1771735" y="4619929"/>
                </a:cubicBezTo>
                <a:cubicBezTo>
                  <a:pt x="2256142" y="4609405"/>
                  <a:pt x="2784409" y="4670721"/>
                  <a:pt x="3104273" y="5076159"/>
                </a:cubicBezTo>
                <a:cubicBezTo>
                  <a:pt x="3108183" y="5080663"/>
                  <a:pt x="3110711" y="5085686"/>
                  <a:pt x="3113245" y="5090705"/>
                </a:cubicBezTo>
                <a:cubicBezTo>
                  <a:pt x="3118189" y="5097958"/>
                  <a:pt x="3122727" y="5106622"/>
                  <a:pt x="3126294" y="5114400"/>
                </a:cubicBezTo>
                <a:cubicBezTo>
                  <a:pt x="3390302" y="4996262"/>
                  <a:pt x="3661785" y="4902036"/>
                  <a:pt x="3937433" y="4830473"/>
                </a:cubicBezTo>
                <a:cubicBezTo>
                  <a:pt x="3836176" y="4732523"/>
                  <a:pt x="3721785" y="4620668"/>
                  <a:pt x="3590475" y="4597974"/>
                </a:cubicBezTo>
                <a:cubicBezTo>
                  <a:pt x="3435249" y="4571111"/>
                  <a:pt x="3264279" y="4616605"/>
                  <a:pt x="3100264" y="4579845"/>
                </a:cubicBezTo>
                <a:cubicBezTo>
                  <a:pt x="2787310" y="4510393"/>
                  <a:pt x="2468738" y="4370372"/>
                  <a:pt x="2183576" y="4227150"/>
                </a:cubicBezTo>
                <a:cubicBezTo>
                  <a:pt x="2170260" y="4220226"/>
                  <a:pt x="2115765" y="4150220"/>
                  <a:pt x="2151029" y="4146947"/>
                </a:cubicBezTo>
                <a:cubicBezTo>
                  <a:pt x="2677991" y="4094203"/>
                  <a:pt x="3159089" y="4117356"/>
                  <a:pt x="3563434" y="4469115"/>
                </a:cubicBezTo>
                <a:lnTo>
                  <a:pt x="3177952" y="3657386"/>
                </a:lnTo>
                <a:cubicBezTo>
                  <a:pt x="3171337" y="3643210"/>
                  <a:pt x="3161442" y="3605414"/>
                  <a:pt x="3189263" y="3625726"/>
                </a:cubicBezTo>
                <a:cubicBezTo>
                  <a:pt x="3348177" y="3744655"/>
                  <a:pt x="3463235" y="3908187"/>
                  <a:pt x="3560912" y="4079863"/>
                </a:cubicBezTo>
                <a:cubicBezTo>
                  <a:pt x="3646545" y="4229668"/>
                  <a:pt x="3658964" y="4353983"/>
                  <a:pt x="3626636" y="4512230"/>
                </a:cubicBezTo>
                <a:cubicBezTo>
                  <a:pt x="3635603" y="4515129"/>
                  <a:pt x="3644081" y="4517586"/>
                  <a:pt x="3653088" y="4521417"/>
                </a:cubicBezTo>
                <a:cubicBezTo>
                  <a:pt x="3765052" y="4572828"/>
                  <a:pt x="3892199" y="4724230"/>
                  <a:pt x="3988128" y="4817267"/>
                </a:cubicBezTo>
                <a:cubicBezTo>
                  <a:pt x="4265269" y="4747971"/>
                  <a:pt x="4547054" y="4701774"/>
                  <a:pt x="4830582" y="4676000"/>
                </a:cubicBezTo>
                <a:lnTo>
                  <a:pt x="4830100" y="4675554"/>
                </a:lnTo>
                <a:cubicBezTo>
                  <a:pt x="4727027" y="4369030"/>
                  <a:pt x="4271973" y="4333199"/>
                  <a:pt x="4036318" y="4147013"/>
                </a:cubicBezTo>
                <a:cubicBezTo>
                  <a:pt x="3810777" y="3969273"/>
                  <a:pt x="3654591" y="3720297"/>
                  <a:pt x="3432098" y="3537312"/>
                </a:cubicBezTo>
                <a:cubicBezTo>
                  <a:pt x="3405134" y="3515099"/>
                  <a:pt x="3391592" y="3444385"/>
                  <a:pt x="3446761" y="3461278"/>
                </a:cubicBezTo>
                <a:cubicBezTo>
                  <a:pt x="3801752" y="3568638"/>
                  <a:pt x="4119982" y="3746863"/>
                  <a:pt x="4419733" y="3963555"/>
                </a:cubicBezTo>
                <a:cubicBezTo>
                  <a:pt x="4597168" y="4091520"/>
                  <a:pt x="4760991" y="4228417"/>
                  <a:pt x="4781371" y="4458604"/>
                </a:cubicBezTo>
                <a:cubicBezTo>
                  <a:pt x="4781562" y="4463257"/>
                  <a:pt x="4780772" y="4467014"/>
                  <a:pt x="4780440" y="4470290"/>
                </a:cubicBezTo>
                <a:cubicBezTo>
                  <a:pt x="4830364" y="4519056"/>
                  <a:pt x="4870983" y="4579844"/>
                  <a:pt x="4898954" y="4662092"/>
                </a:cubicBezTo>
                <a:cubicBezTo>
                  <a:pt x="4900480" y="4665288"/>
                  <a:pt x="4900107" y="4667630"/>
                  <a:pt x="4900699" y="4670867"/>
                </a:cubicBezTo>
                <a:cubicBezTo>
                  <a:pt x="5170915" y="4649815"/>
                  <a:pt x="5442360" y="4647817"/>
                  <a:pt x="5714511" y="4663483"/>
                </a:cubicBezTo>
                <a:cubicBezTo>
                  <a:pt x="5651495" y="4555157"/>
                  <a:pt x="5582088" y="4449879"/>
                  <a:pt x="5464793" y="4393556"/>
                </a:cubicBezTo>
                <a:cubicBezTo>
                  <a:pt x="5463384" y="4393148"/>
                  <a:pt x="5462860" y="4391770"/>
                  <a:pt x="5461897" y="4390879"/>
                </a:cubicBezTo>
                <a:cubicBezTo>
                  <a:pt x="4970387" y="4293633"/>
                  <a:pt x="4556299" y="367493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1"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cubicBezTo>
                  <a:pt x="10068034" y="4289020"/>
                  <a:pt x="10235704" y="4406341"/>
                  <a:pt x="10395379" y="4531843"/>
                </a:cubicBezTo>
                <a:cubicBezTo>
                  <a:pt x="10227815" y="4223610"/>
                  <a:pt x="10104867" y="3926696"/>
                  <a:pt x="10225980" y="3561061"/>
                </a:cubicBezTo>
                <a:cubicBezTo>
                  <a:pt x="10233239" y="3539559"/>
                  <a:pt x="10303382" y="3509255"/>
                  <a:pt x="10314210" y="3538353"/>
                </a:cubicBezTo>
                <a:cubicBezTo>
                  <a:pt x="10408734" y="3779872"/>
                  <a:pt x="10497596" y="4023472"/>
                  <a:pt x="10573663" y="4271430"/>
                </a:cubicBezTo>
                <a:cubicBezTo>
                  <a:pt x="10618238" y="4415363"/>
                  <a:pt x="10653304" y="4549296"/>
                  <a:pt x="10583736" y="4688819"/>
                </a:cubicBezTo>
                <a:cubicBezTo>
                  <a:pt x="10685909" y="4776757"/>
                  <a:pt x="10784700" y="4869157"/>
                  <a:pt x="10880472" y="4966558"/>
                </a:cubicBezTo>
                <a:cubicBezTo>
                  <a:pt x="10849056" y="4499967"/>
                  <a:pt x="11034230" y="4066538"/>
                  <a:pt x="11231212" y="3645474"/>
                </a:cubicBezTo>
                <a:cubicBezTo>
                  <a:pt x="11242138" y="3622394"/>
                  <a:pt x="11319709" y="3598841"/>
                  <a:pt x="11317765" y="3638405"/>
                </a:cubicBezTo>
                <a:cubicBezTo>
                  <a:pt x="11295958" y="4125233"/>
                  <a:pt x="11372236" y="4676562"/>
                  <a:pt x="10982911" y="5051260"/>
                </a:cubicBezTo>
                <a:cubicBezTo>
                  <a:pt x="10979389" y="5054277"/>
                  <a:pt x="10974419" y="5057456"/>
                  <a:pt x="10968747" y="5059552"/>
                </a:cubicBezTo>
                <a:cubicBezTo>
                  <a:pt x="11069120" y="5167803"/>
                  <a:pt x="11166116" y="5280511"/>
                  <a:pt x="11258020" y="5401078"/>
                </a:cubicBezTo>
                <a:cubicBezTo>
                  <a:pt x="11414501" y="5606795"/>
                  <a:pt x="11558425" y="5822089"/>
                  <a:pt x="11688741" y="6045312"/>
                </a:cubicBezTo>
                <a:cubicBezTo>
                  <a:pt x="11728326" y="5923422"/>
                  <a:pt x="11744133" y="5789920"/>
                  <a:pt x="11794425" y="5681109"/>
                </a:cubicBezTo>
                <a:cubicBezTo>
                  <a:pt x="11793785" y="5677682"/>
                  <a:pt x="11793359" y="5673360"/>
                  <a:pt x="11792727" y="5669934"/>
                </a:cubicBezTo>
                <a:cubicBezTo>
                  <a:pt x="11786706" y="5671483"/>
                  <a:pt x="11780344" y="5672486"/>
                  <a:pt x="11776744" y="5671723"/>
                </a:cubicBezTo>
                <a:cubicBezTo>
                  <a:pt x="11442886" y="5608574"/>
                  <a:pt x="11457436" y="4983823"/>
                  <a:pt x="11442546" y="4736592"/>
                </a:cubicBezTo>
                <a:cubicBezTo>
                  <a:pt x="11441155" y="4713728"/>
                  <a:pt x="11514076" y="4687776"/>
                  <a:pt x="11527771" y="4704317"/>
                </a:cubicBezTo>
                <a:cubicBezTo>
                  <a:pt x="11715804" y="4928943"/>
                  <a:pt x="11799388" y="5187422"/>
                  <a:pt x="11851542" y="5463703"/>
                </a:cubicBezTo>
                <a:cubicBezTo>
                  <a:pt x="11913004" y="5353500"/>
                  <a:pt x="12015977" y="5250086"/>
                  <a:pt x="12122505" y="5156948"/>
                </a:cubicBezTo>
                <a:lnTo>
                  <a:pt x="12192002" y="5098973"/>
                </a:lnTo>
                <a:lnTo>
                  <a:pt x="12192001" y="5160062"/>
                </a:lnTo>
                <a:lnTo>
                  <a:pt x="12155105" y="5191181"/>
                </a:lnTo>
                <a:cubicBezTo>
                  <a:pt x="12056052" y="5282318"/>
                  <a:pt x="11965498" y="5385071"/>
                  <a:pt x="11918903" y="5491132"/>
                </a:cubicBezTo>
                <a:cubicBezTo>
                  <a:pt x="11960691" y="5426848"/>
                  <a:pt x="12011970" y="5370101"/>
                  <a:pt x="12067554" y="5317498"/>
                </a:cubicBezTo>
                <a:lnTo>
                  <a:pt x="12192001" y="5211391"/>
                </a:lnTo>
                <a:lnTo>
                  <a:pt x="12192001" y="5251558"/>
                </a:lnTo>
                <a:lnTo>
                  <a:pt x="12087498" y="5340764"/>
                </a:lnTo>
                <a:cubicBezTo>
                  <a:pt x="12032329" y="5393102"/>
                  <a:pt x="11981742" y="5449408"/>
                  <a:pt x="11941335" y="5512809"/>
                </a:cubicBezTo>
                <a:cubicBezTo>
                  <a:pt x="11925082" y="5538523"/>
                  <a:pt x="11910985" y="5565169"/>
                  <a:pt x="11898139" y="5592553"/>
                </a:cubicBezTo>
                <a:cubicBezTo>
                  <a:pt x="11945914" y="5558922"/>
                  <a:pt x="11992854" y="5522778"/>
                  <a:pt x="12037359" y="5482816"/>
                </a:cubicBezTo>
                <a:lnTo>
                  <a:pt x="12192001" y="5330890"/>
                </a:lnTo>
                <a:lnTo>
                  <a:pt x="12192001" y="5402911"/>
                </a:lnTo>
                <a:lnTo>
                  <a:pt x="12054488" y="5533939"/>
                </a:lnTo>
                <a:cubicBezTo>
                  <a:pt x="12007570" y="5576210"/>
                  <a:pt x="11919625" y="5622495"/>
                  <a:pt x="11880977" y="5674040"/>
                </a:cubicBezTo>
                <a:cubicBezTo>
                  <a:pt x="11880428" y="5674391"/>
                  <a:pt x="11880223" y="5675288"/>
                  <a:pt x="11879666" y="5675644"/>
                </a:cubicBezTo>
                <a:cubicBezTo>
                  <a:pt x="11877599" y="5678494"/>
                  <a:pt x="11875186" y="5680803"/>
                  <a:pt x="11873674" y="5683306"/>
                </a:cubicBezTo>
                <a:cubicBezTo>
                  <a:pt x="11806563" y="5791374"/>
                  <a:pt x="11801847" y="5992131"/>
                  <a:pt x="11738608" y="6118417"/>
                </a:cubicBezTo>
                <a:cubicBezTo>
                  <a:pt x="11737642" y="6120562"/>
                  <a:pt x="11735234" y="6122876"/>
                  <a:pt x="11732820" y="6125184"/>
                </a:cubicBezTo>
                <a:cubicBezTo>
                  <a:pt x="11856220" y="6344593"/>
                  <a:pt x="11965159" y="6571523"/>
                  <a:pt x="12058063" y="6805045"/>
                </a:cubicBezTo>
                <a:lnTo>
                  <a:pt x="12077722" y="6857999"/>
                </a:lnTo>
                <a:lnTo>
                  <a:pt x="11980831" y="6857999"/>
                </a:lnTo>
                <a:lnTo>
                  <a:pt x="11842370" y="6532596"/>
                </a:lnTo>
                <a:lnTo>
                  <a:pt x="11807118" y="6461642"/>
                </a:lnTo>
                <a:cubicBezTo>
                  <a:pt x="11675874" y="6190726"/>
                  <a:pt x="11523363" y="5930353"/>
                  <a:pt x="11352410" y="5682534"/>
                </a:cubicBezTo>
                <a:cubicBezTo>
                  <a:pt x="11349154" y="5682314"/>
                  <a:pt x="11346248" y="5682642"/>
                  <a:pt x="11344098" y="5681717"/>
                </a:cubicBezTo>
                <a:cubicBezTo>
                  <a:pt x="11146884" y="5607050"/>
                  <a:pt x="10940954" y="5574737"/>
                  <a:pt x="10730809" y="5585749"/>
                </a:cubicBezTo>
                <a:cubicBezTo>
                  <a:pt x="10726045" y="5588034"/>
                  <a:pt x="10720166" y="5591021"/>
                  <a:pt x="10713050" y="5593271"/>
                </a:cubicBezTo>
                <a:cubicBezTo>
                  <a:pt x="10300570" y="5732161"/>
                  <a:pt x="9845774" y="5640588"/>
                  <a:pt x="9420192" y="5692050"/>
                </a:cubicBezTo>
                <a:cubicBezTo>
                  <a:pt x="9405112" y="5694029"/>
                  <a:pt x="9380308" y="5686903"/>
                  <a:pt x="9404066" y="5671708"/>
                </a:cubicBezTo>
                <a:cubicBezTo>
                  <a:pt x="9811305" y="5415077"/>
                  <a:pt x="10269729" y="5333413"/>
                  <a:pt x="10712309" y="5538562"/>
                </a:cubicBezTo>
                <a:cubicBezTo>
                  <a:pt x="10909559" y="5522006"/>
                  <a:pt x="11103888" y="5541041"/>
                  <a:pt x="11291486" y="5595804"/>
                </a:cubicBezTo>
                <a:cubicBezTo>
                  <a:pt x="11253937" y="5543176"/>
                  <a:pt x="11215832" y="5490905"/>
                  <a:pt x="11176624" y="5439340"/>
                </a:cubicBezTo>
                <a:cubicBezTo>
                  <a:pt x="11019444" y="5232532"/>
                  <a:pt x="10848144" y="5046247"/>
                  <a:pt x="10665962" y="4874588"/>
                </a:cubicBezTo>
                <a:cubicBezTo>
                  <a:pt x="10659400" y="4876493"/>
                  <a:pt x="10653378" y="4878043"/>
                  <a:pt x="10647017" y="4879047"/>
                </a:cubicBezTo>
                <a:cubicBezTo>
                  <a:pt x="10469841" y="4937947"/>
                  <a:pt x="10294852" y="4989315"/>
                  <a:pt x="10107096" y="4989072"/>
                </a:cubicBezTo>
                <a:cubicBezTo>
                  <a:pt x="9884392" y="4988955"/>
                  <a:pt x="9658777" y="4947776"/>
                  <a:pt x="9439953" y="4909921"/>
                </a:cubicBezTo>
                <a:cubicBezTo>
                  <a:pt x="9408584" y="4904693"/>
                  <a:pt x="9464056" y="4874580"/>
                  <a:pt x="9470279" y="4872131"/>
                </a:cubicBezTo>
                <a:cubicBezTo>
                  <a:pt x="9777078" y="4772480"/>
                  <a:pt x="10227985" y="4680296"/>
                  <a:pt x="10565024" y="4781269"/>
                </a:cubicBezTo>
                <a:cubicBezTo>
                  <a:pt x="10362949" y="4601638"/>
                  <a:pt x="10148128" y="4438593"/>
                  <a:pt x="9922490" y="4287833"/>
                </a:cubicBezTo>
                <a:cubicBezTo>
                  <a:pt x="9921938" y="4288186"/>
                  <a:pt x="9921032" y="4287993"/>
                  <a:pt x="9920481" y="4288346"/>
                </a:cubicBezTo>
                <a:cubicBezTo>
                  <a:pt x="9919033" y="4288508"/>
                  <a:pt x="9917026" y="4289026"/>
                  <a:pt x="9916127" y="4288836"/>
                </a:cubicBezTo>
                <a:cubicBezTo>
                  <a:pt x="9902906" y="4288860"/>
                  <a:pt x="9795895" y="4364971"/>
                  <a:pt x="9791125" y="4367248"/>
                </a:cubicBezTo>
                <a:cubicBezTo>
                  <a:pt x="9707175" y="4406384"/>
                  <a:pt x="9617775" y="4432133"/>
                  <a:pt x="9528364" y="4451767"/>
                </a:cubicBezTo>
                <a:cubicBezTo>
                  <a:pt x="9228232" y="4518029"/>
                  <a:pt x="8927622" y="4526349"/>
                  <a:pt x="8629850" y="4613329"/>
                </a:cubicBezTo>
                <a:cubicBezTo>
                  <a:pt x="8609591" y="4619390"/>
                  <a:pt x="8554225" y="4618011"/>
                  <a:pt x="8600239" y="4596243"/>
                </a:cubicBezTo>
                <a:cubicBezTo>
                  <a:pt x="8928850" y="4438196"/>
                  <a:pt x="9367700" y="4136057"/>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0"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0"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6" y="2637633"/>
                </a:cubicBezTo>
                <a:cubicBezTo>
                  <a:pt x="5803017" y="2582794"/>
                  <a:pt x="5810097"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4"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4"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278852" y="4250311"/>
                  <a:pt x="915356" y="4600566"/>
                  <a:pt x="542867" y="4944092"/>
                </a:cubicBezTo>
                <a:cubicBezTo>
                  <a:pt x="521291" y="4964055"/>
                  <a:pt x="503482" y="4879596"/>
                  <a:pt x="515800" y="4862180"/>
                </a:cubicBezTo>
                <a:cubicBezTo>
                  <a:pt x="664236" y="4650055"/>
                  <a:pt x="747224" y="4402666"/>
                  <a:pt x="909145" y="4199225"/>
                </a:cubicBezTo>
                <a:cubicBezTo>
                  <a:pt x="998789" y="4086824"/>
                  <a:pt x="1101084" y="3991246"/>
                  <a:pt x="1214067" y="3908561"/>
                </a:cubicBezTo>
                <a:cubicBezTo>
                  <a:pt x="1023317" y="3973399"/>
                  <a:pt x="824392" y="4020568"/>
                  <a:pt x="640967" y="4105601"/>
                </a:cubicBezTo>
                <a:cubicBezTo>
                  <a:pt x="458381" y="4190213"/>
                  <a:pt x="284593" y="4292005"/>
                  <a:pt x="112563" y="4396952"/>
                </a:cubicBezTo>
                <a:lnTo>
                  <a:pt x="0" y="4466006"/>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0" y="891331"/>
                </a:cubicBezTo>
                <a:cubicBezTo>
                  <a:pt x="5712973"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5" y="246988"/>
                  <a:pt x="5760847" y="254734"/>
                  <a:pt x="5736947" y="261367"/>
                </a:cubicBezTo>
                <a:cubicBezTo>
                  <a:pt x="5638132"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7"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1" y="231951"/>
                </a:cubicBezTo>
                <a:cubicBezTo>
                  <a:pt x="5794994"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3" y="228123"/>
                </a:cubicBezTo>
                <a:cubicBezTo>
                  <a:pt x="5227195" y="227945"/>
                  <a:pt x="5244285" y="227765"/>
                  <a:pt x="5261015" y="227087"/>
                </a:cubicBezTo>
                <a:cubicBezTo>
                  <a:pt x="5463242" y="223204"/>
                  <a:pt x="5667966" y="183171"/>
                  <a:pt x="5861181" y="143093"/>
                </a:cubicBezTo>
                <a:cubicBezTo>
                  <a:pt x="5895330"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6"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6"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7"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2" y="2135538"/>
                  <a:pt x="5687608" y="2039972"/>
                </a:cubicBezTo>
                <a:cubicBezTo>
                  <a:pt x="5744741" y="1859679"/>
                  <a:pt x="5733310" y="1742061"/>
                  <a:pt x="5657554" y="1576445"/>
                </a:cubicBezTo>
                <a:cubicBezTo>
                  <a:pt x="5483231"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Rectangle 22">
            <a:extLst>
              <a:ext uri="{FF2B5EF4-FFF2-40B4-BE49-F238E27FC236}">
                <a16:creationId xmlns:a16="http://schemas.microsoft.com/office/drawing/2014/main" id="{A20AF199-99C2-4569-9CAF-24514AE5E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1" y="457197"/>
            <a:ext cx="11277600" cy="5943606"/>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E1C4802-B22B-DDEE-063D-863AA10AE8A1}"/>
              </a:ext>
            </a:extLst>
          </p:cNvPr>
          <p:cNvSpPr>
            <a:spLocks noGrp="1"/>
          </p:cNvSpPr>
          <p:nvPr>
            <p:ph type="title"/>
          </p:nvPr>
        </p:nvSpPr>
        <p:spPr>
          <a:xfrm>
            <a:off x="1053595" y="1769266"/>
            <a:ext cx="5394129" cy="1178787"/>
          </a:xfrm>
        </p:spPr>
        <p:txBody>
          <a:bodyPr vert="horz" lIns="91440" tIns="45720" rIns="91440" bIns="45720" rtlCol="0" anchor="t">
            <a:normAutofit/>
          </a:bodyPr>
          <a:lstStyle/>
          <a:p>
            <a:r>
              <a:rPr lang="en-US" sz="4800" kern="1200">
                <a:solidFill>
                  <a:schemeClr val="tx1"/>
                </a:solidFill>
                <a:latin typeface="+mj-lt"/>
                <a:ea typeface="+mj-ea"/>
                <a:cs typeface="+mj-cs"/>
              </a:rPr>
              <a:t>What is misogyny?</a:t>
            </a:r>
          </a:p>
        </p:txBody>
      </p:sp>
      <p:sp>
        <p:nvSpPr>
          <p:cNvPr id="20" name="Rectangle 19">
            <a:extLst>
              <a:ext uri="{FF2B5EF4-FFF2-40B4-BE49-F238E27FC236}">
                <a16:creationId xmlns:a16="http://schemas.microsoft.com/office/drawing/2014/main" id="{047B93B0-8129-384C-CFF3-2C72DC775644}"/>
              </a:ext>
            </a:extLst>
          </p:cNvPr>
          <p:cNvSpPr/>
          <p:nvPr/>
        </p:nvSpPr>
        <p:spPr>
          <a:xfrm>
            <a:off x="7448764" y="1664413"/>
            <a:ext cx="3154166" cy="3974840"/>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FE2527E7-E545-A3CA-F148-1AAB2284C171}"/>
              </a:ext>
            </a:extLst>
          </p:cNvPr>
          <p:cNvSpPr txBox="1"/>
          <p:nvPr/>
        </p:nvSpPr>
        <p:spPr>
          <a:xfrm>
            <a:off x="7574905" y="1769266"/>
            <a:ext cx="2865730" cy="914400"/>
          </a:xfrm>
          <a:prstGeom prst="rect">
            <a:avLst/>
          </a:prstGeom>
          <a:ln>
            <a:solidFill>
              <a:schemeClr val="tx1"/>
            </a:solidFill>
          </a:ln>
        </p:spPr>
        <p:txBody>
          <a:bodyPr vert="horz" lIns="91440" tIns="45720" rIns="91440" bIns="45720" rtlCol="0">
            <a:norm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1" i="0" u="none" strike="noStrike" kern="1200" cap="none" spc="0" normalizeH="0" baseline="0" noProof="0">
                <a:ln>
                  <a:noFill/>
                </a:ln>
                <a:solidFill>
                  <a:prstClr val="black">
                    <a:alpha val="55000"/>
                  </a:prstClr>
                </a:solidFill>
                <a:effectLst/>
                <a:uLnTx/>
                <a:uFillTx/>
                <a:latin typeface="Aptos" panose="02110004020202020204"/>
                <a:ea typeface="+mn-ea"/>
                <a:cs typeface="+mn-cs"/>
                <a:hlinkClick r:id="rId3" tooltip="feelings">
                  <a:extLst>
                    <a:ext uri="{A12FA001-AC4F-418D-AE19-62706E023703}">
                      <ahyp:hlinkClr xmlns:ahyp="http://schemas.microsoft.com/office/drawing/2018/hyperlinkcolor" val="tx"/>
                    </a:ext>
                  </a:extLst>
                </a:hlinkClick>
              </a:rPr>
              <a:t>feelings</a:t>
            </a:r>
            <a:r>
              <a:rPr kumimoji="0" lang="en-US" sz="1800" b="1" i="0" u="none" strike="noStrike" kern="1200" cap="none" spc="0" normalizeH="0" baseline="0" noProof="0">
                <a:ln>
                  <a:noFill/>
                </a:ln>
                <a:solidFill>
                  <a:prstClr val="black">
                    <a:alpha val="55000"/>
                  </a:prstClr>
                </a:solidFill>
                <a:effectLst/>
                <a:uLnTx/>
                <a:uFillTx/>
                <a:latin typeface="Aptos" panose="02110004020202020204"/>
                <a:ea typeface="+mn-ea"/>
                <a:cs typeface="+mn-cs"/>
              </a:rPr>
              <a:t> of </a:t>
            </a:r>
            <a:r>
              <a:rPr kumimoji="0" lang="en-US" sz="1800" b="1" i="0" u="none" strike="noStrike" kern="1200" cap="none" spc="0" normalizeH="0" baseline="0" noProof="0">
                <a:ln>
                  <a:noFill/>
                </a:ln>
                <a:solidFill>
                  <a:prstClr val="black">
                    <a:alpha val="55000"/>
                  </a:prstClr>
                </a:solidFill>
                <a:effectLst/>
                <a:uLnTx/>
                <a:uFillTx/>
                <a:latin typeface="Aptos" panose="02110004020202020204"/>
                <a:ea typeface="+mn-ea"/>
                <a:cs typeface="+mn-cs"/>
                <a:hlinkClick r:id="rId4" tooltip="hating">
                  <a:extLst>
                    <a:ext uri="{A12FA001-AC4F-418D-AE19-62706E023703}">
                      <ahyp:hlinkClr xmlns:ahyp="http://schemas.microsoft.com/office/drawing/2018/hyperlinkcolor" val="tx"/>
                    </a:ext>
                  </a:extLst>
                </a:hlinkClick>
              </a:rPr>
              <a:t>hating</a:t>
            </a:r>
            <a:r>
              <a:rPr kumimoji="0" lang="en-US" sz="1800" b="1" i="0" u="none" strike="noStrike" kern="1200" cap="none" spc="0" normalizeH="0" baseline="0" noProof="0">
                <a:ln>
                  <a:noFill/>
                </a:ln>
                <a:solidFill>
                  <a:prstClr val="black">
                    <a:alpha val="55000"/>
                  </a:prstClr>
                </a:solidFill>
                <a:effectLst/>
                <a:uLnTx/>
                <a:uFillTx/>
                <a:latin typeface="Aptos" panose="02110004020202020204"/>
                <a:ea typeface="+mn-ea"/>
                <a:cs typeface="+mn-cs"/>
              </a:rPr>
              <a:t> women, or the </a:t>
            </a:r>
            <a:r>
              <a:rPr kumimoji="0" lang="en-US" sz="1800" b="1" i="0" u="none" strike="noStrike" kern="1200" cap="none" spc="0" normalizeH="0" baseline="0" noProof="0">
                <a:ln>
                  <a:noFill/>
                </a:ln>
                <a:solidFill>
                  <a:prstClr val="black">
                    <a:alpha val="55000"/>
                  </a:prstClr>
                </a:solidFill>
                <a:effectLst/>
                <a:uLnTx/>
                <a:uFillTx/>
                <a:latin typeface="Aptos" panose="02110004020202020204"/>
                <a:ea typeface="+mn-ea"/>
                <a:cs typeface="+mn-cs"/>
                <a:hlinkClick r:id="rId5" tooltip="belief">
                  <a:extLst>
                    <a:ext uri="{A12FA001-AC4F-418D-AE19-62706E023703}">
                      <ahyp:hlinkClr xmlns:ahyp="http://schemas.microsoft.com/office/drawing/2018/hyperlinkcolor" val="tx"/>
                    </a:ext>
                  </a:extLst>
                </a:hlinkClick>
              </a:rPr>
              <a:t>belief</a:t>
            </a:r>
            <a:r>
              <a:rPr kumimoji="0" lang="en-US" sz="1800" b="1" i="0" u="none" strike="noStrike" kern="1200" cap="none" spc="0" normalizeH="0" baseline="0" noProof="0">
                <a:ln>
                  <a:noFill/>
                </a:ln>
                <a:solidFill>
                  <a:prstClr val="black">
                    <a:alpha val="55000"/>
                  </a:prstClr>
                </a:solidFill>
                <a:effectLst/>
                <a:uLnTx/>
                <a:uFillTx/>
                <a:latin typeface="Aptos" panose="02110004020202020204"/>
                <a:ea typeface="+mn-ea"/>
                <a:cs typeface="+mn-cs"/>
              </a:rPr>
              <a:t> that men are much </a:t>
            </a:r>
            <a:r>
              <a:rPr kumimoji="0" lang="en-US" sz="1800" b="1" i="0" u="none" strike="noStrike" kern="1200" cap="none" spc="0" normalizeH="0" baseline="0" noProof="0">
                <a:ln>
                  <a:noFill/>
                </a:ln>
                <a:solidFill>
                  <a:prstClr val="black">
                    <a:alpha val="55000"/>
                  </a:prstClr>
                </a:solidFill>
                <a:effectLst/>
                <a:uLnTx/>
                <a:uFillTx/>
                <a:latin typeface="Aptos" panose="02110004020202020204"/>
                <a:ea typeface="+mn-ea"/>
                <a:cs typeface="+mn-cs"/>
                <a:hlinkClick r:id="rId6" tooltip="better">
                  <a:extLst>
                    <a:ext uri="{A12FA001-AC4F-418D-AE19-62706E023703}">
                      <ahyp:hlinkClr xmlns:ahyp="http://schemas.microsoft.com/office/drawing/2018/hyperlinkcolor" val="tx"/>
                    </a:ext>
                  </a:extLst>
                </a:hlinkClick>
              </a:rPr>
              <a:t>better</a:t>
            </a:r>
            <a:r>
              <a:rPr kumimoji="0" lang="en-US" sz="1800" b="1" i="0" u="none" strike="noStrike" kern="1200" cap="none" spc="0" normalizeH="0" baseline="0" noProof="0">
                <a:ln>
                  <a:noFill/>
                </a:ln>
                <a:solidFill>
                  <a:prstClr val="black">
                    <a:alpha val="55000"/>
                  </a:prstClr>
                </a:solidFill>
                <a:effectLst/>
                <a:uLnTx/>
                <a:uFillTx/>
                <a:latin typeface="Aptos" panose="02110004020202020204"/>
                <a:ea typeface="+mn-ea"/>
                <a:cs typeface="+mn-cs"/>
              </a:rPr>
              <a:t> than women</a:t>
            </a:r>
          </a:p>
        </p:txBody>
      </p:sp>
      <p:pic>
        <p:nvPicPr>
          <p:cNvPr id="10" name="Picture 9" descr="English Meaning Cambridge Dictionary at Tristan Oflaherty blog">
            <a:extLst>
              <a:ext uri="{FF2B5EF4-FFF2-40B4-BE49-F238E27FC236}">
                <a16:creationId xmlns:a16="http://schemas.microsoft.com/office/drawing/2014/main" id="{EF58ADF9-3DD6-630C-3118-7B7E10B416EC}"/>
              </a:ext>
            </a:extLst>
          </p:cNvPr>
          <p:cNvPicPr>
            <a:picLocks noChangeAspect="1"/>
          </p:cNvPicPr>
          <p:nvPr/>
        </p:nvPicPr>
        <p:blipFill>
          <a:blip r:embed="rId7"/>
          <a:stretch>
            <a:fillRect/>
          </a:stretch>
        </p:blipFill>
        <p:spPr>
          <a:xfrm>
            <a:off x="7769698" y="2948053"/>
            <a:ext cx="2452563" cy="2452563"/>
          </a:xfrm>
          <a:prstGeom prst="rect">
            <a:avLst/>
          </a:prstGeom>
        </p:spPr>
      </p:pic>
      <p:pic>
        <p:nvPicPr>
          <p:cNvPr id="13" name="Picture 12">
            <a:extLst>
              <a:ext uri="{FF2B5EF4-FFF2-40B4-BE49-F238E27FC236}">
                <a16:creationId xmlns:a16="http://schemas.microsoft.com/office/drawing/2014/main" id="{2A8D1E8A-F241-ECFB-8B01-1FC127E7CFF6}"/>
              </a:ext>
            </a:extLst>
          </p:cNvPr>
          <p:cNvPicPr>
            <a:picLocks noChangeAspect="1"/>
          </p:cNvPicPr>
          <p:nvPr/>
        </p:nvPicPr>
        <p:blipFill>
          <a:blip r:embed="rId8"/>
          <a:stretch>
            <a:fillRect/>
          </a:stretch>
        </p:blipFill>
        <p:spPr>
          <a:xfrm>
            <a:off x="1471981" y="2443484"/>
            <a:ext cx="3692889" cy="3195769"/>
          </a:xfrm>
          <a:prstGeom prst="rect">
            <a:avLst/>
          </a:prstGeom>
        </p:spPr>
      </p:pic>
    </p:spTree>
    <p:extLst>
      <p:ext uri="{BB962C8B-B14F-4D97-AF65-F5344CB8AC3E}">
        <p14:creationId xmlns:p14="http://schemas.microsoft.com/office/powerpoint/2010/main" val="224551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F34DF-D9B7-91DA-A3C4-416B2B813158}"/>
              </a:ext>
            </a:extLst>
          </p:cNvPr>
          <p:cNvSpPr>
            <a:spLocks noGrp="1"/>
          </p:cNvSpPr>
          <p:nvPr>
            <p:ph type="title"/>
          </p:nvPr>
        </p:nvSpPr>
        <p:spPr/>
        <p:txBody>
          <a:bodyPr/>
          <a:lstStyle/>
          <a:p>
            <a:r>
              <a:rPr lang="en-GB" dirty="0"/>
              <a:t>Insert Manosphere video here </a:t>
            </a:r>
          </a:p>
        </p:txBody>
      </p:sp>
    </p:spTree>
    <p:extLst>
      <p:ext uri="{BB962C8B-B14F-4D97-AF65-F5344CB8AC3E}">
        <p14:creationId xmlns:p14="http://schemas.microsoft.com/office/powerpoint/2010/main" val="15991221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Slide Background Fill">
            <a:extLst>
              <a:ext uri="{FF2B5EF4-FFF2-40B4-BE49-F238E27FC236}">
                <a16:creationId xmlns:a16="http://schemas.microsoft.com/office/drawing/2014/main" id="{913AE63C-D5B4-45D1-ACFC-648CFFCF9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Color Cover">
            <a:extLst>
              <a:ext uri="{FF2B5EF4-FFF2-40B4-BE49-F238E27FC236}">
                <a16:creationId xmlns:a16="http://schemas.microsoft.com/office/drawing/2014/main" id="{34DE9D20-D6C2-4834-9EE9-EC583F3FE5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27" name="Group 26">
            <a:extLst>
              <a:ext uri="{FF2B5EF4-FFF2-40B4-BE49-F238E27FC236}">
                <a16:creationId xmlns:a16="http://schemas.microsoft.com/office/drawing/2014/main" id="{D2BEE71A-353E-49B4-9F8D-D2E784E501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6064235" cy="6858000"/>
            <a:chOff x="651279" y="598259"/>
            <a:chExt cx="10889442" cy="5680742"/>
          </a:xfrm>
        </p:grpSpPr>
        <p:sp>
          <p:nvSpPr>
            <p:cNvPr id="28" name="Color">
              <a:extLst>
                <a:ext uri="{FF2B5EF4-FFF2-40B4-BE49-F238E27FC236}">
                  <a16:creationId xmlns:a16="http://schemas.microsoft.com/office/drawing/2014/main" id="{0C9DD877-6006-4DF4-90EE-97EB9CA6B6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Color">
              <a:extLst>
                <a:ext uri="{FF2B5EF4-FFF2-40B4-BE49-F238E27FC236}">
                  <a16:creationId xmlns:a16="http://schemas.microsoft.com/office/drawing/2014/main" id="{380AA621-5EB1-4034-A9BE-9FD3CEC58B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11" name="Picture 10">
            <a:hlinkClick r:id="rId3"/>
            <a:extLst>
              <a:ext uri="{FF2B5EF4-FFF2-40B4-BE49-F238E27FC236}">
                <a16:creationId xmlns:a16="http://schemas.microsoft.com/office/drawing/2014/main" id="{A6301D53-48FF-A9EE-1913-8B19E7DBF0A6}"/>
              </a:ext>
            </a:extLst>
          </p:cNvPr>
          <p:cNvPicPr>
            <a:picLocks noChangeAspect="1"/>
          </p:cNvPicPr>
          <p:nvPr/>
        </p:nvPicPr>
        <p:blipFill>
          <a:blip r:embed="rId4"/>
          <a:stretch>
            <a:fillRect/>
          </a:stretch>
        </p:blipFill>
        <p:spPr>
          <a:xfrm>
            <a:off x="5602799" y="3118746"/>
            <a:ext cx="4999274" cy="1362302"/>
          </a:xfrm>
          <a:prstGeom prst="rect">
            <a:avLst/>
          </a:prstGeom>
        </p:spPr>
      </p:pic>
      <p:pic>
        <p:nvPicPr>
          <p:cNvPr id="7" name="Picture 6">
            <a:hlinkClick r:id="rId5"/>
            <a:extLst>
              <a:ext uri="{FF2B5EF4-FFF2-40B4-BE49-F238E27FC236}">
                <a16:creationId xmlns:a16="http://schemas.microsoft.com/office/drawing/2014/main" id="{C819D494-B98F-A359-88FE-43349C90425F}"/>
              </a:ext>
            </a:extLst>
          </p:cNvPr>
          <p:cNvPicPr>
            <a:picLocks noChangeAspect="1"/>
          </p:cNvPicPr>
          <p:nvPr/>
        </p:nvPicPr>
        <p:blipFill>
          <a:blip r:embed="rId6"/>
          <a:stretch>
            <a:fillRect/>
          </a:stretch>
        </p:blipFill>
        <p:spPr>
          <a:xfrm>
            <a:off x="6895136" y="5044522"/>
            <a:ext cx="4999274" cy="1187327"/>
          </a:xfrm>
          <a:prstGeom prst="rect">
            <a:avLst/>
          </a:prstGeom>
        </p:spPr>
      </p:pic>
      <p:pic>
        <p:nvPicPr>
          <p:cNvPr id="9" name="Picture 8">
            <a:hlinkClick r:id="rId7"/>
            <a:extLst>
              <a:ext uri="{FF2B5EF4-FFF2-40B4-BE49-F238E27FC236}">
                <a16:creationId xmlns:a16="http://schemas.microsoft.com/office/drawing/2014/main" id="{5EDD1F48-7E57-E6E3-EA3D-381A25FB2202}"/>
              </a:ext>
            </a:extLst>
          </p:cNvPr>
          <p:cNvPicPr>
            <a:picLocks noChangeAspect="1"/>
          </p:cNvPicPr>
          <p:nvPr/>
        </p:nvPicPr>
        <p:blipFill>
          <a:blip r:embed="rId8"/>
          <a:stretch>
            <a:fillRect/>
          </a:stretch>
        </p:blipFill>
        <p:spPr>
          <a:xfrm>
            <a:off x="6895136" y="1549036"/>
            <a:ext cx="4999274" cy="947128"/>
          </a:xfrm>
          <a:prstGeom prst="rect">
            <a:avLst/>
          </a:prstGeom>
        </p:spPr>
      </p:pic>
      <p:grpSp>
        <p:nvGrpSpPr>
          <p:cNvPr id="31" name="Group 30">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2" name="Freeform: Shape 31">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3" name="Freeform: Shape 32">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4" name="Freeform: Shape 33">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5" name="Freeform: Shape 34">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6" name="Freeform: Shape 35">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7" name="Freeform: Shape 36">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8" name="Freeform: Shape 37">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extBox 1">
            <a:extLst>
              <a:ext uri="{FF2B5EF4-FFF2-40B4-BE49-F238E27FC236}">
                <a16:creationId xmlns:a16="http://schemas.microsoft.com/office/drawing/2014/main" id="{F0C22DC8-F31C-80E6-C93A-AB2C8115693D}"/>
              </a:ext>
            </a:extLst>
          </p:cNvPr>
          <p:cNvSpPr txBox="1"/>
          <p:nvPr/>
        </p:nvSpPr>
        <p:spPr>
          <a:xfrm>
            <a:off x="1066485" y="1759522"/>
            <a:ext cx="3933186" cy="3416320"/>
          </a:xfrm>
          <a:prstGeom prst="rect">
            <a:avLst/>
          </a:prstGeom>
          <a:solidFill>
            <a:schemeClr val="accent4">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a:ln>
                  <a:noFill/>
                </a:ln>
                <a:solidFill>
                  <a:prstClr val="black"/>
                </a:solidFill>
                <a:effectLst/>
                <a:uLnTx/>
                <a:uFillTx/>
                <a:latin typeface="Aptos" panose="02110004020202020204"/>
                <a:ea typeface="+mn-ea"/>
                <a:cs typeface="+mn-cs"/>
              </a:rPr>
              <a:t>What are the </a:t>
            </a:r>
            <a:r>
              <a:rPr kumimoji="0" lang="en-GB" sz="3600" b="1" i="0" u="none" strike="noStrike" kern="1200" cap="none" spc="0" normalizeH="0" baseline="0" noProof="0">
                <a:ln>
                  <a:noFill/>
                </a:ln>
                <a:solidFill>
                  <a:prstClr val="black"/>
                </a:solidFill>
                <a:effectLst/>
                <a:uLnTx/>
                <a:uFillTx/>
                <a:latin typeface="Aptos" panose="02110004020202020204"/>
                <a:ea typeface="+mn-ea"/>
                <a:cs typeface="+mn-cs"/>
              </a:rPr>
              <a:t>early</a:t>
            </a:r>
            <a:r>
              <a:rPr kumimoji="0" lang="en-GB" sz="3600" b="0" i="0" u="none" strike="noStrike" kern="1200" cap="none" spc="0" normalizeH="0" baseline="0" noProof="0">
                <a:ln>
                  <a:noFill/>
                </a:ln>
                <a:solidFill>
                  <a:prstClr val="black"/>
                </a:solidFill>
                <a:effectLst/>
                <a:uLnTx/>
                <a:uFillTx/>
                <a:latin typeface="Aptos" panose="02110004020202020204"/>
                <a:ea typeface="+mn-ea"/>
                <a:cs typeface="+mn-cs"/>
              </a:rPr>
              <a:t> signs of misogyny we might we see with the children and the families we work with?</a:t>
            </a:r>
          </a:p>
        </p:txBody>
      </p:sp>
    </p:spTree>
    <p:extLst>
      <p:ext uri="{BB962C8B-B14F-4D97-AF65-F5344CB8AC3E}">
        <p14:creationId xmlns:p14="http://schemas.microsoft.com/office/powerpoint/2010/main" val="40247795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67551-7434-A656-7291-8998E86263E6}"/>
              </a:ext>
            </a:extLst>
          </p:cNvPr>
          <p:cNvSpPr>
            <a:spLocks noGrp="1"/>
          </p:cNvSpPr>
          <p:nvPr>
            <p:ph type="title"/>
          </p:nvPr>
        </p:nvSpPr>
        <p:spPr>
          <a:xfrm>
            <a:off x="279738" y="334618"/>
            <a:ext cx="3144252" cy="3962939"/>
          </a:xfrm>
        </p:spPr>
        <p:txBody>
          <a:bodyPr>
            <a:normAutofit fontScale="90000"/>
          </a:bodyPr>
          <a:lstStyle/>
          <a:p>
            <a:r>
              <a:rPr lang="en-GB" u="sng"/>
              <a:t>Task</a:t>
            </a:r>
            <a:r>
              <a:rPr lang="en-GB"/>
              <a:t> – </a:t>
            </a:r>
            <a:br>
              <a:rPr lang="en-GB"/>
            </a:br>
            <a:r>
              <a:rPr lang="en-GB"/>
              <a:t>How might we respond as an individual or a setting?</a:t>
            </a:r>
            <a:br>
              <a:rPr lang="en-GB"/>
            </a:br>
            <a:endParaRPr lang="en-GB"/>
          </a:p>
        </p:txBody>
      </p:sp>
      <p:sp>
        <p:nvSpPr>
          <p:cNvPr id="8" name="TextBox 7">
            <a:extLst>
              <a:ext uri="{FF2B5EF4-FFF2-40B4-BE49-F238E27FC236}">
                <a16:creationId xmlns:a16="http://schemas.microsoft.com/office/drawing/2014/main" id="{CE958933-0B12-D66B-659D-2F1A59CD8DAB}"/>
              </a:ext>
            </a:extLst>
          </p:cNvPr>
          <p:cNvSpPr txBox="1"/>
          <p:nvPr/>
        </p:nvSpPr>
        <p:spPr>
          <a:xfrm>
            <a:off x="3949363" y="2747949"/>
            <a:ext cx="7962899" cy="646331"/>
          </a:xfrm>
          <a:prstGeom prst="rect">
            <a:avLst/>
          </a:prstGeom>
          <a:noFill/>
        </p:spPr>
        <p:txBody>
          <a:bodyPr wrap="square" lIns="91440" tIns="45720" rIns="91440" bIns="45720" rtlCol="0" anchor="t">
            <a:spAutoFit/>
          </a:bodyPr>
          <a:lstStyle/>
          <a:p>
            <a:r>
              <a:rPr lang="en-GB"/>
              <a:t>You overhear a child say to a friend  “she can shut up, she looks like a bloke” under their breath after a teacher reminds them to walk in the corridor.</a:t>
            </a:r>
          </a:p>
        </p:txBody>
      </p:sp>
      <p:sp>
        <p:nvSpPr>
          <p:cNvPr id="9" name="TextBox 8">
            <a:extLst>
              <a:ext uri="{FF2B5EF4-FFF2-40B4-BE49-F238E27FC236}">
                <a16:creationId xmlns:a16="http://schemas.microsoft.com/office/drawing/2014/main" id="{519FE175-9382-B0FF-D8CB-72F2C78868B5}"/>
              </a:ext>
            </a:extLst>
          </p:cNvPr>
          <p:cNvSpPr txBox="1"/>
          <p:nvPr/>
        </p:nvSpPr>
        <p:spPr>
          <a:xfrm>
            <a:off x="3949362" y="4486227"/>
            <a:ext cx="7962899" cy="1754326"/>
          </a:xfrm>
          <a:prstGeom prst="rect">
            <a:avLst/>
          </a:prstGeom>
          <a:noFill/>
        </p:spPr>
        <p:txBody>
          <a:bodyPr wrap="square" lIns="91440" tIns="45720" rIns="91440" bIns="45720" rtlCol="0" anchor="t">
            <a:spAutoFit/>
          </a:bodyPr>
          <a:lstStyle/>
          <a:p>
            <a:r>
              <a:rPr lang="en-GB"/>
              <a:t>A child reports that they have seen a group chat involving lots of their year group. The discussion contains degrading comments such as “clapped” and “skank” about another girl. Screenshots appear to show the girl being discussed is participating in the conversation. She uses similar language about herself, joins in with some of the jokes and responds positively to comments made by others.</a:t>
            </a:r>
          </a:p>
        </p:txBody>
      </p:sp>
      <p:sp>
        <p:nvSpPr>
          <p:cNvPr id="13" name="TextBox 12">
            <a:extLst>
              <a:ext uri="{FF2B5EF4-FFF2-40B4-BE49-F238E27FC236}">
                <a16:creationId xmlns:a16="http://schemas.microsoft.com/office/drawing/2014/main" id="{ECC5A974-4145-E54E-82C9-F07EACCA6D5A}"/>
              </a:ext>
            </a:extLst>
          </p:cNvPr>
          <p:cNvSpPr txBox="1"/>
          <p:nvPr/>
        </p:nvSpPr>
        <p:spPr>
          <a:xfrm>
            <a:off x="3949363" y="788904"/>
            <a:ext cx="7700210" cy="923330"/>
          </a:xfrm>
          <a:prstGeom prst="rect">
            <a:avLst/>
          </a:prstGeom>
          <a:noFill/>
        </p:spPr>
        <p:txBody>
          <a:bodyPr wrap="square" rtlCol="0">
            <a:spAutoFit/>
          </a:bodyPr>
          <a:lstStyle/>
          <a:p>
            <a:r>
              <a:rPr lang="en-GB"/>
              <a:t>During a group activity, the teacher asks the children to pick a team leader. When a girl volunteers, a boy says: “I’m not being in her group.” Several children laugh. </a:t>
            </a:r>
          </a:p>
        </p:txBody>
      </p:sp>
      <p:pic>
        <p:nvPicPr>
          <p:cNvPr id="17" name="Picture 16" descr="Star feedback notification">
            <a:extLst>
              <a:ext uri="{FF2B5EF4-FFF2-40B4-BE49-F238E27FC236}">
                <a16:creationId xmlns:a16="http://schemas.microsoft.com/office/drawing/2014/main" id="{27A4D96D-6D7A-0B2E-87ED-5B604F1FEF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4605" y="4144135"/>
            <a:ext cx="2379247" cy="2379247"/>
          </a:xfrm>
          <a:prstGeom prst="rect">
            <a:avLst/>
          </a:prstGeom>
        </p:spPr>
      </p:pic>
      <p:sp>
        <p:nvSpPr>
          <p:cNvPr id="3" name="Rectangle 2">
            <a:extLst>
              <a:ext uri="{FF2B5EF4-FFF2-40B4-BE49-F238E27FC236}">
                <a16:creationId xmlns:a16="http://schemas.microsoft.com/office/drawing/2014/main" id="{9A7CB002-D171-E0E6-77D3-EC51CDC95282}"/>
              </a:ext>
            </a:extLst>
          </p:cNvPr>
          <p:cNvSpPr/>
          <p:nvPr/>
        </p:nvSpPr>
        <p:spPr>
          <a:xfrm>
            <a:off x="3753852" y="625642"/>
            <a:ext cx="8158410" cy="1203158"/>
          </a:xfrm>
          <a:prstGeom prst="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DD5488F-48D3-52DA-8A5E-2DD905F97D40}"/>
              </a:ext>
            </a:extLst>
          </p:cNvPr>
          <p:cNvSpPr/>
          <p:nvPr/>
        </p:nvSpPr>
        <p:spPr>
          <a:xfrm>
            <a:off x="3753852" y="2615989"/>
            <a:ext cx="8158410" cy="906414"/>
          </a:xfrm>
          <a:prstGeom prst="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D612EA1-0013-047B-7BF1-E3CF01C8BE36}"/>
              </a:ext>
            </a:extLst>
          </p:cNvPr>
          <p:cNvSpPr/>
          <p:nvPr/>
        </p:nvSpPr>
        <p:spPr>
          <a:xfrm>
            <a:off x="3753852" y="4434005"/>
            <a:ext cx="8158409" cy="1806547"/>
          </a:xfrm>
          <a:prstGeom prst="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53179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Content Placeholder 10" descr="Book open on a deck with a blackboard in the background">
            <a:extLst>
              <a:ext uri="{FF2B5EF4-FFF2-40B4-BE49-F238E27FC236}">
                <a16:creationId xmlns:a16="http://schemas.microsoft.com/office/drawing/2014/main" id="{0ECB6D2B-01C6-27E3-838D-16E15B887E5A}"/>
              </a:ext>
            </a:extLst>
          </p:cNvPr>
          <p:cNvPicPr>
            <a:picLocks noChangeAspect="1"/>
          </p:cNvPicPr>
          <p:nvPr/>
        </p:nvPicPr>
        <p:blipFill>
          <a:blip r:embed="rId3" cstate="print">
            <a:alphaModFix amt="55000"/>
            <a:extLst>
              <a:ext uri="{28A0092B-C50C-407E-A947-70E740481C1C}">
                <a14:useLocalDpi xmlns:a14="http://schemas.microsoft.com/office/drawing/2010/main" val="0"/>
              </a:ext>
            </a:extLst>
          </a:blip>
          <a:srcRect t="15730"/>
          <a:stretch>
            <a:fillRect/>
          </a:stretch>
        </p:blipFill>
        <p:spPr>
          <a:xfrm>
            <a:off x="0" y="-20851"/>
            <a:ext cx="12191980" cy="6858000"/>
          </a:xfrm>
          <a:prstGeom prst="rect">
            <a:avLst/>
          </a:prstGeom>
        </p:spPr>
      </p:pic>
      <p:sp>
        <p:nvSpPr>
          <p:cNvPr id="2" name="Title 1">
            <a:extLst>
              <a:ext uri="{FF2B5EF4-FFF2-40B4-BE49-F238E27FC236}">
                <a16:creationId xmlns:a16="http://schemas.microsoft.com/office/drawing/2014/main" id="{1056FE2E-8992-E8E9-80D0-DFA23BE4E3EA}"/>
              </a:ext>
            </a:extLst>
          </p:cNvPr>
          <p:cNvSpPr>
            <a:spLocks noGrp="1"/>
          </p:cNvSpPr>
          <p:nvPr>
            <p:ph type="title"/>
          </p:nvPr>
        </p:nvSpPr>
        <p:spPr>
          <a:xfrm>
            <a:off x="686834" y="591344"/>
            <a:ext cx="4842096" cy="4044451"/>
          </a:xfrm>
        </p:spPr>
        <p:txBody>
          <a:bodyPr>
            <a:normAutofit/>
          </a:bodyPr>
          <a:lstStyle/>
          <a:p>
            <a:r>
              <a:rPr lang="en-GB">
                <a:solidFill>
                  <a:srgbClr val="FFFFFF"/>
                </a:solidFill>
              </a:rPr>
              <a:t>Changes in statutory guidance </a:t>
            </a:r>
          </a:p>
        </p:txBody>
      </p:sp>
    </p:spTree>
    <p:extLst>
      <p:ext uri="{BB962C8B-B14F-4D97-AF65-F5344CB8AC3E}">
        <p14:creationId xmlns:p14="http://schemas.microsoft.com/office/powerpoint/2010/main" val="27267182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46304"/>
          </a:xfrm>
          <a:prstGeom prst="rect">
            <a:avLst/>
          </a:prstGeom>
          <a:solidFill>
            <a:srgbClr val="15959D"/>
          </a:solidFill>
          <a:ln>
            <a:solidFill>
              <a:srgbClr val="1595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76072" y="475488"/>
            <a:ext cx="10789920" cy="530352"/>
          </a:xfrm>
          <a:prstGeom prst="rect">
            <a:avLst/>
          </a:prstGeom>
          <a:noFill/>
        </p:spPr>
        <p:txBody>
          <a:bodyPr wrap="square" lIns="0" tIns="0" rIns="0" bIns="0" anchor="ctr">
            <a:noAutofit/>
          </a:bodyPr>
          <a:lstStyle/>
          <a:p>
            <a:pPr algn="l">
              <a:lnSpc>
                <a:spcPct val="100000"/>
              </a:lnSpc>
              <a:spcBef>
                <a:spcPts val="0"/>
              </a:spcBef>
              <a:spcAft>
                <a:spcPts val="0"/>
              </a:spcAft>
            </a:pPr>
            <a:r>
              <a:rPr sz="3100" b="1">
                <a:solidFill>
                  <a:srgbClr val="123C4A"/>
                </a:solidFill>
                <a:latin typeface="Aptos Display"/>
              </a:rPr>
              <a:t>KCSIE 2026 makes prevention more explicit</a:t>
            </a:r>
          </a:p>
        </p:txBody>
      </p:sp>
      <p:sp>
        <p:nvSpPr>
          <p:cNvPr id="4" name="TextBox 3"/>
          <p:cNvSpPr txBox="1"/>
          <p:nvPr/>
        </p:nvSpPr>
        <p:spPr>
          <a:xfrm>
            <a:off x="594360" y="1051560"/>
            <a:ext cx="10607040" cy="310896"/>
          </a:xfrm>
          <a:prstGeom prst="rect">
            <a:avLst/>
          </a:prstGeom>
          <a:noFill/>
        </p:spPr>
        <p:txBody>
          <a:bodyPr wrap="square" lIns="0" tIns="0" rIns="0" bIns="0" anchor="ctr">
            <a:noAutofit/>
          </a:bodyPr>
          <a:lstStyle/>
          <a:p>
            <a:pPr algn="l">
              <a:lnSpc>
                <a:spcPct val="100000"/>
              </a:lnSpc>
              <a:spcBef>
                <a:spcPts val="0"/>
              </a:spcBef>
              <a:spcAft>
                <a:spcPts val="0"/>
              </a:spcAft>
            </a:pPr>
            <a:r>
              <a:rPr sz="1400" b="0">
                <a:solidFill>
                  <a:srgbClr val="587078"/>
                </a:solidFill>
                <a:latin typeface="Aptos"/>
              </a:rPr>
              <a:t>What changed for child-on-child abuse and misogyny</a:t>
            </a:r>
          </a:p>
        </p:txBody>
      </p:sp>
      <p:sp>
        <p:nvSpPr>
          <p:cNvPr id="5" name="Rounded Rectangle 4"/>
          <p:cNvSpPr/>
          <p:nvPr/>
        </p:nvSpPr>
        <p:spPr>
          <a:xfrm>
            <a:off x="603504"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 name="Rectangle 5"/>
          <p:cNvSpPr/>
          <p:nvPr/>
        </p:nvSpPr>
        <p:spPr>
          <a:xfrm>
            <a:off x="603504" y="1901952"/>
            <a:ext cx="100584" cy="2880360"/>
          </a:xfrm>
          <a:prstGeom prst="rect">
            <a:avLst/>
          </a:prstGeom>
          <a:solidFill>
            <a:srgbClr val="15959D"/>
          </a:solidFill>
          <a:ln>
            <a:solidFill>
              <a:srgbClr val="1595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ounded Rectangle 6"/>
          <p:cNvSpPr/>
          <p:nvPr/>
        </p:nvSpPr>
        <p:spPr>
          <a:xfrm>
            <a:off x="859536"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01</a:t>
            </a:r>
          </a:p>
        </p:txBody>
      </p:sp>
      <p:sp>
        <p:nvSpPr>
          <p:cNvPr id="8" name="TextBox 7"/>
          <p:cNvSpPr txBox="1"/>
          <p:nvPr/>
        </p:nvSpPr>
        <p:spPr>
          <a:xfrm>
            <a:off x="1536192" y="2139696"/>
            <a:ext cx="2322576" cy="530352"/>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Misogyny is named</a:t>
            </a:r>
          </a:p>
        </p:txBody>
      </p:sp>
      <p:sp>
        <p:nvSpPr>
          <p:cNvPr id="9" name="TextBox 8"/>
          <p:cNvSpPr txBox="1"/>
          <p:nvPr/>
        </p:nvSpPr>
        <p:spPr>
          <a:xfrm>
            <a:off x="877824" y="2834640"/>
            <a:ext cx="2980944" cy="1664208"/>
          </a:xfrm>
          <a:prstGeom prst="rect">
            <a:avLst/>
          </a:prstGeom>
          <a:noFill/>
        </p:spPr>
        <p:txBody>
          <a:bodyPr wrap="square" lIns="0" tIns="0" rIns="0" bIns="0" anchor="t">
            <a:noAutofit/>
          </a:bodyPr>
          <a:lstStyle/>
          <a:p>
            <a:pPr algn="l">
              <a:lnSpc>
                <a:spcPct val="96000"/>
              </a:lnSpc>
              <a:spcBef>
                <a:spcPts val="0"/>
              </a:spcBef>
              <a:spcAft>
                <a:spcPts val="0"/>
              </a:spcAft>
            </a:pPr>
            <a:r>
              <a:rPr sz="1550" b="0">
                <a:solidFill>
                  <a:srgbClr val="173138"/>
                </a:solidFill>
                <a:latin typeface="Aptos"/>
              </a:rPr>
              <a:t>The expanded guidance explicitly references misogyny within child-on-child abuse, including harassment and violence.</a:t>
            </a:r>
          </a:p>
        </p:txBody>
      </p:sp>
      <p:sp>
        <p:nvSpPr>
          <p:cNvPr id="10" name="Rounded Rectangle 9"/>
          <p:cNvSpPr/>
          <p:nvPr/>
        </p:nvSpPr>
        <p:spPr>
          <a:xfrm>
            <a:off x="4352544"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Rectangle 10"/>
          <p:cNvSpPr/>
          <p:nvPr/>
        </p:nvSpPr>
        <p:spPr>
          <a:xfrm>
            <a:off x="4352544" y="1901952"/>
            <a:ext cx="100584" cy="2880360"/>
          </a:xfrm>
          <a:prstGeom prst="rect">
            <a:avLst/>
          </a:prstGeom>
          <a:solidFill>
            <a:srgbClr val="EE765D"/>
          </a:solidFill>
          <a:ln>
            <a:solidFill>
              <a:srgbClr val="EE765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4608576"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02</a:t>
            </a:r>
          </a:p>
        </p:txBody>
      </p:sp>
      <p:sp>
        <p:nvSpPr>
          <p:cNvPr id="13" name="TextBox 12"/>
          <p:cNvSpPr txBox="1"/>
          <p:nvPr/>
        </p:nvSpPr>
        <p:spPr>
          <a:xfrm>
            <a:off x="5285231" y="2139696"/>
            <a:ext cx="2322576" cy="530352"/>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Risk around the school day</a:t>
            </a:r>
          </a:p>
        </p:txBody>
      </p:sp>
      <p:sp>
        <p:nvSpPr>
          <p:cNvPr id="14" name="TextBox 13"/>
          <p:cNvSpPr txBox="1"/>
          <p:nvPr/>
        </p:nvSpPr>
        <p:spPr>
          <a:xfrm>
            <a:off x="4626864" y="2834640"/>
            <a:ext cx="2980944" cy="1664208"/>
          </a:xfrm>
          <a:prstGeom prst="rect">
            <a:avLst/>
          </a:prstGeom>
          <a:noFill/>
        </p:spPr>
        <p:txBody>
          <a:bodyPr wrap="square" lIns="0" tIns="0" rIns="0" bIns="0" anchor="t">
            <a:noAutofit/>
          </a:bodyPr>
          <a:lstStyle/>
          <a:p>
            <a:pPr algn="l">
              <a:lnSpc>
                <a:spcPct val="96000"/>
              </a:lnSpc>
              <a:spcBef>
                <a:spcPts val="0"/>
              </a:spcBef>
              <a:spcAft>
                <a:spcPts val="0"/>
              </a:spcAft>
            </a:pPr>
            <a:r>
              <a:rPr sz="1550" b="0">
                <a:solidFill>
                  <a:srgbClr val="173138"/>
                </a:solidFill>
                <a:latin typeface="Aptos"/>
              </a:rPr>
              <a:t>Be alert to times when risk may be higher, including immediately after school—not only during lessons or on the premises.</a:t>
            </a:r>
          </a:p>
        </p:txBody>
      </p:sp>
      <p:sp>
        <p:nvSpPr>
          <p:cNvPr id="15" name="Rounded Rectangle 14"/>
          <p:cNvSpPr/>
          <p:nvPr/>
        </p:nvSpPr>
        <p:spPr>
          <a:xfrm>
            <a:off x="8101583"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Rectangle 15"/>
          <p:cNvSpPr/>
          <p:nvPr/>
        </p:nvSpPr>
        <p:spPr>
          <a:xfrm>
            <a:off x="8101583" y="1901952"/>
            <a:ext cx="100584" cy="2880360"/>
          </a:xfrm>
          <a:prstGeom prst="rect">
            <a:avLst/>
          </a:prstGeom>
          <a:solidFill>
            <a:srgbClr val="F2B84B"/>
          </a:solidFill>
          <a:ln>
            <a:solidFill>
              <a:srgbClr val="F2B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ounded Rectangle 16"/>
          <p:cNvSpPr/>
          <p:nvPr/>
        </p:nvSpPr>
        <p:spPr>
          <a:xfrm>
            <a:off x="8357615"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03</a:t>
            </a:r>
          </a:p>
        </p:txBody>
      </p:sp>
      <p:sp>
        <p:nvSpPr>
          <p:cNvPr id="18" name="TextBox 17"/>
          <p:cNvSpPr txBox="1"/>
          <p:nvPr/>
        </p:nvSpPr>
        <p:spPr>
          <a:xfrm>
            <a:off x="9034272" y="2139696"/>
            <a:ext cx="2322576" cy="530352"/>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Recognise early; prevent harm</a:t>
            </a:r>
          </a:p>
        </p:txBody>
      </p:sp>
      <p:sp>
        <p:nvSpPr>
          <p:cNvPr id="19" name="TextBox 18"/>
          <p:cNvSpPr txBox="1"/>
          <p:nvPr/>
        </p:nvSpPr>
        <p:spPr>
          <a:xfrm>
            <a:off x="8375904" y="2834640"/>
            <a:ext cx="2980944" cy="1664208"/>
          </a:xfrm>
          <a:prstGeom prst="rect">
            <a:avLst/>
          </a:prstGeom>
          <a:noFill/>
        </p:spPr>
        <p:txBody>
          <a:bodyPr wrap="square" lIns="0" tIns="0" rIns="0" bIns="0" anchor="t">
            <a:noAutofit/>
          </a:bodyPr>
          <a:lstStyle/>
          <a:p>
            <a:pPr algn="l">
              <a:lnSpc>
                <a:spcPct val="96000"/>
              </a:lnSpc>
              <a:spcBef>
                <a:spcPts val="0"/>
              </a:spcBef>
              <a:spcAft>
                <a:spcPts val="0"/>
              </a:spcAft>
            </a:pPr>
            <a:r>
              <a:rPr sz="1550" b="0">
                <a:solidFill>
                  <a:srgbClr val="173138"/>
                </a:solidFill>
                <a:latin typeface="Aptos"/>
              </a:rPr>
              <a:t>Child-on-child abuse is preventable. Recognising behaviours and indicators early supports timely action before patterns escalate.</a:t>
            </a:r>
          </a:p>
        </p:txBody>
      </p:sp>
      <p:sp>
        <p:nvSpPr>
          <p:cNvPr id="20" name="Rounded Rectangle 19"/>
          <p:cNvSpPr/>
          <p:nvPr/>
        </p:nvSpPr>
        <p:spPr>
          <a:xfrm>
            <a:off x="603504" y="5138928"/>
            <a:ext cx="10991088" cy="859536"/>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859536" y="5321808"/>
            <a:ext cx="2331720" cy="256032"/>
          </a:xfrm>
          <a:prstGeom prst="rect">
            <a:avLst/>
          </a:prstGeom>
          <a:noFill/>
        </p:spPr>
        <p:txBody>
          <a:bodyPr wrap="square" lIns="0" tIns="0" rIns="0" bIns="0" anchor="ctr">
            <a:noAutofit/>
          </a:bodyPr>
          <a:lstStyle/>
          <a:p>
            <a:pPr algn="l">
              <a:lnSpc>
                <a:spcPct val="100000"/>
              </a:lnSpc>
              <a:spcBef>
                <a:spcPts val="0"/>
              </a:spcBef>
              <a:spcAft>
                <a:spcPts val="0"/>
              </a:spcAft>
            </a:pPr>
            <a:r>
              <a:rPr sz="1300" b="1">
                <a:solidFill>
                  <a:srgbClr val="F2B84B"/>
                </a:solidFill>
                <a:latin typeface="Aptos"/>
              </a:rPr>
              <a:t>SAFEGUARDING LENS</a:t>
            </a:r>
          </a:p>
        </p:txBody>
      </p:sp>
      <p:sp>
        <p:nvSpPr>
          <p:cNvPr id="22" name="TextBox 21"/>
          <p:cNvSpPr txBox="1"/>
          <p:nvPr/>
        </p:nvSpPr>
        <p:spPr>
          <a:xfrm>
            <a:off x="2999232" y="5257800"/>
            <a:ext cx="8138160" cy="384048"/>
          </a:xfrm>
          <a:prstGeom prst="rect">
            <a:avLst/>
          </a:prstGeom>
          <a:noFill/>
        </p:spPr>
        <p:txBody>
          <a:bodyPr wrap="square" lIns="0" tIns="0" rIns="0" bIns="0" anchor="ctr">
            <a:noAutofit/>
          </a:bodyPr>
          <a:lstStyle/>
          <a:p>
            <a:pPr algn="l">
              <a:lnSpc>
                <a:spcPct val="100000"/>
              </a:lnSpc>
              <a:spcBef>
                <a:spcPts val="0"/>
              </a:spcBef>
              <a:spcAft>
                <a:spcPts val="0"/>
              </a:spcAft>
            </a:pPr>
            <a:r>
              <a:rPr sz="2000" b="1">
                <a:solidFill>
                  <a:srgbClr val="FFFFFF"/>
                </a:solidFill>
                <a:latin typeface="Aptos Display"/>
              </a:rPr>
              <a:t>Every child involved needs a safeguarding response</a:t>
            </a:r>
          </a:p>
        </p:txBody>
      </p:sp>
      <p:sp>
        <p:nvSpPr>
          <p:cNvPr id="23" name="TextBox 22"/>
          <p:cNvSpPr txBox="1"/>
          <p:nvPr/>
        </p:nvSpPr>
        <p:spPr>
          <a:xfrm>
            <a:off x="859536" y="5660136"/>
            <a:ext cx="10332720" cy="228600"/>
          </a:xfrm>
          <a:prstGeom prst="rect">
            <a:avLst/>
          </a:prstGeom>
          <a:noFill/>
        </p:spPr>
        <p:txBody>
          <a:bodyPr wrap="square" lIns="0" tIns="0" rIns="0" bIns="0" anchor="ctr">
            <a:noAutofit/>
          </a:bodyPr>
          <a:lstStyle/>
          <a:p>
            <a:pPr algn="l">
              <a:lnSpc>
                <a:spcPct val="100000"/>
              </a:lnSpc>
              <a:spcBef>
                <a:spcPts val="0"/>
              </a:spcBef>
              <a:spcAft>
                <a:spcPts val="0"/>
              </a:spcAft>
            </a:pPr>
            <a:r>
              <a:rPr sz="1250" b="0">
                <a:solidFill>
                  <a:srgbClr val="DDEBE9"/>
                </a:solidFill>
                <a:latin typeface="Aptos"/>
              </a:rPr>
              <a:t>Notice patterns, record facts and share concerns promptly through the setting’s safeguarding route.</a:t>
            </a:r>
          </a:p>
        </p:txBody>
      </p:sp>
      <p:sp>
        <p:nvSpPr>
          <p:cNvPr id="24" name="TextBox 23"/>
          <p:cNvSpPr txBox="1"/>
          <p:nvPr/>
        </p:nvSpPr>
        <p:spPr>
          <a:xfrm>
            <a:off x="603504" y="6281928"/>
            <a:ext cx="10652760" cy="201168"/>
          </a:xfrm>
          <a:prstGeom prst="rect">
            <a:avLst/>
          </a:prstGeom>
          <a:noFill/>
        </p:spPr>
        <p:txBody>
          <a:bodyPr wrap="square" lIns="0" tIns="0" rIns="0" bIns="0" anchor="ctr">
            <a:noAutofit/>
          </a:bodyPr>
          <a:lstStyle/>
          <a:p>
            <a:pPr algn="l">
              <a:lnSpc>
                <a:spcPct val="100000"/>
              </a:lnSpc>
              <a:spcBef>
                <a:spcPts val="0"/>
              </a:spcBef>
              <a:spcAft>
                <a:spcPts val="0"/>
              </a:spcAft>
            </a:pPr>
            <a:r>
              <a:rPr sz="850" b="0">
                <a:solidFill>
                  <a:srgbClr val="587078"/>
                </a:solidFill>
                <a:latin typeface="Aptos"/>
              </a:rPr>
              <a:t>Source: DfE, Keeping children safe in education 2026  •  in force 1 September 2026</a:t>
            </a:r>
          </a:p>
        </p:txBody>
      </p:sp>
      <p:sp>
        <p:nvSpPr>
          <p:cNvPr id="25" name="TextBox 24"/>
          <p:cNvSpPr txBox="1"/>
          <p:nvPr/>
        </p:nvSpPr>
        <p:spPr>
          <a:xfrm>
            <a:off x="11539728" y="6565392"/>
            <a:ext cx="182880" cy="137160"/>
          </a:xfrm>
          <a:prstGeom prst="rect">
            <a:avLst/>
          </a:prstGeom>
          <a:noFill/>
        </p:spPr>
        <p:txBody>
          <a:bodyPr wrap="square" lIns="0" tIns="0" rIns="0" bIns="0" anchor="ctr">
            <a:noAutofit/>
          </a:bodyPr>
          <a:lstStyle/>
          <a:p>
            <a:pPr algn="ctr">
              <a:lnSpc>
                <a:spcPct val="100000"/>
              </a:lnSpc>
              <a:spcBef>
                <a:spcPts val="0"/>
              </a:spcBef>
              <a:spcAft>
                <a:spcPts val="0"/>
              </a:spcAft>
            </a:pPr>
            <a:r>
              <a:rPr sz="900" b="0">
                <a:solidFill>
                  <a:srgbClr val="587078"/>
                </a:solidFill>
                <a:latin typeface="Aptos"/>
              </a:rPr>
              <a:t>33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4133E-0EC5-E620-8900-EC7306A5AA50}"/>
              </a:ext>
            </a:extLst>
          </p:cNvPr>
          <p:cNvSpPr>
            <a:spLocks noGrp="1"/>
          </p:cNvSpPr>
          <p:nvPr>
            <p:ph type="title"/>
          </p:nvPr>
        </p:nvSpPr>
        <p:spPr>
          <a:xfrm>
            <a:off x="4450181" y="490536"/>
            <a:ext cx="7736886" cy="821283"/>
          </a:xfrm>
        </p:spPr>
        <p:txBody>
          <a:bodyPr anchor="b">
            <a:normAutofit/>
          </a:bodyPr>
          <a:lstStyle/>
          <a:p>
            <a:r>
              <a:rPr lang="en-GB" sz="4000" b="1"/>
              <a:t>Children questioning their gender</a:t>
            </a:r>
            <a:endParaRPr lang="en-GB" sz="4000"/>
          </a:p>
        </p:txBody>
      </p:sp>
      <p:pic>
        <p:nvPicPr>
          <p:cNvPr id="6" name="Picture 5">
            <a:extLst>
              <a:ext uri="{FF2B5EF4-FFF2-40B4-BE49-F238E27FC236}">
                <a16:creationId xmlns:a16="http://schemas.microsoft.com/office/drawing/2014/main" id="{54C5ABC1-E066-1E53-243F-27055FC260F9}"/>
              </a:ext>
            </a:extLst>
          </p:cNvPr>
          <p:cNvPicPr>
            <a:picLocks noChangeAspect="1"/>
          </p:cNvPicPr>
          <p:nvPr/>
        </p:nvPicPr>
        <p:blipFill>
          <a:blip r:embed="rId3"/>
          <a:srcRect l="27305" r="13347" b="-2"/>
          <a:stretch>
            <a:fillRect/>
          </a:stretch>
        </p:blipFill>
        <p:spPr>
          <a:xfrm>
            <a:off x="2" y="1587"/>
            <a:ext cx="4253552"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graphicFrame>
        <p:nvGraphicFramePr>
          <p:cNvPr id="5" name="Content Placeholder 2">
            <a:extLst>
              <a:ext uri="{FF2B5EF4-FFF2-40B4-BE49-F238E27FC236}">
                <a16:creationId xmlns:a16="http://schemas.microsoft.com/office/drawing/2014/main" id="{5633B9BA-3AF4-64EA-85F1-97475209716C}"/>
              </a:ext>
            </a:extLst>
          </p:cNvPr>
          <p:cNvGraphicFramePr>
            <a:graphicFrameLocks noGrp="1"/>
          </p:cNvGraphicFramePr>
          <p:nvPr>
            <p:ph idx="1"/>
            <p:extLst>
              <p:ext uri="{D42A27DB-BD31-4B8C-83A1-F6EECF244321}">
                <p14:modId xmlns:p14="http://schemas.microsoft.com/office/powerpoint/2010/main" val="2593706674"/>
              </p:ext>
            </p:extLst>
          </p:nvPr>
        </p:nvGraphicFramePr>
        <p:xfrm>
          <a:off x="4620779" y="1719568"/>
          <a:ext cx="6952140" cy="44772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888335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8991500-40A4-B1BE-2B76-1D408345C23E}"/>
              </a:ext>
            </a:extLst>
          </p:cNvPr>
          <p:cNvSpPr>
            <a:spLocks noGrp="1"/>
          </p:cNvSpPr>
          <p:nvPr>
            <p:ph type="title"/>
          </p:nvPr>
        </p:nvSpPr>
        <p:spPr>
          <a:xfrm>
            <a:off x="586478" y="1683756"/>
            <a:ext cx="3115265" cy="2396359"/>
          </a:xfrm>
        </p:spPr>
        <p:txBody>
          <a:bodyPr anchor="b">
            <a:normAutofit/>
          </a:bodyPr>
          <a:lstStyle/>
          <a:p>
            <a:pPr algn="r"/>
            <a:r>
              <a:rPr lang="en-GB" sz="4000">
                <a:solidFill>
                  <a:srgbClr val="FFFFFF"/>
                </a:solidFill>
              </a:rPr>
              <a:t>Parental involvement</a:t>
            </a:r>
          </a:p>
        </p:txBody>
      </p:sp>
      <p:graphicFrame>
        <p:nvGraphicFramePr>
          <p:cNvPr id="5" name="Content Placeholder 2">
            <a:extLst>
              <a:ext uri="{FF2B5EF4-FFF2-40B4-BE49-F238E27FC236}">
                <a16:creationId xmlns:a16="http://schemas.microsoft.com/office/drawing/2014/main" id="{0BCB49DE-1D1A-4705-C4BB-51A06FA8C8DD}"/>
              </a:ext>
            </a:extLst>
          </p:cNvPr>
          <p:cNvGraphicFramePr>
            <a:graphicFrameLocks noGrp="1"/>
          </p:cNvGraphicFramePr>
          <p:nvPr>
            <p:ph idx="1"/>
            <p:extLst>
              <p:ext uri="{D42A27DB-BD31-4B8C-83A1-F6EECF244321}">
                <p14:modId xmlns:p14="http://schemas.microsoft.com/office/powerpoint/2010/main" val="257277546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25275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466F224-01BC-2305-7A72-04440DB98407}"/>
              </a:ext>
            </a:extLst>
          </p:cNvPr>
          <p:cNvSpPr>
            <a:spLocks noGrp="1"/>
          </p:cNvSpPr>
          <p:nvPr>
            <p:ph type="title"/>
          </p:nvPr>
        </p:nvSpPr>
        <p:spPr>
          <a:xfrm>
            <a:off x="1171074" y="1396686"/>
            <a:ext cx="3240506" cy="4064628"/>
          </a:xfrm>
        </p:spPr>
        <p:txBody>
          <a:bodyPr>
            <a:normAutofit/>
          </a:bodyPr>
          <a:lstStyle/>
          <a:p>
            <a:r>
              <a:rPr lang="en-GB" sz="3400">
                <a:solidFill>
                  <a:srgbClr val="FFFFFF"/>
                </a:solidFill>
              </a:rPr>
              <a:t>Accommodating social transition is described as “an active intervention”</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781A428-81CE-9587-CC60-55406B639084}"/>
              </a:ext>
            </a:extLst>
          </p:cNvPr>
          <p:cNvSpPr>
            <a:spLocks noGrp="1"/>
          </p:cNvSpPr>
          <p:nvPr>
            <p:ph idx="1"/>
          </p:nvPr>
        </p:nvSpPr>
        <p:spPr>
          <a:xfrm>
            <a:off x="5370153" y="1526033"/>
            <a:ext cx="5536397" cy="3935281"/>
          </a:xfrm>
        </p:spPr>
        <p:txBody>
          <a:bodyPr>
            <a:normAutofit/>
          </a:bodyPr>
          <a:lstStyle/>
          <a:p>
            <a:r>
              <a:rPr lang="en-GB"/>
              <a:t>The guidance expects support for full social transition in primary settings to be agreed very rarely. There is acknowledgement that older children will generally have greater agency to make their own decisions.</a:t>
            </a:r>
          </a:p>
        </p:txBody>
      </p:sp>
    </p:spTree>
    <p:extLst>
      <p:ext uri="{BB962C8B-B14F-4D97-AF65-F5344CB8AC3E}">
        <p14:creationId xmlns:p14="http://schemas.microsoft.com/office/powerpoint/2010/main" val="7502065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D3295EB3-82A4-3CFD-BE58-58151806BD16}"/>
              </a:ext>
            </a:extLst>
          </p:cNvPr>
          <p:cNvSpPr>
            <a:spLocks noGrp="1"/>
          </p:cNvSpPr>
          <p:nvPr>
            <p:ph type="title"/>
          </p:nvPr>
        </p:nvSpPr>
        <p:spPr>
          <a:xfrm>
            <a:off x="3380872" y="223611"/>
            <a:ext cx="8626645" cy="1861366"/>
          </a:xfrm>
        </p:spPr>
        <p:txBody>
          <a:bodyPr anchor="b">
            <a:normAutofit/>
          </a:bodyPr>
          <a:lstStyle/>
          <a:p>
            <a:r>
              <a:rPr lang="en-GB" sz="3700"/>
              <a:t>Schools and colleges have statutory duties to safeguard and promote the welfare of all children</a:t>
            </a:r>
          </a:p>
        </p:txBody>
      </p:sp>
      <p:pic>
        <p:nvPicPr>
          <p:cNvPr id="6" name="Picture 5">
            <a:extLst>
              <a:ext uri="{FF2B5EF4-FFF2-40B4-BE49-F238E27FC236}">
                <a16:creationId xmlns:a16="http://schemas.microsoft.com/office/drawing/2014/main" id="{D5822BD6-01A1-F561-6741-9AF5B5BCEB4E}"/>
              </a:ext>
            </a:extLst>
          </p:cNvPr>
          <p:cNvPicPr>
            <a:picLocks noChangeAspect="1"/>
          </p:cNvPicPr>
          <p:nvPr/>
        </p:nvPicPr>
        <p:blipFill>
          <a:blip r:embed="rId3"/>
          <a:srcRect l="35988" r="27298"/>
          <a:stretch>
            <a:fillRect/>
          </a:stretch>
        </p:blipFill>
        <p:spPr>
          <a:xfrm>
            <a:off x="1" y="10"/>
            <a:ext cx="3212431" cy="6857990"/>
          </a:xfrm>
          <a:prstGeom prst="rect">
            <a:avLst/>
          </a:prstGeom>
          <a:effectLst/>
        </p:spPr>
      </p:pic>
      <p:graphicFrame>
        <p:nvGraphicFramePr>
          <p:cNvPr id="5" name="Content Placeholder 2">
            <a:extLst>
              <a:ext uri="{FF2B5EF4-FFF2-40B4-BE49-F238E27FC236}">
                <a16:creationId xmlns:a16="http://schemas.microsoft.com/office/drawing/2014/main" id="{1AC9F920-226E-EA83-97F2-1DB82F981C33}"/>
              </a:ext>
            </a:extLst>
          </p:cNvPr>
          <p:cNvGraphicFramePr>
            <a:graphicFrameLocks noGrp="1"/>
          </p:cNvGraphicFramePr>
          <p:nvPr>
            <p:ph idx="1"/>
          </p:nvPr>
        </p:nvGraphicFramePr>
        <p:xfrm>
          <a:off x="3380873" y="2084977"/>
          <a:ext cx="8626643" cy="45083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08115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891401DC-7AF6-42FA-BE31-CF773B6C8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80"/>
            <a:ext cx="12188952" cy="68580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a:hlinkClick r:id="rId3"/>
            <a:extLst>
              <a:ext uri="{FF2B5EF4-FFF2-40B4-BE49-F238E27FC236}">
                <a16:creationId xmlns:a16="http://schemas.microsoft.com/office/drawing/2014/main" id="{7387965F-EC3B-8820-C970-97C6854F7700}"/>
              </a:ext>
            </a:extLst>
          </p:cNvPr>
          <p:cNvPicPr>
            <a:picLocks noChangeAspect="1"/>
          </p:cNvPicPr>
          <p:nvPr/>
        </p:nvPicPr>
        <p:blipFill>
          <a:blip r:embed="rId4"/>
          <a:stretch>
            <a:fillRect/>
          </a:stretch>
        </p:blipFill>
        <p:spPr>
          <a:xfrm>
            <a:off x="485430" y="346167"/>
            <a:ext cx="3093454" cy="1588946"/>
          </a:xfrm>
          <a:prstGeom prst="rect">
            <a:avLst/>
          </a:prstGeom>
        </p:spPr>
      </p:pic>
      <p:pic>
        <p:nvPicPr>
          <p:cNvPr id="10" name="Picture 9">
            <a:hlinkClick r:id="rId5"/>
            <a:extLst>
              <a:ext uri="{FF2B5EF4-FFF2-40B4-BE49-F238E27FC236}">
                <a16:creationId xmlns:a16="http://schemas.microsoft.com/office/drawing/2014/main" id="{5F60818E-5BDD-F1F8-29CA-13F730BF2104}"/>
              </a:ext>
            </a:extLst>
          </p:cNvPr>
          <p:cNvPicPr>
            <a:picLocks noChangeAspect="1"/>
          </p:cNvPicPr>
          <p:nvPr/>
        </p:nvPicPr>
        <p:blipFill>
          <a:blip r:embed="rId6"/>
          <a:stretch>
            <a:fillRect/>
          </a:stretch>
        </p:blipFill>
        <p:spPr>
          <a:xfrm>
            <a:off x="4279862" y="873373"/>
            <a:ext cx="3355377" cy="478403"/>
          </a:xfrm>
          <a:prstGeom prst="rect">
            <a:avLst/>
          </a:prstGeom>
        </p:spPr>
      </p:pic>
      <p:pic>
        <p:nvPicPr>
          <p:cNvPr id="19" name="Picture 18">
            <a:hlinkClick r:id="rId7"/>
            <a:extLst>
              <a:ext uri="{FF2B5EF4-FFF2-40B4-BE49-F238E27FC236}">
                <a16:creationId xmlns:a16="http://schemas.microsoft.com/office/drawing/2014/main" id="{F1BCA8F6-C3E2-6FCE-FCBF-78C724DEF28F}"/>
              </a:ext>
            </a:extLst>
          </p:cNvPr>
          <p:cNvPicPr>
            <a:picLocks noChangeAspect="1"/>
          </p:cNvPicPr>
          <p:nvPr/>
        </p:nvPicPr>
        <p:blipFill>
          <a:blip r:embed="rId8"/>
          <a:stretch>
            <a:fillRect/>
          </a:stretch>
        </p:blipFill>
        <p:spPr>
          <a:xfrm>
            <a:off x="8340636" y="872610"/>
            <a:ext cx="3520438" cy="495061"/>
          </a:xfrm>
          <a:prstGeom prst="rect">
            <a:avLst/>
          </a:prstGeom>
        </p:spPr>
      </p:pic>
      <p:pic>
        <p:nvPicPr>
          <p:cNvPr id="7" name="Picture 6">
            <a:hlinkClick r:id="rId9"/>
            <a:extLst>
              <a:ext uri="{FF2B5EF4-FFF2-40B4-BE49-F238E27FC236}">
                <a16:creationId xmlns:a16="http://schemas.microsoft.com/office/drawing/2014/main" id="{B6C12CFA-988C-2F2E-43F2-3F2A27B55A53}"/>
              </a:ext>
            </a:extLst>
          </p:cNvPr>
          <p:cNvPicPr>
            <a:picLocks noChangeAspect="1"/>
          </p:cNvPicPr>
          <p:nvPr/>
        </p:nvPicPr>
        <p:blipFill>
          <a:blip r:embed="rId10"/>
          <a:stretch>
            <a:fillRect/>
          </a:stretch>
        </p:blipFill>
        <p:spPr>
          <a:xfrm>
            <a:off x="302208" y="2957703"/>
            <a:ext cx="3344093" cy="919767"/>
          </a:xfrm>
          <a:prstGeom prst="rect">
            <a:avLst/>
          </a:prstGeom>
        </p:spPr>
      </p:pic>
      <p:pic>
        <p:nvPicPr>
          <p:cNvPr id="16" name="Picture 15">
            <a:hlinkClick r:id="rId11"/>
            <a:extLst>
              <a:ext uri="{FF2B5EF4-FFF2-40B4-BE49-F238E27FC236}">
                <a16:creationId xmlns:a16="http://schemas.microsoft.com/office/drawing/2014/main" id="{56280C5B-5D3B-0EB6-A210-415CADB56004}"/>
              </a:ext>
            </a:extLst>
          </p:cNvPr>
          <p:cNvPicPr>
            <a:picLocks noChangeAspect="1"/>
          </p:cNvPicPr>
          <p:nvPr/>
        </p:nvPicPr>
        <p:blipFill>
          <a:blip r:embed="rId12"/>
          <a:stretch>
            <a:fillRect/>
          </a:stretch>
        </p:blipFill>
        <p:spPr>
          <a:xfrm>
            <a:off x="302208" y="5265626"/>
            <a:ext cx="3618342" cy="823172"/>
          </a:xfrm>
          <a:prstGeom prst="rect">
            <a:avLst/>
          </a:prstGeom>
        </p:spPr>
      </p:pic>
      <p:sp>
        <p:nvSpPr>
          <p:cNvPr id="26" name="Rectangle 25">
            <a:extLst>
              <a:ext uri="{FF2B5EF4-FFF2-40B4-BE49-F238E27FC236}">
                <a16:creationId xmlns:a16="http://schemas.microsoft.com/office/drawing/2014/main" id="{2B7203F0-D9CB-4774-B9D4-B3AB625DFB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7495" y="2300641"/>
            <a:ext cx="8124506" cy="455736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6B6E3BE-812D-81FD-A5A4-D72B40CC59BB}"/>
              </a:ext>
            </a:extLst>
          </p:cNvPr>
          <p:cNvSpPr>
            <a:spLocks noGrp="1"/>
          </p:cNvSpPr>
          <p:nvPr>
            <p:ph type="title"/>
          </p:nvPr>
        </p:nvSpPr>
        <p:spPr>
          <a:xfrm>
            <a:off x="4853454" y="1997981"/>
            <a:ext cx="7359126" cy="1231139"/>
          </a:xfrm>
        </p:spPr>
        <p:txBody>
          <a:bodyPr>
            <a:normAutofit/>
          </a:bodyPr>
          <a:lstStyle/>
          <a:p>
            <a:r>
              <a:rPr lang="en-GB" sz="3400">
                <a:solidFill>
                  <a:srgbClr val="FFFFFF"/>
                </a:solidFill>
              </a:rPr>
              <a:t>Legal constraints on social transition</a:t>
            </a:r>
          </a:p>
        </p:txBody>
      </p:sp>
      <p:cxnSp>
        <p:nvCxnSpPr>
          <p:cNvPr id="28" name="Straight Connector 27">
            <a:extLst>
              <a:ext uri="{FF2B5EF4-FFF2-40B4-BE49-F238E27FC236}">
                <a16:creationId xmlns:a16="http://schemas.microsoft.com/office/drawing/2014/main" id="{A88CB8AF-5631-45C6-BFEC-971C4D6E58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2285774"/>
            <a:ext cx="12188952"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F2EA1AF-73AB-4FCB-B4EE-0E42E7250F6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4571548"/>
            <a:ext cx="4064320"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5A18FBF-6157-4210-BEF2-9A6C31FA89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4319" y="-680"/>
            <a:ext cx="0" cy="6858003"/>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3C9CCA8-3CEC-4CD0-A624-A701C61251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20742" y="-680"/>
            <a:ext cx="0" cy="224028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F2792DCA-9291-28A2-9031-16363EE1CC35}"/>
              </a:ext>
            </a:extLst>
          </p:cNvPr>
          <p:cNvGraphicFramePr>
            <a:graphicFrameLocks noGrp="1"/>
          </p:cNvGraphicFramePr>
          <p:nvPr>
            <p:ph idx="1"/>
          </p:nvPr>
        </p:nvGraphicFramePr>
        <p:xfrm>
          <a:off x="4405985" y="3657427"/>
          <a:ext cx="7314959" cy="251953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36810635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46304"/>
          </a:xfrm>
          <a:prstGeom prst="rect">
            <a:avLst/>
          </a:prstGeom>
          <a:solidFill>
            <a:srgbClr val="15959D"/>
          </a:solidFill>
          <a:ln>
            <a:solidFill>
              <a:srgbClr val="1595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76072" y="475488"/>
            <a:ext cx="10789920" cy="530352"/>
          </a:xfrm>
          <a:prstGeom prst="rect">
            <a:avLst/>
          </a:prstGeom>
          <a:noFill/>
        </p:spPr>
        <p:txBody>
          <a:bodyPr wrap="square" lIns="0" tIns="0" rIns="0" bIns="0" anchor="ctr">
            <a:noAutofit/>
          </a:bodyPr>
          <a:lstStyle/>
          <a:p>
            <a:pPr algn="l">
              <a:lnSpc>
                <a:spcPct val="100000"/>
              </a:lnSpc>
              <a:spcBef>
                <a:spcPts val="0"/>
              </a:spcBef>
              <a:spcAft>
                <a:spcPts val="0"/>
              </a:spcAft>
            </a:pPr>
            <a:r>
              <a:rPr sz="3100" b="1">
                <a:solidFill>
                  <a:srgbClr val="123C4A"/>
                </a:solidFill>
                <a:latin typeface="Aptos Display"/>
              </a:rPr>
              <a:t>KCSIE 2026 adds clearer operational guidance</a:t>
            </a:r>
          </a:p>
        </p:txBody>
      </p:sp>
      <p:sp>
        <p:nvSpPr>
          <p:cNvPr id="4" name="TextBox 3"/>
          <p:cNvSpPr txBox="1"/>
          <p:nvPr/>
        </p:nvSpPr>
        <p:spPr>
          <a:xfrm>
            <a:off x="594360" y="1051560"/>
            <a:ext cx="10607040" cy="310896"/>
          </a:xfrm>
          <a:prstGeom prst="rect">
            <a:avLst/>
          </a:prstGeom>
          <a:noFill/>
        </p:spPr>
        <p:txBody>
          <a:bodyPr wrap="square" lIns="0" tIns="0" rIns="0" bIns="0" anchor="ctr">
            <a:noAutofit/>
          </a:bodyPr>
          <a:lstStyle/>
          <a:p>
            <a:pPr algn="l">
              <a:lnSpc>
                <a:spcPct val="100000"/>
              </a:lnSpc>
              <a:spcBef>
                <a:spcPts val="0"/>
              </a:spcBef>
              <a:spcAft>
                <a:spcPts val="0"/>
              </a:spcAft>
            </a:pPr>
            <a:r>
              <a:rPr sz="1400" b="0">
                <a:solidFill>
                  <a:srgbClr val="587078"/>
                </a:solidFill>
                <a:latin typeface="Aptos"/>
              </a:rPr>
              <a:t>The updates relevant to gender-questioning children</a:t>
            </a:r>
          </a:p>
        </p:txBody>
      </p:sp>
      <p:sp>
        <p:nvSpPr>
          <p:cNvPr id="5" name="Rounded Rectangle 4"/>
          <p:cNvSpPr/>
          <p:nvPr/>
        </p:nvSpPr>
        <p:spPr>
          <a:xfrm>
            <a:off x="603504"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 name="Rectangle 5"/>
          <p:cNvSpPr/>
          <p:nvPr/>
        </p:nvSpPr>
        <p:spPr>
          <a:xfrm>
            <a:off x="603504" y="1901952"/>
            <a:ext cx="100584" cy="2880360"/>
          </a:xfrm>
          <a:prstGeom prst="rect">
            <a:avLst/>
          </a:prstGeom>
          <a:solidFill>
            <a:srgbClr val="15959D"/>
          </a:solidFill>
          <a:ln>
            <a:solidFill>
              <a:srgbClr val="1595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ounded Rectangle 6"/>
          <p:cNvSpPr/>
          <p:nvPr/>
        </p:nvSpPr>
        <p:spPr>
          <a:xfrm>
            <a:off x="859536"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01</a:t>
            </a:r>
          </a:p>
        </p:txBody>
      </p:sp>
      <p:sp>
        <p:nvSpPr>
          <p:cNvPr id="8" name="TextBox 7"/>
          <p:cNvSpPr txBox="1"/>
          <p:nvPr/>
        </p:nvSpPr>
        <p:spPr>
          <a:xfrm>
            <a:off x="1536192" y="2139696"/>
            <a:ext cx="2322576" cy="530352"/>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Privacy and facilities</a:t>
            </a:r>
          </a:p>
        </p:txBody>
      </p:sp>
      <p:sp>
        <p:nvSpPr>
          <p:cNvPr id="9" name="TextBox 8"/>
          <p:cNvSpPr txBox="1"/>
          <p:nvPr/>
        </p:nvSpPr>
        <p:spPr>
          <a:xfrm>
            <a:off x="877824" y="2834640"/>
            <a:ext cx="2980944" cy="1664208"/>
          </a:xfrm>
          <a:prstGeom prst="rect">
            <a:avLst/>
          </a:prstGeom>
          <a:noFill/>
        </p:spPr>
        <p:txBody>
          <a:bodyPr wrap="square" lIns="0" tIns="0" rIns="0" bIns="0" anchor="t">
            <a:noAutofit/>
          </a:bodyPr>
          <a:lstStyle/>
          <a:p>
            <a:pPr algn="l">
              <a:lnSpc>
                <a:spcPct val="96000"/>
              </a:lnSpc>
              <a:spcBef>
                <a:spcPts val="0"/>
              </a:spcBef>
              <a:spcAft>
                <a:spcPts val="0"/>
              </a:spcAft>
            </a:pPr>
            <a:r>
              <a:rPr sz="1550" b="0">
                <a:solidFill>
                  <a:srgbClr val="173138"/>
                </a:solidFill>
                <a:latin typeface="Aptos"/>
              </a:rPr>
              <a:t>A new section brings together regulations and safeguarding requirements for toilets, changing rooms and showers, including arrangements for gender-questioning children.</a:t>
            </a:r>
          </a:p>
        </p:txBody>
      </p:sp>
      <p:sp>
        <p:nvSpPr>
          <p:cNvPr id="10" name="Rounded Rectangle 9"/>
          <p:cNvSpPr/>
          <p:nvPr/>
        </p:nvSpPr>
        <p:spPr>
          <a:xfrm>
            <a:off x="4352544"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Rectangle 10"/>
          <p:cNvSpPr/>
          <p:nvPr/>
        </p:nvSpPr>
        <p:spPr>
          <a:xfrm>
            <a:off x="4352544" y="1901952"/>
            <a:ext cx="100584" cy="2880360"/>
          </a:xfrm>
          <a:prstGeom prst="rect">
            <a:avLst/>
          </a:prstGeom>
          <a:solidFill>
            <a:srgbClr val="EE765D"/>
          </a:solidFill>
          <a:ln>
            <a:solidFill>
              <a:srgbClr val="EE765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4608576"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02</a:t>
            </a:r>
          </a:p>
        </p:txBody>
      </p:sp>
      <p:sp>
        <p:nvSpPr>
          <p:cNvPr id="13" name="TextBox 12"/>
          <p:cNvSpPr txBox="1"/>
          <p:nvPr/>
        </p:nvSpPr>
        <p:spPr>
          <a:xfrm>
            <a:off x="5285231" y="2139696"/>
            <a:ext cx="2322576" cy="530352"/>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Single-sex sport</a:t>
            </a:r>
          </a:p>
        </p:txBody>
      </p:sp>
      <p:sp>
        <p:nvSpPr>
          <p:cNvPr id="14" name="TextBox 13"/>
          <p:cNvSpPr txBox="1"/>
          <p:nvPr/>
        </p:nvSpPr>
        <p:spPr>
          <a:xfrm>
            <a:off x="4626864" y="2834640"/>
            <a:ext cx="2980944" cy="1664208"/>
          </a:xfrm>
          <a:prstGeom prst="rect">
            <a:avLst/>
          </a:prstGeom>
          <a:noFill/>
        </p:spPr>
        <p:txBody>
          <a:bodyPr wrap="square" lIns="0" tIns="0" rIns="0" bIns="0" anchor="t">
            <a:noAutofit/>
          </a:bodyPr>
          <a:lstStyle/>
          <a:p>
            <a:pPr algn="l">
              <a:lnSpc>
                <a:spcPct val="96000"/>
              </a:lnSpc>
              <a:spcBef>
                <a:spcPts val="0"/>
              </a:spcBef>
              <a:spcAft>
                <a:spcPts val="0"/>
              </a:spcAft>
            </a:pPr>
            <a:r>
              <a:rPr sz="1550" b="0">
                <a:solidFill>
                  <a:srgbClr val="173138"/>
                </a:solidFill>
                <a:latin typeface="Aptos"/>
              </a:rPr>
              <a:t>The new sport section sets out appropriate criteria for single-sex sport in line with the Equality Act 2010.</a:t>
            </a:r>
          </a:p>
        </p:txBody>
      </p:sp>
      <p:sp>
        <p:nvSpPr>
          <p:cNvPr id="15" name="Rounded Rectangle 14"/>
          <p:cNvSpPr/>
          <p:nvPr/>
        </p:nvSpPr>
        <p:spPr>
          <a:xfrm>
            <a:off x="8101583"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Rectangle 15"/>
          <p:cNvSpPr/>
          <p:nvPr/>
        </p:nvSpPr>
        <p:spPr>
          <a:xfrm>
            <a:off x="8101583" y="1901952"/>
            <a:ext cx="100584" cy="2880360"/>
          </a:xfrm>
          <a:prstGeom prst="rect">
            <a:avLst/>
          </a:prstGeom>
          <a:solidFill>
            <a:srgbClr val="F2B84B"/>
          </a:solidFill>
          <a:ln>
            <a:solidFill>
              <a:srgbClr val="F2B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ounded Rectangle 16"/>
          <p:cNvSpPr/>
          <p:nvPr/>
        </p:nvSpPr>
        <p:spPr>
          <a:xfrm>
            <a:off x="8357615"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03</a:t>
            </a:r>
          </a:p>
        </p:txBody>
      </p:sp>
      <p:sp>
        <p:nvSpPr>
          <p:cNvPr id="18" name="TextBox 17"/>
          <p:cNvSpPr txBox="1"/>
          <p:nvPr/>
        </p:nvSpPr>
        <p:spPr>
          <a:xfrm>
            <a:off x="9034272" y="2139696"/>
            <a:ext cx="2322576" cy="530352"/>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Support in sport and PE</a:t>
            </a:r>
          </a:p>
        </p:txBody>
      </p:sp>
      <p:sp>
        <p:nvSpPr>
          <p:cNvPr id="19" name="TextBox 18"/>
          <p:cNvSpPr txBox="1"/>
          <p:nvPr/>
        </p:nvSpPr>
        <p:spPr>
          <a:xfrm>
            <a:off x="8375904" y="2834640"/>
            <a:ext cx="2980944" cy="1664208"/>
          </a:xfrm>
          <a:prstGeom prst="rect">
            <a:avLst/>
          </a:prstGeom>
          <a:noFill/>
        </p:spPr>
        <p:txBody>
          <a:bodyPr wrap="square" lIns="0" tIns="0" rIns="0" bIns="0" anchor="t">
            <a:noAutofit/>
          </a:bodyPr>
          <a:lstStyle/>
          <a:p>
            <a:pPr algn="l">
              <a:lnSpc>
                <a:spcPct val="96000"/>
              </a:lnSpc>
              <a:spcBef>
                <a:spcPts val="0"/>
              </a:spcBef>
              <a:spcAft>
                <a:spcPts val="0"/>
              </a:spcAft>
            </a:pPr>
            <a:r>
              <a:rPr sz="1550" b="0">
                <a:solidFill>
                  <a:srgbClr val="173138"/>
                </a:solidFill>
                <a:latin typeface="Aptos"/>
              </a:rPr>
              <a:t>The guidance includes information about supporting gender-questioning children where social transition is considered in sport and PE.</a:t>
            </a:r>
          </a:p>
        </p:txBody>
      </p:sp>
      <p:sp>
        <p:nvSpPr>
          <p:cNvPr id="20" name="Rounded Rectangle 19"/>
          <p:cNvSpPr/>
          <p:nvPr/>
        </p:nvSpPr>
        <p:spPr>
          <a:xfrm>
            <a:off x="603504" y="5138928"/>
            <a:ext cx="10991088" cy="859536"/>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859536" y="5321808"/>
            <a:ext cx="2331720" cy="256032"/>
          </a:xfrm>
          <a:prstGeom prst="rect">
            <a:avLst/>
          </a:prstGeom>
          <a:noFill/>
        </p:spPr>
        <p:txBody>
          <a:bodyPr wrap="square" lIns="0" tIns="0" rIns="0" bIns="0" anchor="ctr">
            <a:noAutofit/>
          </a:bodyPr>
          <a:lstStyle/>
          <a:p>
            <a:pPr algn="l">
              <a:lnSpc>
                <a:spcPct val="100000"/>
              </a:lnSpc>
              <a:spcBef>
                <a:spcPts val="0"/>
              </a:spcBef>
              <a:spcAft>
                <a:spcPts val="0"/>
              </a:spcAft>
            </a:pPr>
            <a:r>
              <a:rPr sz="1300" b="1">
                <a:solidFill>
                  <a:srgbClr val="F2B84B"/>
                </a:solidFill>
                <a:latin typeface="Aptos"/>
              </a:rPr>
              <a:t>SAFEGUARDING LENS</a:t>
            </a:r>
          </a:p>
        </p:txBody>
      </p:sp>
      <p:sp>
        <p:nvSpPr>
          <p:cNvPr id="22" name="TextBox 21"/>
          <p:cNvSpPr txBox="1"/>
          <p:nvPr/>
        </p:nvSpPr>
        <p:spPr>
          <a:xfrm>
            <a:off x="2999232" y="5257800"/>
            <a:ext cx="8138160" cy="384048"/>
          </a:xfrm>
          <a:prstGeom prst="rect">
            <a:avLst/>
          </a:prstGeom>
          <a:noFill/>
        </p:spPr>
        <p:txBody>
          <a:bodyPr wrap="square" lIns="0" tIns="0" rIns="0" bIns="0" anchor="ctr">
            <a:noAutofit/>
          </a:bodyPr>
          <a:lstStyle/>
          <a:p>
            <a:pPr algn="l">
              <a:lnSpc>
                <a:spcPct val="100000"/>
              </a:lnSpc>
              <a:spcBef>
                <a:spcPts val="0"/>
              </a:spcBef>
              <a:spcAft>
                <a:spcPts val="0"/>
              </a:spcAft>
            </a:pPr>
            <a:r>
              <a:rPr sz="2000" b="1">
                <a:solidFill>
                  <a:srgbClr val="FFFFFF"/>
                </a:solidFill>
                <a:latin typeface="Aptos Display"/>
              </a:rPr>
              <a:t>Use a child-centred, case-by-case approach</a:t>
            </a:r>
          </a:p>
        </p:txBody>
      </p:sp>
      <p:sp>
        <p:nvSpPr>
          <p:cNvPr id="23" name="TextBox 22"/>
          <p:cNvSpPr txBox="1"/>
          <p:nvPr/>
        </p:nvSpPr>
        <p:spPr>
          <a:xfrm>
            <a:off x="859536" y="5660136"/>
            <a:ext cx="10332720" cy="228600"/>
          </a:xfrm>
          <a:prstGeom prst="rect">
            <a:avLst/>
          </a:prstGeom>
          <a:noFill/>
        </p:spPr>
        <p:txBody>
          <a:bodyPr wrap="square" lIns="0" tIns="0" rIns="0" bIns="0" anchor="ctr">
            <a:noAutofit/>
          </a:bodyPr>
          <a:lstStyle/>
          <a:p>
            <a:pPr algn="l">
              <a:lnSpc>
                <a:spcPct val="100000"/>
              </a:lnSpc>
              <a:spcBef>
                <a:spcPts val="0"/>
              </a:spcBef>
              <a:spcAft>
                <a:spcPts val="0"/>
              </a:spcAft>
            </a:pPr>
            <a:r>
              <a:rPr sz="1250" b="0">
                <a:solidFill>
                  <a:srgbClr val="DDEBE9"/>
                </a:solidFill>
                <a:latin typeface="Aptos"/>
              </a:rPr>
              <a:t>Listen, avoid assumptions, protect privacy and follow the setting’s agreed policy and safeguarding route.</a:t>
            </a:r>
          </a:p>
        </p:txBody>
      </p:sp>
      <p:sp>
        <p:nvSpPr>
          <p:cNvPr id="24" name="TextBox 23"/>
          <p:cNvSpPr txBox="1"/>
          <p:nvPr/>
        </p:nvSpPr>
        <p:spPr>
          <a:xfrm>
            <a:off x="603504" y="6281928"/>
            <a:ext cx="10652760" cy="201168"/>
          </a:xfrm>
          <a:prstGeom prst="rect">
            <a:avLst/>
          </a:prstGeom>
          <a:noFill/>
        </p:spPr>
        <p:txBody>
          <a:bodyPr wrap="square" lIns="0" tIns="0" rIns="0" bIns="0" anchor="ctr">
            <a:noAutofit/>
          </a:bodyPr>
          <a:lstStyle/>
          <a:p>
            <a:pPr algn="l">
              <a:lnSpc>
                <a:spcPct val="100000"/>
              </a:lnSpc>
              <a:spcBef>
                <a:spcPts val="0"/>
              </a:spcBef>
              <a:spcAft>
                <a:spcPts val="0"/>
              </a:spcAft>
            </a:pPr>
            <a:r>
              <a:rPr sz="850" b="0">
                <a:solidFill>
                  <a:srgbClr val="587078"/>
                </a:solidFill>
                <a:latin typeface="Aptos"/>
              </a:rPr>
              <a:t>Source: DfE, Keeping children safe in education 2026  •  in force 1 September 2026</a:t>
            </a:r>
          </a:p>
        </p:txBody>
      </p:sp>
      <p:sp>
        <p:nvSpPr>
          <p:cNvPr id="25" name="TextBox 24"/>
          <p:cNvSpPr txBox="1"/>
          <p:nvPr/>
        </p:nvSpPr>
        <p:spPr>
          <a:xfrm>
            <a:off x="11539728" y="6565392"/>
            <a:ext cx="182880" cy="137160"/>
          </a:xfrm>
          <a:prstGeom prst="rect">
            <a:avLst/>
          </a:prstGeom>
          <a:noFill/>
        </p:spPr>
        <p:txBody>
          <a:bodyPr wrap="square" lIns="0" tIns="0" rIns="0" bIns="0" anchor="ctr">
            <a:noAutofit/>
          </a:bodyPr>
          <a:lstStyle/>
          <a:p>
            <a:pPr algn="ctr">
              <a:lnSpc>
                <a:spcPct val="100000"/>
              </a:lnSpc>
              <a:spcBef>
                <a:spcPts val="0"/>
              </a:spcBef>
              <a:spcAft>
                <a:spcPts val="0"/>
              </a:spcAft>
            </a:pPr>
            <a:r>
              <a:rPr sz="900" b="0">
                <a:solidFill>
                  <a:srgbClr val="587078"/>
                </a:solidFill>
                <a:latin typeface="Aptos"/>
              </a:rPr>
              <a:t>35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B9A8B-61DF-9FB7-BC1B-3B25D1F1AF42}"/>
              </a:ext>
            </a:extLst>
          </p:cNvPr>
          <p:cNvSpPr>
            <a:spLocks noGrp="1"/>
          </p:cNvSpPr>
          <p:nvPr>
            <p:ph type="ctrTitle"/>
          </p:nvPr>
        </p:nvSpPr>
        <p:spPr>
          <a:xfrm>
            <a:off x="4853988" y="320041"/>
            <a:ext cx="6707084" cy="3892668"/>
          </a:xfrm>
        </p:spPr>
        <p:txBody>
          <a:bodyPr>
            <a:normAutofit/>
          </a:bodyPr>
          <a:lstStyle/>
          <a:p>
            <a:pPr algn="l"/>
            <a:r>
              <a:rPr lang="en-GB" sz="6600"/>
              <a:t>Southport Inquiry  Recommendations for Settings</a:t>
            </a:r>
          </a:p>
        </p:txBody>
      </p:sp>
      <p:pic>
        <p:nvPicPr>
          <p:cNvPr id="5" name="Picture 4">
            <a:hlinkClick r:id="rId3"/>
            <a:extLst>
              <a:ext uri="{FF2B5EF4-FFF2-40B4-BE49-F238E27FC236}">
                <a16:creationId xmlns:a16="http://schemas.microsoft.com/office/drawing/2014/main" id="{113D404C-9C00-CE7A-B1DC-9D9FFD5BC345}"/>
              </a:ext>
            </a:extLst>
          </p:cNvPr>
          <p:cNvPicPr>
            <a:picLocks noChangeAspect="1"/>
          </p:cNvPicPr>
          <p:nvPr/>
        </p:nvPicPr>
        <p:blipFill>
          <a:blip r:embed="rId4"/>
          <a:stretch>
            <a:fillRect/>
          </a:stretch>
        </p:blipFill>
        <p:spPr>
          <a:xfrm>
            <a:off x="320040" y="441303"/>
            <a:ext cx="4087368" cy="5657258"/>
          </a:xfrm>
          <a:prstGeom prst="rect">
            <a:avLst/>
          </a:prstGeom>
        </p:spPr>
      </p:pic>
      <p:sp>
        <p:nvSpPr>
          <p:cNvPr id="7" name="TextBox 6">
            <a:extLst>
              <a:ext uri="{FF2B5EF4-FFF2-40B4-BE49-F238E27FC236}">
                <a16:creationId xmlns:a16="http://schemas.microsoft.com/office/drawing/2014/main" id="{4E97423A-7CAA-84DE-51E4-ADD6FD2383F6}"/>
              </a:ext>
            </a:extLst>
          </p:cNvPr>
          <p:cNvSpPr txBox="1"/>
          <p:nvPr/>
        </p:nvSpPr>
        <p:spPr>
          <a:xfrm>
            <a:off x="4943475" y="5278017"/>
            <a:ext cx="6096000" cy="369332"/>
          </a:xfrm>
          <a:prstGeom prst="rect">
            <a:avLst/>
          </a:prstGeom>
          <a:noFill/>
        </p:spPr>
        <p:txBody>
          <a:bodyPr wrap="square">
            <a:spAutoFit/>
          </a:bodyPr>
          <a:lstStyle/>
          <a:p>
            <a:r>
              <a:rPr lang="en-GB">
                <a:hlinkClick r:id="rId3"/>
              </a:rPr>
              <a:t>Southport Inquiry Report – Volume 2</a:t>
            </a:r>
            <a:endParaRPr lang="en-GB"/>
          </a:p>
        </p:txBody>
      </p:sp>
    </p:spTree>
    <p:extLst>
      <p:ext uri="{BB962C8B-B14F-4D97-AF65-F5344CB8AC3E}">
        <p14:creationId xmlns:p14="http://schemas.microsoft.com/office/powerpoint/2010/main" val="8642545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3E2F6-7780-7402-8060-9A2381ABC9DA}"/>
              </a:ext>
            </a:extLst>
          </p:cNvPr>
          <p:cNvSpPr>
            <a:spLocks noGrp="1"/>
          </p:cNvSpPr>
          <p:nvPr>
            <p:ph type="title"/>
          </p:nvPr>
        </p:nvSpPr>
        <p:spPr/>
        <p:txBody>
          <a:bodyPr/>
          <a:lstStyle/>
          <a:p>
            <a:r>
              <a:rPr lang="en-GB" dirty="0"/>
              <a:t>Insert Southport Inquiry video here</a:t>
            </a:r>
          </a:p>
        </p:txBody>
      </p:sp>
    </p:spTree>
    <p:extLst>
      <p:ext uri="{BB962C8B-B14F-4D97-AF65-F5344CB8AC3E}">
        <p14:creationId xmlns:p14="http://schemas.microsoft.com/office/powerpoint/2010/main" val="22649705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2C2F2C-3819-2BC9-D0CC-32A8C31717E5}"/>
              </a:ext>
            </a:extLst>
          </p:cNvPr>
          <p:cNvSpPr>
            <a:spLocks noGrp="1"/>
          </p:cNvSpPr>
          <p:nvPr>
            <p:ph type="title"/>
          </p:nvPr>
        </p:nvSpPr>
        <p:spPr>
          <a:xfrm>
            <a:off x="572493" y="238539"/>
            <a:ext cx="11018520" cy="1434415"/>
          </a:xfrm>
        </p:spPr>
        <p:txBody>
          <a:bodyPr anchor="b">
            <a:normAutofit/>
          </a:bodyPr>
          <a:lstStyle/>
          <a:p>
            <a:r>
              <a:rPr lang="en-GB" sz="4600" b="1"/>
              <a:t>Schools’ insight about risk to others must be taken seriously</a:t>
            </a:r>
            <a:endParaRPr lang="en-GB" sz="460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56D2032-AAA9-5FA0-494B-4E29EF7B3C5F}"/>
              </a:ext>
            </a:extLst>
          </p:cNvPr>
          <p:cNvSpPr>
            <a:spLocks noGrp="1"/>
          </p:cNvSpPr>
          <p:nvPr>
            <p:ph idx="1"/>
          </p:nvPr>
        </p:nvSpPr>
        <p:spPr>
          <a:xfrm>
            <a:off x="572493" y="2071316"/>
            <a:ext cx="6713552" cy="4119172"/>
          </a:xfrm>
        </p:spPr>
        <p:txBody>
          <a:bodyPr anchor="t">
            <a:normAutofit/>
          </a:bodyPr>
          <a:lstStyle/>
          <a:p>
            <a:pPr marL="0" indent="0" fontAlgn="base">
              <a:buNone/>
            </a:pPr>
            <a:r>
              <a:rPr lang="en-GB" sz="2000"/>
              <a:t>When a school raises concerns about a pupil posing a risk to others, those concerns must carry real weight. Teachers often know the child best because they observe them daily, including peer interactions. This is especially important where schools have specialist experience (e.g. PRUs). </a:t>
            </a:r>
          </a:p>
          <a:p>
            <a:pPr marL="0" indent="0" fontAlgn="base">
              <a:buNone/>
            </a:pPr>
            <a:endParaRPr lang="en-GB" sz="2000" b="1"/>
          </a:p>
          <a:p>
            <a:pPr marL="0" indent="0" fontAlgn="base">
              <a:buNone/>
            </a:pPr>
            <a:r>
              <a:rPr lang="en-GB" sz="2000" b="1"/>
              <a:t>Key takeaways:</a:t>
            </a:r>
            <a:r>
              <a:rPr lang="en-GB" sz="2000"/>
              <a:t> </a:t>
            </a:r>
          </a:p>
          <a:p>
            <a:pPr fontAlgn="base"/>
            <a:r>
              <a:rPr lang="en-GB" sz="2000"/>
              <a:t>Be confident in escalating concerns about risk to others </a:t>
            </a:r>
          </a:p>
          <a:p>
            <a:pPr fontAlgn="base"/>
            <a:r>
              <a:rPr lang="en-GB" sz="2000"/>
              <a:t>In meetings do not downplay school observations compared to other agencies</a:t>
            </a:r>
          </a:p>
          <a:p>
            <a:endParaRPr lang="en-GB" sz="2000"/>
          </a:p>
        </p:txBody>
      </p:sp>
      <p:pic>
        <p:nvPicPr>
          <p:cNvPr id="5" name="Picture 4" descr="People doing teamwork illustration">
            <a:extLst>
              <a:ext uri="{FF2B5EF4-FFF2-40B4-BE49-F238E27FC236}">
                <a16:creationId xmlns:a16="http://schemas.microsoft.com/office/drawing/2014/main" id="{98EBF4A0-FBEB-0CE4-1BBE-DEEF50946D66}"/>
              </a:ext>
            </a:extLst>
          </p:cNvPr>
          <p:cNvPicPr>
            <a:picLocks noChangeAspect="1"/>
          </p:cNvPicPr>
          <p:nvPr/>
        </p:nvPicPr>
        <p:blipFill>
          <a:blip r:embed="rId3" cstate="print">
            <a:extLst>
              <a:ext uri="{28A0092B-C50C-407E-A947-70E740481C1C}">
                <a14:useLocalDpi xmlns:a14="http://schemas.microsoft.com/office/drawing/2010/main" val="0"/>
              </a:ext>
            </a:extLst>
          </a:blip>
          <a:srcRect l="19215" r="19936"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766024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2F541-EE0A-B71F-C28E-F6368B8FB333}"/>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DF2ED9A5-35FC-FAA7-8DA8-704BA4269942}"/>
              </a:ext>
            </a:extLst>
          </p:cNvPr>
          <p:cNvPicPr>
            <a:picLocks noGrp="1" noChangeAspect="1"/>
          </p:cNvPicPr>
          <p:nvPr>
            <p:ph idx="1"/>
          </p:nvPr>
        </p:nvPicPr>
        <p:blipFill>
          <a:blip r:embed="rId2"/>
          <a:stretch>
            <a:fillRect/>
          </a:stretch>
        </p:blipFill>
        <p:spPr>
          <a:xfrm>
            <a:off x="0" y="23812"/>
            <a:ext cx="12192000" cy="6834188"/>
          </a:xfrm>
          <a:prstGeom prst="rect">
            <a:avLst/>
          </a:prstGeom>
        </p:spPr>
      </p:pic>
      <p:sp>
        <p:nvSpPr>
          <p:cNvPr id="6" name="TextBox 5">
            <a:extLst>
              <a:ext uri="{FF2B5EF4-FFF2-40B4-BE49-F238E27FC236}">
                <a16:creationId xmlns:a16="http://schemas.microsoft.com/office/drawing/2014/main" id="{E1F19818-521B-89F2-955D-CA54B4FC3B46}"/>
              </a:ext>
            </a:extLst>
          </p:cNvPr>
          <p:cNvSpPr txBox="1"/>
          <p:nvPr/>
        </p:nvSpPr>
        <p:spPr>
          <a:xfrm>
            <a:off x="7182427" y="4131541"/>
            <a:ext cx="4933950" cy="1015663"/>
          </a:xfrm>
          <a:prstGeom prst="rect">
            <a:avLst/>
          </a:prstGeom>
          <a:solidFill>
            <a:srgbClr val="FFFFFF"/>
          </a:solidFill>
        </p:spPr>
        <p:txBody>
          <a:bodyPr wrap="square" rtlCol="0">
            <a:spAutoFit/>
          </a:bodyPr>
          <a:lstStyle/>
          <a:p>
            <a:endParaRPr lang="en-GB"/>
          </a:p>
          <a:p>
            <a:r>
              <a:rPr lang="en-GB" sz="2400">
                <a:solidFill>
                  <a:srgbClr val="0070C0"/>
                </a:solidFill>
              </a:rPr>
              <a:t>Came into force 1</a:t>
            </a:r>
            <a:r>
              <a:rPr lang="en-GB" sz="2400" baseline="30000">
                <a:solidFill>
                  <a:srgbClr val="0070C0"/>
                </a:solidFill>
              </a:rPr>
              <a:t>st</a:t>
            </a:r>
            <a:r>
              <a:rPr lang="en-GB" sz="2400">
                <a:solidFill>
                  <a:srgbClr val="0070C0"/>
                </a:solidFill>
              </a:rPr>
              <a:t> September 2026</a:t>
            </a:r>
          </a:p>
          <a:p>
            <a:endParaRPr lang="en-GB"/>
          </a:p>
        </p:txBody>
      </p:sp>
      <p:pic>
        <p:nvPicPr>
          <p:cNvPr id="11" name="Picture 10">
            <a:extLst>
              <a:ext uri="{FF2B5EF4-FFF2-40B4-BE49-F238E27FC236}">
                <a16:creationId xmlns:a16="http://schemas.microsoft.com/office/drawing/2014/main" id="{7966090F-0C0F-28D2-92B5-2064096DC987}"/>
              </a:ext>
            </a:extLst>
          </p:cNvPr>
          <p:cNvPicPr>
            <a:picLocks noChangeAspect="1"/>
          </p:cNvPicPr>
          <p:nvPr/>
        </p:nvPicPr>
        <p:blipFill>
          <a:blip r:embed="rId3"/>
          <a:stretch>
            <a:fillRect/>
          </a:stretch>
        </p:blipFill>
        <p:spPr>
          <a:xfrm>
            <a:off x="1854297" y="793075"/>
            <a:ext cx="3714653" cy="5271850"/>
          </a:xfrm>
          <a:prstGeom prst="rect">
            <a:avLst/>
          </a:prstGeom>
        </p:spPr>
      </p:pic>
    </p:spTree>
    <p:extLst>
      <p:ext uri="{BB962C8B-B14F-4D97-AF65-F5344CB8AC3E}">
        <p14:creationId xmlns:p14="http://schemas.microsoft.com/office/powerpoint/2010/main" val="3653278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805E76-B774-357E-F781-027627ED7A18}"/>
              </a:ext>
            </a:extLst>
          </p:cNvPr>
          <p:cNvSpPr>
            <a:spLocks noGrp="1"/>
          </p:cNvSpPr>
          <p:nvPr>
            <p:ph type="title"/>
          </p:nvPr>
        </p:nvSpPr>
        <p:spPr>
          <a:xfrm>
            <a:off x="572493" y="238539"/>
            <a:ext cx="11018520" cy="1434415"/>
          </a:xfrm>
        </p:spPr>
        <p:txBody>
          <a:bodyPr anchor="b">
            <a:normAutofit/>
          </a:bodyPr>
          <a:lstStyle/>
          <a:p>
            <a:r>
              <a:rPr lang="en-GB" sz="4600" b="1"/>
              <a:t>Safeguarding information must follow the child – properly and on time</a:t>
            </a:r>
            <a:endParaRPr lang="en-GB" sz="460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72629EA-4C18-E188-D767-405E97E02CDC}"/>
              </a:ext>
            </a:extLst>
          </p:cNvPr>
          <p:cNvSpPr>
            <a:spLocks noGrp="1"/>
          </p:cNvSpPr>
          <p:nvPr>
            <p:ph idx="1"/>
          </p:nvPr>
        </p:nvSpPr>
        <p:spPr>
          <a:xfrm>
            <a:off x="572493" y="2071316"/>
            <a:ext cx="6713552" cy="4119172"/>
          </a:xfrm>
        </p:spPr>
        <p:txBody>
          <a:bodyPr anchor="t">
            <a:normAutofit/>
          </a:bodyPr>
          <a:lstStyle/>
          <a:p>
            <a:pPr marL="0" indent="0" fontAlgn="base">
              <a:buNone/>
            </a:pPr>
            <a:r>
              <a:rPr lang="en-GB" sz="2000"/>
              <a:t>When a pupil moves school (especially after permanent exclusion), safeguarding and “risk to others” information </a:t>
            </a:r>
            <a:r>
              <a:rPr lang="en-GB" sz="2000" b="1"/>
              <a:t>must</a:t>
            </a:r>
            <a:r>
              <a:rPr lang="en-GB" sz="2000"/>
              <a:t> be clearly shared, received, checked, and acted upon before the child starts. </a:t>
            </a:r>
          </a:p>
          <a:p>
            <a:pPr marL="0" indent="0" fontAlgn="base">
              <a:buNone/>
            </a:pPr>
            <a:r>
              <a:rPr lang="en-GB" sz="2000" b="1"/>
              <a:t>This includes:</a:t>
            </a:r>
            <a:r>
              <a:rPr lang="en-GB" sz="2000"/>
              <a:t> </a:t>
            </a:r>
          </a:p>
          <a:p>
            <a:pPr fontAlgn="base"/>
            <a:r>
              <a:rPr lang="en-GB" sz="2000"/>
              <a:t>Clarity on who sends what (school vs local authority) </a:t>
            </a:r>
          </a:p>
          <a:p>
            <a:pPr fontAlgn="base"/>
            <a:r>
              <a:rPr lang="en-GB" sz="2000"/>
              <a:t>Sharing information before a place is offered if safety planning is needed </a:t>
            </a:r>
          </a:p>
          <a:p>
            <a:pPr fontAlgn="base"/>
            <a:r>
              <a:rPr lang="en-GB" sz="2000"/>
              <a:t>Highlighting serious concerns (weapons, intent to harm) </a:t>
            </a:r>
          </a:p>
          <a:p>
            <a:pPr fontAlgn="base"/>
            <a:r>
              <a:rPr lang="en-GB" sz="2000"/>
              <a:t>Ensuring EHCPs do </a:t>
            </a:r>
            <a:r>
              <a:rPr lang="en-GB" sz="2000" b="1"/>
              <a:t>not</a:t>
            </a:r>
            <a:r>
              <a:rPr lang="en-GB" sz="2000"/>
              <a:t> replace direct safeguarding information sharing </a:t>
            </a:r>
            <a:br>
              <a:rPr lang="en-GB" sz="2000"/>
            </a:br>
            <a:r>
              <a:rPr lang="en-GB" sz="2000"/>
              <a:t> </a:t>
            </a:r>
          </a:p>
          <a:p>
            <a:endParaRPr lang="en-GB" sz="2000"/>
          </a:p>
        </p:txBody>
      </p:sp>
      <p:pic>
        <p:nvPicPr>
          <p:cNvPr id="5" name="Picture 4" descr="Hands holding puzzle pieces">
            <a:extLst>
              <a:ext uri="{FF2B5EF4-FFF2-40B4-BE49-F238E27FC236}">
                <a16:creationId xmlns:a16="http://schemas.microsoft.com/office/drawing/2014/main" id="{2E037D00-0F72-8442-40D3-AAAF41E13EA9}"/>
              </a:ext>
            </a:extLst>
          </p:cNvPr>
          <p:cNvPicPr>
            <a:picLocks noChangeAspect="1"/>
          </p:cNvPicPr>
          <p:nvPr/>
        </p:nvPicPr>
        <p:blipFill>
          <a:blip r:embed="rId3" cstate="print">
            <a:extLst>
              <a:ext uri="{28A0092B-C50C-407E-A947-70E740481C1C}">
                <a14:useLocalDpi xmlns:a14="http://schemas.microsoft.com/office/drawing/2010/main" val="0"/>
              </a:ext>
            </a:extLst>
          </a:blip>
          <a:srcRect l="14370" r="16123"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4079073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279E63-7BFC-FBC0-2E3F-5F5D9EF0D851}"/>
              </a:ext>
            </a:extLst>
          </p:cNvPr>
          <p:cNvSpPr>
            <a:spLocks noGrp="1"/>
          </p:cNvSpPr>
          <p:nvPr>
            <p:ph type="title"/>
          </p:nvPr>
        </p:nvSpPr>
        <p:spPr>
          <a:xfrm>
            <a:off x="572493" y="238539"/>
            <a:ext cx="11018520" cy="1434415"/>
          </a:xfrm>
        </p:spPr>
        <p:txBody>
          <a:bodyPr anchor="b">
            <a:normAutofit/>
          </a:bodyPr>
          <a:lstStyle/>
          <a:p>
            <a:r>
              <a:rPr lang="en-GB" sz="4600" b="1"/>
              <a:t>No single point of failure for safeguarding information</a:t>
            </a:r>
            <a:endParaRPr lang="en-GB" sz="460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6C45348-0065-DE89-77CF-B71CBCFEBF31}"/>
              </a:ext>
            </a:extLst>
          </p:cNvPr>
          <p:cNvSpPr>
            <a:spLocks noGrp="1"/>
          </p:cNvSpPr>
          <p:nvPr>
            <p:ph idx="1"/>
          </p:nvPr>
        </p:nvSpPr>
        <p:spPr>
          <a:xfrm>
            <a:off x="572493" y="2071316"/>
            <a:ext cx="6713552" cy="4119172"/>
          </a:xfrm>
        </p:spPr>
        <p:txBody>
          <a:bodyPr anchor="t">
            <a:normAutofit/>
          </a:bodyPr>
          <a:lstStyle/>
          <a:p>
            <a:pPr marL="0" indent="0" fontAlgn="base">
              <a:buNone/>
            </a:pPr>
            <a:r>
              <a:rPr lang="en-GB" sz="1900"/>
              <a:t>Safeguarding systems</a:t>
            </a:r>
            <a:r>
              <a:rPr lang="en-GB" sz="1900" b="1"/>
              <a:t> must not rely on one person or one email</a:t>
            </a:r>
            <a:r>
              <a:rPr lang="en-GB" sz="1900"/>
              <a:t>. There must be clear confirmation that information has been: </a:t>
            </a:r>
          </a:p>
          <a:p>
            <a:pPr fontAlgn="base"/>
            <a:r>
              <a:rPr lang="en-GB" sz="1900"/>
              <a:t>Received </a:t>
            </a:r>
          </a:p>
          <a:p>
            <a:pPr fontAlgn="base"/>
            <a:r>
              <a:rPr lang="en-GB" sz="1900"/>
              <a:t>Read </a:t>
            </a:r>
          </a:p>
          <a:p>
            <a:pPr fontAlgn="base"/>
            <a:r>
              <a:rPr lang="en-GB" sz="1900"/>
              <a:t>Understood </a:t>
            </a:r>
          </a:p>
          <a:p>
            <a:pPr fontAlgn="base"/>
            <a:r>
              <a:rPr lang="en-GB" sz="1900"/>
              <a:t>Acted upon </a:t>
            </a:r>
          </a:p>
          <a:p>
            <a:pPr marL="0" indent="0" fontAlgn="base">
              <a:buNone/>
            </a:pPr>
            <a:endParaRPr lang="en-GB" sz="1900" b="1"/>
          </a:p>
          <a:p>
            <a:pPr marL="0" indent="0" fontAlgn="base">
              <a:buNone/>
            </a:pPr>
            <a:r>
              <a:rPr lang="en-GB" sz="1900" b="1"/>
              <a:t>Key takeaway for DSLs:</a:t>
            </a:r>
            <a:r>
              <a:rPr lang="en-GB" sz="1900"/>
              <a:t> </a:t>
            </a:r>
          </a:p>
          <a:p>
            <a:pPr fontAlgn="base"/>
            <a:r>
              <a:rPr lang="en-GB" sz="1900"/>
              <a:t>Use systems with confirmation/sign‑off </a:t>
            </a:r>
          </a:p>
          <a:p>
            <a:pPr fontAlgn="base"/>
            <a:r>
              <a:rPr lang="en-GB" sz="1900"/>
              <a:t>Have cover arrangements if the DSL is absent</a:t>
            </a:r>
          </a:p>
          <a:p>
            <a:endParaRPr lang="en-GB" sz="1900"/>
          </a:p>
        </p:txBody>
      </p:sp>
      <p:pic>
        <p:nvPicPr>
          <p:cNvPr id="5" name="Picture 4" descr="Hands holding puzzle pieces">
            <a:extLst>
              <a:ext uri="{FF2B5EF4-FFF2-40B4-BE49-F238E27FC236}">
                <a16:creationId xmlns:a16="http://schemas.microsoft.com/office/drawing/2014/main" id="{E68A46CE-6B46-F080-752D-508C4307912A}"/>
              </a:ext>
            </a:extLst>
          </p:cNvPr>
          <p:cNvPicPr>
            <a:picLocks noChangeAspect="1"/>
          </p:cNvPicPr>
          <p:nvPr/>
        </p:nvPicPr>
        <p:blipFill>
          <a:blip r:embed="rId3" cstate="print">
            <a:extLst>
              <a:ext uri="{28A0092B-C50C-407E-A947-70E740481C1C}">
                <a14:useLocalDpi xmlns:a14="http://schemas.microsoft.com/office/drawing/2010/main" val="0"/>
              </a:ext>
            </a:extLst>
          </a:blip>
          <a:srcRect l="14370" r="16123"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6900110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459FAE-4290-014D-D76C-A5E1C33BB734}"/>
              </a:ext>
            </a:extLst>
          </p:cNvPr>
          <p:cNvSpPr>
            <a:spLocks noGrp="1"/>
          </p:cNvSpPr>
          <p:nvPr>
            <p:ph type="title"/>
          </p:nvPr>
        </p:nvSpPr>
        <p:spPr>
          <a:xfrm>
            <a:off x="572493" y="238539"/>
            <a:ext cx="11018520" cy="1434415"/>
          </a:xfrm>
        </p:spPr>
        <p:txBody>
          <a:bodyPr anchor="b">
            <a:normAutofit/>
          </a:bodyPr>
          <a:lstStyle/>
          <a:p>
            <a:r>
              <a:rPr lang="en-GB" sz="4600" b="1"/>
              <a:t>Risk assessments and safety plans before transfer</a:t>
            </a:r>
            <a:endParaRPr lang="en-GB" sz="460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10CA231-6DED-2CAB-87C8-75E08EAA170D}"/>
              </a:ext>
            </a:extLst>
          </p:cNvPr>
          <p:cNvSpPr>
            <a:spLocks noGrp="1"/>
          </p:cNvSpPr>
          <p:nvPr>
            <p:ph idx="1"/>
          </p:nvPr>
        </p:nvSpPr>
        <p:spPr>
          <a:xfrm>
            <a:off x="572493" y="2071316"/>
            <a:ext cx="6713552" cy="4119172"/>
          </a:xfrm>
        </p:spPr>
        <p:txBody>
          <a:bodyPr anchor="t">
            <a:normAutofit/>
          </a:bodyPr>
          <a:lstStyle/>
          <a:p>
            <a:pPr marL="0" indent="0" fontAlgn="base">
              <a:buNone/>
            </a:pPr>
            <a:r>
              <a:rPr lang="en-GB" sz="2200"/>
              <a:t>If a pupil has a known history of weapon possession or serious violence, the receiving school’s DSL must: </a:t>
            </a:r>
          </a:p>
          <a:p>
            <a:pPr marL="0" indent="0" fontAlgn="base">
              <a:buNone/>
            </a:pPr>
            <a:endParaRPr lang="en-GB" sz="2200"/>
          </a:p>
          <a:p>
            <a:pPr fontAlgn="base"/>
            <a:r>
              <a:rPr lang="en-GB" sz="2200"/>
              <a:t>Complete a risk assessment </a:t>
            </a:r>
          </a:p>
          <a:p>
            <a:pPr fontAlgn="base"/>
            <a:r>
              <a:rPr lang="en-GB" sz="2200"/>
              <a:t>Put a safety plan in place </a:t>
            </a:r>
            <a:r>
              <a:rPr lang="en-GB" sz="2200" i="1"/>
              <a:t>before</a:t>
            </a:r>
            <a:r>
              <a:rPr lang="en-GB" sz="2200"/>
              <a:t> the pupil joins the school. </a:t>
            </a:r>
          </a:p>
          <a:p>
            <a:pPr marL="0" indent="0" fontAlgn="base">
              <a:buNone/>
            </a:pPr>
            <a:endParaRPr lang="en-GB" sz="2200" b="1"/>
          </a:p>
          <a:p>
            <a:pPr marL="0" indent="0" fontAlgn="base">
              <a:buNone/>
            </a:pPr>
            <a:r>
              <a:rPr lang="en-GB" sz="2200" b="1"/>
              <a:t>Key takeaway for DSLs:</a:t>
            </a:r>
            <a:r>
              <a:rPr lang="en-GB" sz="2200"/>
              <a:t> </a:t>
            </a:r>
          </a:p>
          <a:p>
            <a:pPr fontAlgn="base"/>
            <a:r>
              <a:rPr lang="en-GB" sz="2200"/>
              <a:t>Never wait until day one to plan for risk</a:t>
            </a:r>
          </a:p>
          <a:p>
            <a:endParaRPr lang="en-GB" sz="2200"/>
          </a:p>
        </p:txBody>
      </p:sp>
      <p:pic>
        <p:nvPicPr>
          <p:cNvPr id="5" name="Picture 4" descr="Arrows showing direction">
            <a:extLst>
              <a:ext uri="{FF2B5EF4-FFF2-40B4-BE49-F238E27FC236}">
                <a16:creationId xmlns:a16="http://schemas.microsoft.com/office/drawing/2014/main" id="{1B1DEBBE-1367-36F8-DAB3-D7DF9C55BBBE}"/>
              </a:ext>
            </a:extLst>
          </p:cNvPr>
          <p:cNvPicPr>
            <a:picLocks noChangeAspect="1"/>
          </p:cNvPicPr>
          <p:nvPr/>
        </p:nvPicPr>
        <p:blipFill>
          <a:blip r:embed="rId3" cstate="print">
            <a:extLst>
              <a:ext uri="{28A0092B-C50C-407E-A947-70E740481C1C}">
                <a14:useLocalDpi xmlns:a14="http://schemas.microsoft.com/office/drawing/2010/main" val="0"/>
              </a:ext>
            </a:extLst>
          </a:blip>
          <a:srcRect l="17244" r="18540"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9237360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E7DF24-E870-6897-09F6-10F3A99787D8}"/>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050287-C223-D23E-35DB-0552F203AEFD}"/>
              </a:ext>
            </a:extLst>
          </p:cNvPr>
          <p:cNvSpPr>
            <a:spLocks noGrp="1"/>
          </p:cNvSpPr>
          <p:nvPr>
            <p:ph type="title"/>
          </p:nvPr>
        </p:nvSpPr>
        <p:spPr>
          <a:xfrm>
            <a:off x="572493" y="238539"/>
            <a:ext cx="11018520" cy="1434415"/>
          </a:xfrm>
        </p:spPr>
        <p:txBody>
          <a:bodyPr anchor="b">
            <a:normAutofit/>
          </a:bodyPr>
          <a:lstStyle/>
          <a:p>
            <a:r>
              <a:rPr lang="en-GB" sz="4600" b="1"/>
              <a:t>Prevent: understanding what happens after a referral</a:t>
            </a:r>
            <a:endParaRPr lang="en-GB" sz="460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A652DEC-F363-191E-BBAD-9F9758E752DF}"/>
              </a:ext>
            </a:extLst>
          </p:cNvPr>
          <p:cNvSpPr>
            <a:spLocks noGrp="1"/>
          </p:cNvSpPr>
          <p:nvPr>
            <p:ph idx="1"/>
          </p:nvPr>
        </p:nvSpPr>
        <p:spPr>
          <a:xfrm>
            <a:off x="572493" y="2071316"/>
            <a:ext cx="6713552" cy="4119172"/>
          </a:xfrm>
        </p:spPr>
        <p:txBody>
          <a:bodyPr anchor="t">
            <a:normAutofit/>
          </a:bodyPr>
          <a:lstStyle/>
          <a:p>
            <a:pPr marL="0" indent="0" fontAlgn="base">
              <a:buNone/>
            </a:pPr>
            <a:r>
              <a:rPr lang="en-GB" sz="2200"/>
              <a:t>Staff must understand: </a:t>
            </a:r>
          </a:p>
          <a:p>
            <a:pPr fontAlgn="base"/>
            <a:r>
              <a:rPr lang="en-GB" sz="2200"/>
              <a:t>What happens after a Prevent referral </a:t>
            </a:r>
          </a:p>
          <a:p>
            <a:pPr fontAlgn="base"/>
            <a:r>
              <a:rPr lang="en-GB" sz="2200"/>
              <a:t>The importance of two‑way dialogue with Prevent officers </a:t>
            </a:r>
          </a:p>
          <a:p>
            <a:pPr fontAlgn="base"/>
            <a:r>
              <a:rPr lang="en-GB" sz="2200"/>
              <a:t>That safeguarding responsibility continues after referral </a:t>
            </a:r>
          </a:p>
          <a:p>
            <a:pPr marL="0" indent="0" fontAlgn="base">
              <a:buNone/>
            </a:pPr>
            <a:endParaRPr lang="en-GB" sz="2200" b="1"/>
          </a:p>
          <a:p>
            <a:pPr marL="0" indent="0" fontAlgn="base">
              <a:buNone/>
            </a:pPr>
            <a:r>
              <a:rPr lang="en-GB" sz="2200" b="1"/>
              <a:t>Key takeaway for DSLs:</a:t>
            </a:r>
            <a:r>
              <a:rPr lang="en-GB" sz="2200"/>
              <a:t> </a:t>
            </a:r>
          </a:p>
          <a:p>
            <a:pPr fontAlgn="base"/>
            <a:r>
              <a:rPr lang="en-GB" sz="2200"/>
              <a:t>Prevent is a process, not a one‑off form</a:t>
            </a:r>
          </a:p>
          <a:p>
            <a:endParaRPr lang="en-GB" sz="2200"/>
          </a:p>
        </p:txBody>
      </p:sp>
      <p:pic>
        <p:nvPicPr>
          <p:cNvPr id="5" name="Picture 4">
            <a:extLst>
              <a:ext uri="{FF2B5EF4-FFF2-40B4-BE49-F238E27FC236}">
                <a16:creationId xmlns:a16="http://schemas.microsoft.com/office/drawing/2014/main" id="{ABE26996-58B4-5E02-66DB-EA07C4A978BF}"/>
              </a:ext>
            </a:extLst>
          </p:cNvPr>
          <p:cNvPicPr>
            <a:picLocks noChangeAspect="1"/>
          </p:cNvPicPr>
          <p:nvPr/>
        </p:nvPicPr>
        <p:blipFill>
          <a:blip r:embed="rId3">
            <a:extLst>
              <a:ext uri="{28A0092B-C50C-407E-A947-70E740481C1C}">
                <a14:useLocalDpi xmlns:a14="http://schemas.microsoft.com/office/drawing/2010/main" val="0"/>
              </a:ext>
            </a:extLst>
          </a:blip>
          <a:srcRect l="19887" r="14933"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36712337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AD34B9-1663-ACDD-0DBC-6D31C30DAD7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FF4B2E-4893-9C8E-B8A5-7D9722392F5D}"/>
              </a:ext>
            </a:extLst>
          </p:cNvPr>
          <p:cNvSpPr>
            <a:spLocks noGrp="1"/>
          </p:cNvSpPr>
          <p:nvPr>
            <p:ph type="title"/>
          </p:nvPr>
        </p:nvSpPr>
        <p:spPr>
          <a:xfrm>
            <a:off x="572493" y="238539"/>
            <a:ext cx="11018520" cy="1434415"/>
          </a:xfrm>
        </p:spPr>
        <p:txBody>
          <a:bodyPr anchor="b">
            <a:normAutofit/>
          </a:bodyPr>
          <a:lstStyle/>
          <a:p>
            <a:r>
              <a:rPr lang="en-GB" sz="5400" b="1"/>
              <a:t>Reflections</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D05A5D7-723B-D0DF-F811-362FB29696B4}"/>
              </a:ext>
            </a:extLst>
          </p:cNvPr>
          <p:cNvSpPr>
            <a:spLocks noGrp="1"/>
          </p:cNvSpPr>
          <p:nvPr>
            <p:ph idx="1"/>
          </p:nvPr>
        </p:nvSpPr>
        <p:spPr>
          <a:xfrm>
            <a:off x="572493" y="2071316"/>
            <a:ext cx="6713552" cy="4119172"/>
          </a:xfrm>
        </p:spPr>
        <p:txBody>
          <a:bodyPr anchor="t">
            <a:normAutofit/>
          </a:bodyPr>
          <a:lstStyle/>
          <a:p>
            <a:pPr marL="0" indent="0" fontAlgn="base">
              <a:buNone/>
            </a:pPr>
            <a:r>
              <a:rPr lang="en-GB" sz="2200"/>
              <a:t>Spend some time reflecting on and discussing these findings.</a:t>
            </a:r>
          </a:p>
          <a:p>
            <a:pPr marL="0" indent="0" fontAlgn="base">
              <a:buNone/>
            </a:pPr>
            <a:endParaRPr lang="en-GB" sz="2200"/>
          </a:p>
          <a:p>
            <a:pPr marL="0" indent="0" fontAlgn="base">
              <a:buNone/>
            </a:pPr>
            <a:r>
              <a:rPr lang="en-GB" sz="2200"/>
              <a:t>Any key areas of concern?</a:t>
            </a:r>
          </a:p>
          <a:p>
            <a:pPr marL="0" indent="0" fontAlgn="base">
              <a:buNone/>
            </a:pPr>
            <a:endParaRPr lang="en-GB" sz="2200"/>
          </a:p>
          <a:p>
            <a:pPr marL="0" indent="0" fontAlgn="base">
              <a:buNone/>
            </a:pPr>
            <a:r>
              <a:rPr lang="en-GB" sz="2200"/>
              <a:t>Any areas of good practice to share?</a:t>
            </a:r>
          </a:p>
          <a:p>
            <a:pPr marL="0" indent="0">
              <a:buNone/>
            </a:pPr>
            <a:endParaRPr lang="en-GB" sz="2200"/>
          </a:p>
        </p:txBody>
      </p:sp>
      <p:pic>
        <p:nvPicPr>
          <p:cNvPr id="5" name="Picture 4" descr="A digital balance scale using circles">
            <a:extLst>
              <a:ext uri="{FF2B5EF4-FFF2-40B4-BE49-F238E27FC236}">
                <a16:creationId xmlns:a16="http://schemas.microsoft.com/office/drawing/2014/main" id="{16DAF3D7-7D58-D1F0-89B6-3D30D21FEE1E}"/>
              </a:ext>
            </a:extLst>
          </p:cNvPr>
          <p:cNvPicPr>
            <a:picLocks noChangeAspect="1"/>
          </p:cNvPicPr>
          <p:nvPr/>
        </p:nvPicPr>
        <p:blipFill>
          <a:blip r:embed="rId3" cstate="print">
            <a:extLst>
              <a:ext uri="{28A0092B-C50C-407E-A947-70E740481C1C}">
                <a14:useLocalDpi xmlns:a14="http://schemas.microsoft.com/office/drawing/2010/main" val="0"/>
              </a:ext>
            </a:extLst>
          </a:blip>
          <a:srcRect l="22336" r="19460"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5220259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5AA07-B6F2-5765-18AF-67B57315C02A}"/>
              </a:ext>
            </a:extLst>
          </p:cNvPr>
          <p:cNvSpPr>
            <a:spLocks noGrp="1"/>
          </p:cNvSpPr>
          <p:nvPr>
            <p:ph type="title"/>
          </p:nvPr>
        </p:nvSpPr>
        <p:spPr>
          <a:xfrm>
            <a:off x="576072" y="384048"/>
            <a:ext cx="11018520" cy="1124712"/>
          </a:xfrm>
        </p:spPr>
        <p:txBody>
          <a:bodyPr wrap="square" lIns="0" tIns="0" rIns="0" bIns="0" anchor="t">
            <a:noAutofit/>
          </a:bodyPr>
          <a:lstStyle/>
          <a:p>
            <a:pPr algn="l">
              <a:lnSpc>
                <a:spcPct val="92000"/>
              </a:lnSpc>
              <a:spcBef>
                <a:spcPts val="0"/>
              </a:spcBef>
              <a:spcAft>
                <a:spcPts val="0"/>
              </a:spcAft>
            </a:pPr>
            <a:r>
              <a:rPr lang="en-GB" sz="3600" b="1">
                <a:solidFill>
                  <a:srgbClr val="121212"/>
                </a:solidFill>
                <a:latin typeface="Aptos Display"/>
              </a:rPr>
              <a:t>KCSIE 2026 reinforces safeguards highlighted by Southport</a:t>
            </a:r>
          </a:p>
        </p:txBody>
      </p:sp>
      <p:sp>
        <p:nvSpPr>
          <p:cNvPr id="3" name="TextBox 2"/>
          <p:cNvSpPr txBox="1"/>
          <p:nvPr/>
        </p:nvSpPr>
        <p:spPr>
          <a:xfrm>
            <a:off x="576072" y="164592"/>
            <a:ext cx="5120640" cy="219456"/>
          </a:xfrm>
          <a:prstGeom prst="rect">
            <a:avLst/>
          </a:prstGeom>
          <a:noFill/>
        </p:spPr>
        <p:txBody>
          <a:bodyPr wrap="square" lIns="0" tIns="0" rIns="0" bIns="0" anchor="ctr">
            <a:noAutofit/>
          </a:bodyPr>
          <a:lstStyle/>
          <a:p>
            <a:pPr algn="l">
              <a:lnSpc>
                <a:spcPct val="100000"/>
              </a:lnSpc>
              <a:spcBef>
                <a:spcPts val="0"/>
              </a:spcBef>
              <a:spcAft>
                <a:spcPts val="0"/>
              </a:spcAft>
            </a:pPr>
            <a:r>
              <a:rPr sz="1200" b="1">
                <a:solidFill>
                  <a:srgbClr val="E95C2A"/>
                </a:solidFill>
                <a:latin typeface="Aptos"/>
              </a:rPr>
              <a:t>KCSIE 2026  •  SOUTHPORT LEARNING</a:t>
            </a:r>
          </a:p>
        </p:txBody>
      </p:sp>
      <p:sp>
        <p:nvSpPr>
          <p:cNvPr id="4" name="Rectangle 3"/>
          <p:cNvSpPr/>
          <p:nvPr/>
        </p:nvSpPr>
        <p:spPr>
          <a:xfrm>
            <a:off x="576072" y="1591056"/>
            <a:ext cx="10972800" cy="22860"/>
          </a:xfrm>
          <a:prstGeom prst="rect">
            <a:avLst/>
          </a:prstGeom>
          <a:solidFill>
            <a:srgbClr val="E95C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576072" y="1682496"/>
            <a:ext cx="10972800" cy="274320"/>
          </a:xfrm>
          <a:prstGeom prst="rect">
            <a:avLst/>
          </a:prstGeom>
          <a:noFill/>
        </p:spPr>
        <p:txBody>
          <a:bodyPr wrap="square" lIns="0" tIns="0" rIns="0" bIns="0" anchor="ctr">
            <a:noAutofit/>
          </a:bodyPr>
          <a:lstStyle/>
          <a:p>
            <a:pPr algn="l">
              <a:lnSpc>
                <a:spcPct val="100000"/>
              </a:lnSpc>
              <a:spcBef>
                <a:spcPts val="0"/>
              </a:spcBef>
              <a:spcAft>
                <a:spcPts val="0"/>
              </a:spcAft>
            </a:pPr>
            <a:r>
              <a:rPr sz="1400" b="0">
                <a:solidFill>
                  <a:srgbClr val="5F6B70"/>
                </a:solidFill>
                <a:latin typeface="Aptos"/>
              </a:rPr>
              <a:t>Relevant statutory updates  •  in force 1 September 2026</a:t>
            </a:r>
          </a:p>
        </p:txBody>
      </p:sp>
      <p:sp>
        <p:nvSpPr>
          <p:cNvPr id="6" name="Rounded Rectangle 5"/>
          <p:cNvSpPr/>
          <p:nvPr/>
        </p:nvSpPr>
        <p:spPr>
          <a:xfrm>
            <a:off x="576072" y="2084831"/>
            <a:ext cx="5349240" cy="1517904"/>
          </a:xfrm>
          <a:prstGeom prst="roundRect">
            <a:avLst/>
          </a:prstGeom>
          <a:solidFill>
            <a:srgbClr val="FDEDE6"/>
          </a:solidFill>
          <a:ln w="10160">
            <a:solidFill>
              <a:srgbClr val="D7DDD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 name="Rounded Rectangle 6"/>
          <p:cNvSpPr/>
          <p:nvPr/>
        </p:nvSpPr>
        <p:spPr>
          <a:xfrm>
            <a:off x="777240" y="2286000"/>
            <a:ext cx="566928" cy="420624"/>
          </a:xfrm>
          <a:prstGeom prst="roundRect">
            <a:avLst/>
          </a:prstGeom>
          <a:solidFill>
            <a:srgbClr val="0A3242"/>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300" b="1">
                <a:solidFill>
                  <a:srgbClr val="FFFFFF"/>
                </a:solidFill>
                <a:latin typeface="Aptos"/>
              </a:rPr>
              <a:t>01</a:t>
            </a:r>
          </a:p>
        </p:txBody>
      </p:sp>
      <p:sp>
        <p:nvSpPr>
          <p:cNvPr id="8" name="TextBox 7"/>
          <p:cNvSpPr txBox="1"/>
          <p:nvPr/>
        </p:nvSpPr>
        <p:spPr>
          <a:xfrm>
            <a:off x="1508760" y="2258568"/>
            <a:ext cx="4215383" cy="457200"/>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0A3242"/>
                </a:solidFill>
                <a:latin typeface="Aptos Display"/>
              </a:rPr>
              <a:t>Escalate weapon and violence concerns</a:t>
            </a:r>
          </a:p>
        </p:txBody>
      </p:sp>
      <p:sp>
        <p:nvSpPr>
          <p:cNvPr id="9" name="TextBox 8"/>
          <p:cNvSpPr txBox="1"/>
          <p:nvPr/>
        </p:nvSpPr>
        <p:spPr>
          <a:xfrm>
            <a:off x="777240" y="2798063"/>
            <a:ext cx="4946903" cy="676655"/>
          </a:xfrm>
          <a:prstGeom prst="rect">
            <a:avLst/>
          </a:prstGeom>
          <a:noFill/>
        </p:spPr>
        <p:txBody>
          <a:bodyPr wrap="square" lIns="0" tIns="0" rIns="0" bIns="0" anchor="t">
            <a:noAutofit/>
          </a:bodyPr>
          <a:lstStyle/>
          <a:p>
            <a:pPr algn="l">
              <a:lnSpc>
                <a:spcPct val="96000"/>
              </a:lnSpc>
              <a:spcBef>
                <a:spcPts val="0"/>
              </a:spcBef>
              <a:spcAft>
                <a:spcPts val="0"/>
              </a:spcAft>
            </a:pPr>
            <a:r>
              <a:rPr sz="1600" b="0">
                <a:solidFill>
                  <a:srgbClr val="121212"/>
                </a:solidFill>
                <a:latin typeface="Aptos"/>
              </a:rPr>
              <a:t>Report concerns about carrying, using or intending to use a weapon to the DSL, who should assess the risk.</a:t>
            </a:r>
          </a:p>
        </p:txBody>
      </p:sp>
      <p:sp>
        <p:nvSpPr>
          <p:cNvPr id="10" name="Rounded Rectangle 9"/>
          <p:cNvSpPr/>
          <p:nvPr/>
        </p:nvSpPr>
        <p:spPr>
          <a:xfrm>
            <a:off x="6199632" y="2084831"/>
            <a:ext cx="5349240" cy="1517904"/>
          </a:xfrm>
          <a:prstGeom prst="roundRect">
            <a:avLst/>
          </a:prstGeom>
          <a:solidFill>
            <a:srgbClr val="EEF4F6"/>
          </a:solidFill>
          <a:ln w="10160">
            <a:solidFill>
              <a:srgbClr val="D7DDD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Rounded Rectangle 10"/>
          <p:cNvSpPr/>
          <p:nvPr/>
        </p:nvSpPr>
        <p:spPr>
          <a:xfrm>
            <a:off x="6400800" y="2286000"/>
            <a:ext cx="566928" cy="420624"/>
          </a:xfrm>
          <a:prstGeom prst="roundRect">
            <a:avLst/>
          </a:prstGeom>
          <a:solidFill>
            <a:srgbClr val="0A3242"/>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300" b="1">
                <a:solidFill>
                  <a:srgbClr val="FFFFFF"/>
                </a:solidFill>
                <a:latin typeface="Aptos"/>
              </a:rPr>
              <a:t>02</a:t>
            </a:r>
          </a:p>
        </p:txBody>
      </p:sp>
      <p:sp>
        <p:nvSpPr>
          <p:cNvPr id="12" name="TextBox 11"/>
          <p:cNvSpPr txBox="1"/>
          <p:nvPr/>
        </p:nvSpPr>
        <p:spPr>
          <a:xfrm>
            <a:off x="7132320" y="2258568"/>
            <a:ext cx="4215383" cy="457200"/>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0A3242"/>
                </a:solidFill>
                <a:latin typeface="Aptos Display"/>
              </a:rPr>
              <a:t>Share the full safeguarding picture</a:t>
            </a:r>
          </a:p>
        </p:txBody>
      </p:sp>
      <p:sp>
        <p:nvSpPr>
          <p:cNvPr id="13" name="TextBox 12"/>
          <p:cNvSpPr txBox="1"/>
          <p:nvPr/>
        </p:nvSpPr>
        <p:spPr>
          <a:xfrm>
            <a:off x="6400800" y="2798063"/>
            <a:ext cx="4946903" cy="676655"/>
          </a:xfrm>
          <a:prstGeom prst="rect">
            <a:avLst/>
          </a:prstGeom>
          <a:noFill/>
        </p:spPr>
        <p:txBody>
          <a:bodyPr wrap="square" lIns="0" tIns="0" rIns="0" bIns="0" anchor="t">
            <a:noAutofit/>
          </a:bodyPr>
          <a:lstStyle/>
          <a:p>
            <a:pPr algn="l">
              <a:lnSpc>
                <a:spcPct val="96000"/>
              </a:lnSpc>
              <a:spcBef>
                <a:spcPts val="0"/>
              </a:spcBef>
              <a:spcAft>
                <a:spcPts val="0"/>
              </a:spcAft>
            </a:pPr>
            <a:r>
              <a:rPr sz="1600" b="0">
                <a:solidFill>
                  <a:srgbClr val="121212"/>
                </a:solidFill>
                <a:latin typeface="Aptos"/>
              </a:rPr>
              <a:t>Information must be relevant, focused, proportionate and clearly contextualised for the receiving setting.</a:t>
            </a:r>
          </a:p>
        </p:txBody>
      </p:sp>
      <p:sp>
        <p:nvSpPr>
          <p:cNvPr id="14" name="Rounded Rectangle 13"/>
          <p:cNvSpPr/>
          <p:nvPr/>
        </p:nvSpPr>
        <p:spPr>
          <a:xfrm>
            <a:off x="576072" y="3803904"/>
            <a:ext cx="5349240" cy="1517904"/>
          </a:xfrm>
          <a:prstGeom prst="roundRect">
            <a:avLst/>
          </a:prstGeom>
          <a:solidFill>
            <a:srgbClr val="EEF4F6"/>
          </a:solidFill>
          <a:ln w="10160">
            <a:solidFill>
              <a:srgbClr val="D7DDD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 name="Rounded Rectangle 14"/>
          <p:cNvSpPr/>
          <p:nvPr/>
        </p:nvSpPr>
        <p:spPr>
          <a:xfrm>
            <a:off x="777240" y="4005072"/>
            <a:ext cx="566928" cy="420624"/>
          </a:xfrm>
          <a:prstGeom prst="roundRect">
            <a:avLst/>
          </a:prstGeom>
          <a:solidFill>
            <a:srgbClr val="0A3242"/>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300" b="1">
                <a:solidFill>
                  <a:srgbClr val="FFFFFF"/>
                </a:solidFill>
                <a:latin typeface="Aptos"/>
              </a:rPr>
              <a:t>03</a:t>
            </a:r>
          </a:p>
        </p:txBody>
      </p:sp>
      <p:sp>
        <p:nvSpPr>
          <p:cNvPr id="16" name="TextBox 15"/>
          <p:cNvSpPr txBox="1"/>
          <p:nvPr/>
        </p:nvSpPr>
        <p:spPr>
          <a:xfrm>
            <a:off x="1508760" y="3977640"/>
            <a:ext cx="4215383" cy="457200"/>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0A3242"/>
                </a:solidFill>
                <a:latin typeface="Aptos Display"/>
              </a:rPr>
              <a:t>Plan before the child arrives</a:t>
            </a:r>
          </a:p>
        </p:txBody>
      </p:sp>
      <p:sp>
        <p:nvSpPr>
          <p:cNvPr id="17" name="TextBox 16"/>
          <p:cNvSpPr txBox="1"/>
          <p:nvPr/>
        </p:nvSpPr>
        <p:spPr>
          <a:xfrm>
            <a:off x="777240" y="4517136"/>
            <a:ext cx="4946903" cy="676655"/>
          </a:xfrm>
          <a:prstGeom prst="rect">
            <a:avLst/>
          </a:prstGeom>
          <a:noFill/>
        </p:spPr>
        <p:txBody>
          <a:bodyPr wrap="square" lIns="0" tIns="0" rIns="0" bIns="0" anchor="t">
            <a:noAutofit/>
          </a:bodyPr>
          <a:lstStyle/>
          <a:p>
            <a:pPr algn="l">
              <a:lnSpc>
                <a:spcPct val="96000"/>
              </a:lnSpc>
              <a:spcBef>
                <a:spcPts val="0"/>
              </a:spcBef>
              <a:spcAft>
                <a:spcPts val="0"/>
              </a:spcAft>
            </a:pPr>
            <a:r>
              <a:rPr sz="1600" b="0">
                <a:solidFill>
                  <a:srgbClr val="121212"/>
                </a:solidFill>
                <a:latin typeface="Aptos"/>
              </a:rPr>
              <a:t>Where information indicates risk to the child or others, assess risk, put a safety and support plan in place, and ensure DSLs speak directly.</a:t>
            </a:r>
          </a:p>
        </p:txBody>
      </p:sp>
      <p:sp>
        <p:nvSpPr>
          <p:cNvPr id="18" name="Rounded Rectangle 17"/>
          <p:cNvSpPr/>
          <p:nvPr/>
        </p:nvSpPr>
        <p:spPr>
          <a:xfrm>
            <a:off x="6199632" y="3803904"/>
            <a:ext cx="5349240" cy="1517904"/>
          </a:xfrm>
          <a:prstGeom prst="roundRect">
            <a:avLst/>
          </a:prstGeom>
          <a:solidFill>
            <a:srgbClr val="FDEDE6"/>
          </a:solidFill>
          <a:ln w="10160">
            <a:solidFill>
              <a:srgbClr val="D7DDD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 name="Rounded Rectangle 18"/>
          <p:cNvSpPr/>
          <p:nvPr/>
        </p:nvSpPr>
        <p:spPr>
          <a:xfrm>
            <a:off x="6400800" y="4005072"/>
            <a:ext cx="566928" cy="420624"/>
          </a:xfrm>
          <a:prstGeom prst="roundRect">
            <a:avLst/>
          </a:prstGeom>
          <a:solidFill>
            <a:srgbClr val="0A3242"/>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300" b="1">
                <a:solidFill>
                  <a:srgbClr val="FFFFFF"/>
                </a:solidFill>
                <a:latin typeface="Aptos"/>
              </a:rPr>
              <a:t>04</a:t>
            </a:r>
          </a:p>
        </p:txBody>
      </p:sp>
      <p:sp>
        <p:nvSpPr>
          <p:cNvPr id="20" name="TextBox 19"/>
          <p:cNvSpPr txBox="1"/>
          <p:nvPr/>
        </p:nvSpPr>
        <p:spPr>
          <a:xfrm>
            <a:off x="7132320" y="3977640"/>
            <a:ext cx="4215383" cy="457200"/>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0A3242"/>
                </a:solidFill>
                <a:latin typeface="Aptos Display"/>
              </a:rPr>
              <a:t>Remove single points of failure</a:t>
            </a:r>
          </a:p>
        </p:txBody>
      </p:sp>
      <p:sp>
        <p:nvSpPr>
          <p:cNvPr id="21" name="TextBox 20"/>
          <p:cNvSpPr txBox="1"/>
          <p:nvPr/>
        </p:nvSpPr>
        <p:spPr>
          <a:xfrm>
            <a:off x="6400800" y="4517136"/>
            <a:ext cx="4946903" cy="676655"/>
          </a:xfrm>
          <a:prstGeom prst="rect">
            <a:avLst/>
          </a:prstGeom>
          <a:noFill/>
        </p:spPr>
        <p:txBody>
          <a:bodyPr wrap="square" lIns="0" tIns="0" rIns="0" bIns="0" anchor="t">
            <a:noAutofit/>
          </a:bodyPr>
          <a:lstStyle/>
          <a:p>
            <a:pPr algn="l">
              <a:lnSpc>
                <a:spcPct val="96000"/>
              </a:lnSpc>
              <a:spcBef>
                <a:spcPts val="0"/>
              </a:spcBef>
              <a:spcAft>
                <a:spcPts val="0"/>
              </a:spcAft>
            </a:pPr>
            <a:r>
              <a:rPr sz="1600" b="0">
                <a:solidFill>
                  <a:srgbClr val="121212"/>
                </a:solidFill>
                <a:latin typeface="Aptos"/>
              </a:rPr>
              <a:t>Use robust DSL cover so concerns are received, monitored and acted on without delay when the DSL is unavailable.</a:t>
            </a:r>
          </a:p>
        </p:txBody>
      </p:sp>
      <p:sp>
        <p:nvSpPr>
          <p:cNvPr id="22" name="Rounded Rectangle 21"/>
          <p:cNvSpPr/>
          <p:nvPr/>
        </p:nvSpPr>
        <p:spPr>
          <a:xfrm>
            <a:off x="576072" y="5577840"/>
            <a:ext cx="10972800" cy="512064"/>
          </a:xfrm>
          <a:prstGeom prst="roundRect">
            <a:avLst/>
          </a:prstGeom>
          <a:solidFill>
            <a:srgbClr val="0A3242"/>
          </a:solidFill>
          <a:ln>
            <a:noFill/>
          </a:ln>
        </p:spPr>
        <p:style>
          <a:lnRef idx="1">
            <a:schemeClr val="accent1"/>
          </a:lnRef>
          <a:fillRef idx="3">
            <a:schemeClr val="accent1"/>
          </a:fillRef>
          <a:effectRef idx="2">
            <a:schemeClr val="accent1"/>
          </a:effectRef>
          <a:fontRef idx="minor">
            <a:schemeClr val="lt1"/>
          </a:fontRef>
        </p:style>
        <p:txBody>
          <a:bodyPr wrap="square" lIns="164592" tIns="18288" rIns="164592" bIns="18288" rtlCol="0" anchor="ctr">
            <a:noAutofit/>
          </a:bodyPr>
          <a:lstStyle/>
          <a:p>
            <a:pPr algn="l">
              <a:lnSpc>
                <a:spcPct val="95000"/>
              </a:lnSpc>
            </a:pPr>
            <a:r>
              <a:rPr sz="1300" b="1">
                <a:solidFill>
                  <a:srgbClr val="E95C2A"/>
                </a:solidFill>
                <a:latin typeface="Aptos"/>
              </a:rPr>
              <a:t>KEEP THE DISTINCTION CLEAR  </a:t>
            </a:r>
            <a:r>
              <a:rPr sz="1300" b="0">
                <a:solidFill>
                  <a:srgbClr val="FFFFFF"/>
                </a:solidFill>
                <a:latin typeface="Aptos"/>
              </a:rPr>
              <a:t>KCSIE 2026 is statutory guidance; the Southport Inquiry recommendations are a separate source of learning.</a:t>
            </a:r>
          </a:p>
        </p:txBody>
      </p:sp>
      <p:sp>
        <p:nvSpPr>
          <p:cNvPr id="23" name="TextBox 22"/>
          <p:cNvSpPr txBox="1"/>
          <p:nvPr/>
        </p:nvSpPr>
        <p:spPr>
          <a:xfrm>
            <a:off x="576072" y="6318504"/>
            <a:ext cx="10972800" cy="210312"/>
          </a:xfrm>
          <a:prstGeom prst="rect">
            <a:avLst/>
          </a:prstGeom>
          <a:noFill/>
        </p:spPr>
        <p:txBody>
          <a:bodyPr wrap="square" lIns="0" tIns="0" rIns="0" bIns="0" anchor="ctr">
            <a:noAutofit/>
          </a:bodyPr>
          <a:lstStyle/>
          <a:p>
            <a:pPr algn="l">
              <a:lnSpc>
                <a:spcPct val="100000"/>
              </a:lnSpc>
              <a:spcBef>
                <a:spcPts val="0"/>
              </a:spcBef>
              <a:spcAft>
                <a:spcPts val="0"/>
              </a:spcAft>
            </a:pPr>
            <a:r>
              <a:rPr sz="850" b="0">
                <a:solidFill>
                  <a:srgbClr val="5F6B70"/>
                </a:solidFill>
                <a:latin typeface="Aptos"/>
              </a:rPr>
              <a:t>Sources: DfE, Keeping children safe in education 2026; Southport Inquiry Phase 1 report (2026).</a:t>
            </a:r>
          </a:p>
        </p:txBody>
      </p:sp>
    </p:spTree>
    <p:extLst>
      <p:ext uri="{BB962C8B-B14F-4D97-AF65-F5344CB8AC3E}">
        <p14:creationId xmlns:p14="http://schemas.microsoft.com/office/powerpoint/2010/main" val="24755566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0F15C068-90E0-E7D5-55BE-6C2CFC04553E}"/>
              </a:ext>
            </a:extLst>
          </p:cNvPr>
          <p:cNvPicPr>
            <a:picLocks noChangeAspect="1"/>
          </p:cNvPicPr>
          <p:nvPr/>
        </p:nvPicPr>
        <p:blipFill rotWithShape="1">
          <a:blip r:embed="rId3"/>
          <a:srcRect l="10391" r="10391"/>
          <a:stretch>
            <a:fillRect/>
          </a:stretch>
        </p:blipFill>
        <p:spPr>
          <a:xfrm>
            <a:off x="4038599" y="10"/>
            <a:ext cx="8160026" cy="6875809"/>
          </a:xfrm>
          <a:prstGeom prst="rect">
            <a:avLst/>
          </a:prstGeom>
        </p:spPr>
      </p:pic>
      <p:sp>
        <p:nvSpPr>
          <p:cNvPr id="15" name="Freeform: Shape 14">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07E2638-5EE4-A636-7561-FB70F4A2EA3F}"/>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4000">
                <a:solidFill>
                  <a:srgbClr val="FFFFFF"/>
                </a:solidFill>
              </a:rPr>
              <a:t>Safer Working Practice </a:t>
            </a:r>
          </a:p>
        </p:txBody>
      </p:sp>
    </p:spTree>
    <p:extLst>
      <p:ext uri="{BB962C8B-B14F-4D97-AF65-F5344CB8AC3E}">
        <p14:creationId xmlns:p14="http://schemas.microsoft.com/office/powerpoint/2010/main" val="33405183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46304"/>
          </a:xfrm>
          <a:prstGeom prst="rect">
            <a:avLst/>
          </a:prstGeom>
          <a:solidFill>
            <a:srgbClr val="15959D"/>
          </a:solidFill>
          <a:ln>
            <a:solidFill>
              <a:srgbClr val="1595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76072" y="475488"/>
            <a:ext cx="10789920" cy="530352"/>
          </a:xfrm>
          <a:prstGeom prst="rect">
            <a:avLst/>
          </a:prstGeom>
          <a:noFill/>
        </p:spPr>
        <p:txBody>
          <a:bodyPr wrap="square" lIns="0" tIns="0" rIns="0" bIns="0" anchor="ctr">
            <a:noAutofit/>
          </a:bodyPr>
          <a:lstStyle/>
          <a:p>
            <a:pPr algn="l">
              <a:lnSpc>
                <a:spcPct val="100000"/>
              </a:lnSpc>
              <a:spcBef>
                <a:spcPts val="0"/>
              </a:spcBef>
              <a:spcAft>
                <a:spcPts val="0"/>
              </a:spcAft>
            </a:pPr>
            <a:r>
              <a:rPr sz="3100" b="1">
                <a:solidFill>
                  <a:srgbClr val="123C4A"/>
                </a:solidFill>
                <a:latin typeface="Aptos Display"/>
              </a:rPr>
              <a:t>Regulated activity: what changes in 2026?</a:t>
            </a:r>
          </a:p>
        </p:txBody>
      </p:sp>
      <p:sp>
        <p:nvSpPr>
          <p:cNvPr id="4" name="TextBox 3"/>
          <p:cNvSpPr txBox="1"/>
          <p:nvPr/>
        </p:nvSpPr>
        <p:spPr>
          <a:xfrm>
            <a:off x="594360" y="1051560"/>
            <a:ext cx="10607040" cy="310896"/>
          </a:xfrm>
          <a:prstGeom prst="rect">
            <a:avLst/>
          </a:prstGeom>
          <a:noFill/>
        </p:spPr>
        <p:txBody>
          <a:bodyPr wrap="square" lIns="0" tIns="0" rIns="0" bIns="0" anchor="ctr">
            <a:noAutofit/>
          </a:bodyPr>
          <a:lstStyle/>
          <a:p>
            <a:pPr algn="l">
              <a:lnSpc>
                <a:spcPct val="100000"/>
              </a:lnSpc>
              <a:spcBef>
                <a:spcPts val="0"/>
              </a:spcBef>
              <a:spcAft>
                <a:spcPts val="0"/>
              </a:spcAft>
            </a:pPr>
            <a:r>
              <a:rPr sz="1400" b="0">
                <a:solidFill>
                  <a:srgbClr val="587078"/>
                </a:solidFill>
                <a:latin typeface="Aptos"/>
              </a:rPr>
              <a:t>A guide for staff and volunteers</a:t>
            </a:r>
          </a:p>
        </p:txBody>
      </p:sp>
      <p:sp>
        <p:nvSpPr>
          <p:cNvPr id="5" name="Rounded Rectangle 4"/>
          <p:cNvSpPr/>
          <p:nvPr/>
        </p:nvSpPr>
        <p:spPr>
          <a:xfrm>
            <a:off x="603504"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 name="Rectangle 5"/>
          <p:cNvSpPr/>
          <p:nvPr/>
        </p:nvSpPr>
        <p:spPr>
          <a:xfrm>
            <a:off x="603504" y="1901952"/>
            <a:ext cx="100584" cy="2880360"/>
          </a:xfrm>
          <a:prstGeom prst="rect">
            <a:avLst/>
          </a:prstGeom>
          <a:solidFill>
            <a:srgbClr val="15959D"/>
          </a:solidFill>
          <a:ln>
            <a:solidFill>
              <a:srgbClr val="1595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ounded Rectangle 6"/>
          <p:cNvSpPr/>
          <p:nvPr/>
        </p:nvSpPr>
        <p:spPr>
          <a:xfrm>
            <a:off x="859536"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01</a:t>
            </a:r>
          </a:p>
        </p:txBody>
      </p:sp>
      <p:sp>
        <p:nvSpPr>
          <p:cNvPr id="8" name="TextBox 7"/>
          <p:cNvSpPr txBox="1"/>
          <p:nvPr/>
        </p:nvSpPr>
        <p:spPr>
          <a:xfrm>
            <a:off x="1536192" y="2139696"/>
            <a:ext cx="2322576" cy="530352"/>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Occasional can still count</a:t>
            </a:r>
          </a:p>
        </p:txBody>
      </p:sp>
      <p:sp>
        <p:nvSpPr>
          <p:cNvPr id="9" name="TextBox 8"/>
          <p:cNvSpPr txBox="1"/>
          <p:nvPr/>
        </p:nvSpPr>
        <p:spPr>
          <a:xfrm>
            <a:off x="877824" y="2834640"/>
            <a:ext cx="2980944" cy="1664208"/>
          </a:xfrm>
          <a:prstGeom prst="rect">
            <a:avLst/>
          </a:prstGeom>
          <a:noFill/>
        </p:spPr>
        <p:txBody>
          <a:bodyPr wrap="square" lIns="0" tIns="0" rIns="0" bIns="0" anchor="t">
            <a:noAutofit/>
          </a:bodyPr>
          <a:lstStyle/>
          <a:p>
            <a:pPr algn="l">
              <a:lnSpc>
                <a:spcPct val="96000"/>
              </a:lnSpc>
              <a:spcBef>
                <a:spcPts val="0"/>
              </a:spcBef>
              <a:spcAft>
                <a:spcPts val="0"/>
              </a:spcAft>
            </a:pPr>
            <a:r>
              <a:rPr sz="1550" b="0">
                <a:solidFill>
                  <a:srgbClr val="173138"/>
                </a:solidFill>
                <a:latin typeface="Aptos"/>
              </a:rPr>
              <a:t>The old frequency test is removed. Teaching, training, instructing, caring for or supervising children may be regulated activity even if it happens only once.</a:t>
            </a:r>
          </a:p>
        </p:txBody>
      </p:sp>
      <p:sp>
        <p:nvSpPr>
          <p:cNvPr id="10" name="Rounded Rectangle 9"/>
          <p:cNvSpPr/>
          <p:nvPr/>
        </p:nvSpPr>
        <p:spPr>
          <a:xfrm>
            <a:off x="4352544"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Rectangle 10"/>
          <p:cNvSpPr/>
          <p:nvPr/>
        </p:nvSpPr>
        <p:spPr>
          <a:xfrm>
            <a:off x="4352544" y="1901952"/>
            <a:ext cx="100584" cy="2880360"/>
          </a:xfrm>
          <a:prstGeom prst="rect">
            <a:avLst/>
          </a:prstGeom>
          <a:solidFill>
            <a:srgbClr val="EE765D"/>
          </a:solidFill>
          <a:ln>
            <a:solidFill>
              <a:srgbClr val="EE765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4608576"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02</a:t>
            </a:r>
          </a:p>
        </p:txBody>
      </p:sp>
      <p:sp>
        <p:nvSpPr>
          <p:cNvPr id="13" name="TextBox 12"/>
          <p:cNvSpPr txBox="1"/>
          <p:nvPr/>
        </p:nvSpPr>
        <p:spPr>
          <a:xfrm>
            <a:off x="5285231" y="2139696"/>
            <a:ext cx="2322576" cy="530352"/>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Supervision matters</a:t>
            </a:r>
          </a:p>
        </p:txBody>
      </p:sp>
      <p:sp>
        <p:nvSpPr>
          <p:cNvPr id="14" name="TextBox 13"/>
          <p:cNvSpPr txBox="1"/>
          <p:nvPr/>
        </p:nvSpPr>
        <p:spPr>
          <a:xfrm>
            <a:off x="4626864" y="2834640"/>
            <a:ext cx="2980944" cy="1664208"/>
          </a:xfrm>
          <a:prstGeom prst="rect">
            <a:avLst/>
          </a:prstGeom>
          <a:noFill/>
        </p:spPr>
        <p:txBody>
          <a:bodyPr wrap="square" lIns="0" tIns="0" rIns="0" bIns="0" anchor="t">
            <a:noAutofit/>
          </a:bodyPr>
          <a:lstStyle/>
          <a:p>
            <a:pPr algn="l">
              <a:lnSpc>
                <a:spcPct val="96000"/>
              </a:lnSpc>
              <a:spcBef>
                <a:spcPts val="0"/>
              </a:spcBef>
              <a:spcAft>
                <a:spcPts val="0"/>
              </a:spcAft>
            </a:pPr>
            <a:r>
              <a:rPr sz="1550" b="0">
                <a:solidFill>
                  <a:srgbClr val="173138"/>
                </a:solidFill>
                <a:latin typeface="Aptos"/>
              </a:rPr>
              <a:t>A volunteer under regular, day-to-day and reasonable supervision may be outside regulated activity. Unsupervised work may be inside it.</a:t>
            </a:r>
          </a:p>
        </p:txBody>
      </p:sp>
      <p:sp>
        <p:nvSpPr>
          <p:cNvPr id="15" name="Rounded Rectangle 14"/>
          <p:cNvSpPr/>
          <p:nvPr/>
        </p:nvSpPr>
        <p:spPr>
          <a:xfrm>
            <a:off x="8101583"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Rectangle 15"/>
          <p:cNvSpPr/>
          <p:nvPr/>
        </p:nvSpPr>
        <p:spPr>
          <a:xfrm>
            <a:off x="8101583" y="1901952"/>
            <a:ext cx="100584" cy="2880360"/>
          </a:xfrm>
          <a:prstGeom prst="rect">
            <a:avLst/>
          </a:prstGeom>
          <a:solidFill>
            <a:srgbClr val="F2B84B"/>
          </a:solidFill>
          <a:ln>
            <a:solidFill>
              <a:srgbClr val="F2B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ounded Rectangle 16"/>
          <p:cNvSpPr/>
          <p:nvPr/>
        </p:nvSpPr>
        <p:spPr>
          <a:xfrm>
            <a:off x="8357615"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03</a:t>
            </a:r>
          </a:p>
        </p:txBody>
      </p:sp>
      <p:sp>
        <p:nvSpPr>
          <p:cNvPr id="18" name="TextBox 17"/>
          <p:cNvSpPr txBox="1"/>
          <p:nvPr/>
        </p:nvSpPr>
        <p:spPr>
          <a:xfrm>
            <a:off x="9034272" y="2139696"/>
            <a:ext cx="2322576" cy="530352"/>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Some tasks always count</a:t>
            </a:r>
          </a:p>
        </p:txBody>
      </p:sp>
      <p:sp>
        <p:nvSpPr>
          <p:cNvPr id="19" name="TextBox 18"/>
          <p:cNvSpPr txBox="1"/>
          <p:nvPr/>
        </p:nvSpPr>
        <p:spPr>
          <a:xfrm>
            <a:off x="8375904" y="2834640"/>
            <a:ext cx="2980944" cy="1664208"/>
          </a:xfrm>
          <a:prstGeom prst="rect">
            <a:avLst/>
          </a:prstGeom>
          <a:noFill/>
        </p:spPr>
        <p:txBody>
          <a:bodyPr wrap="square" lIns="0" tIns="0" rIns="0" bIns="0" anchor="t">
            <a:noAutofit/>
          </a:bodyPr>
          <a:lstStyle/>
          <a:p>
            <a:pPr algn="l">
              <a:lnSpc>
                <a:spcPct val="96000"/>
              </a:lnSpc>
              <a:spcBef>
                <a:spcPts val="0"/>
              </a:spcBef>
              <a:spcAft>
                <a:spcPts val="0"/>
              </a:spcAft>
            </a:pPr>
            <a:r>
              <a:rPr sz="1550" b="0">
                <a:solidFill>
                  <a:srgbClr val="173138"/>
                </a:solidFill>
                <a:latin typeface="Aptos"/>
              </a:rPr>
              <a:t>Relevant personal care is regulated activity even when occasional. Leaders decide the correct DBS and barred-list checks before the role starts.</a:t>
            </a:r>
          </a:p>
        </p:txBody>
      </p:sp>
      <p:sp>
        <p:nvSpPr>
          <p:cNvPr id="20" name="Rounded Rectangle 19"/>
          <p:cNvSpPr/>
          <p:nvPr/>
        </p:nvSpPr>
        <p:spPr>
          <a:xfrm>
            <a:off x="603504" y="5138928"/>
            <a:ext cx="10991088" cy="859536"/>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859536" y="5321808"/>
            <a:ext cx="2331720" cy="256032"/>
          </a:xfrm>
          <a:prstGeom prst="rect">
            <a:avLst/>
          </a:prstGeom>
          <a:noFill/>
        </p:spPr>
        <p:txBody>
          <a:bodyPr wrap="square" lIns="0" tIns="0" rIns="0" bIns="0" anchor="ctr">
            <a:noAutofit/>
          </a:bodyPr>
          <a:lstStyle/>
          <a:p>
            <a:pPr algn="l">
              <a:lnSpc>
                <a:spcPct val="100000"/>
              </a:lnSpc>
              <a:spcBef>
                <a:spcPts val="0"/>
              </a:spcBef>
              <a:spcAft>
                <a:spcPts val="0"/>
              </a:spcAft>
            </a:pPr>
            <a:r>
              <a:rPr sz="1300" b="1">
                <a:solidFill>
                  <a:srgbClr val="F2B84B"/>
                </a:solidFill>
                <a:latin typeface="Aptos"/>
              </a:rPr>
              <a:t>WHAT STAFF SHOULD DO</a:t>
            </a:r>
          </a:p>
        </p:txBody>
      </p:sp>
      <p:sp>
        <p:nvSpPr>
          <p:cNvPr id="22" name="TextBox 21"/>
          <p:cNvSpPr txBox="1"/>
          <p:nvPr/>
        </p:nvSpPr>
        <p:spPr>
          <a:xfrm>
            <a:off x="3127248" y="5257800"/>
            <a:ext cx="8001000" cy="384048"/>
          </a:xfrm>
          <a:prstGeom prst="rect">
            <a:avLst/>
          </a:prstGeom>
          <a:noFill/>
        </p:spPr>
        <p:txBody>
          <a:bodyPr wrap="square" lIns="0" tIns="0" rIns="0" bIns="0" anchor="ctr">
            <a:noAutofit/>
          </a:bodyPr>
          <a:lstStyle/>
          <a:p>
            <a:pPr algn="l">
              <a:lnSpc>
                <a:spcPct val="100000"/>
              </a:lnSpc>
              <a:spcBef>
                <a:spcPts val="0"/>
              </a:spcBef>
              <a:spcAft>
                <a:spcPts val="0"/>
              </a:spcAft>
            </a:pPr>
            <a:r>
              <a:rPr sz="2000" b="1">
                <a:solidFill>
                  <a:srgbClr val="FFFFFF"/>
                </a:solidFill>
                <a:latin typeface="Aptos Display"/>
              </a:rPr>
              <a:t>Follow the agreed role and supervision plan</a:t>
            </a:r>
          </a:p>
        </p:txBody>
      </p:sp>
      <p:sp>
        <p:nvSpPr>
          <p:cNvPr id="23" name="TextBox 22"/>
          <p:cNvSpPr txBox="1"/>
          <p:nvPr/>
        </p:nvSpPr>
        <p:spPr>
          <a:xfrm>
            <a:off x="859536" y="5660136"/>
            <a:ext cx="10332720" cy="228600"/>
          </a:xfrm>
          <a:prstGeom prst="rect">
            <a:avLst/>
          </a:prstGeom>
          <a:noFill/>
        </p:spPr>
        <p:txBody>
          <a:bodyPr wrap="square" lIns="0" tIns="0" rIns="0" bIns="0" anchor="ctr">
            <a:noAutofit/>
          </a:bodyPr>
          <a:lstStyle/>
          <a:p>
            <a:pPr algn="l">
              <a:lnSpc>
                <a:spcPct val="100000"/>
              </a:lnSpc>
              <a:spcBef>
                <a:spcPts val="0"/>
              </a:spcBef>
              <a:spcAft>
                <a:spcPts val="0"/>
              </a:spcAft>
            </a:pPr>
            <a:r>
              <a:rPr sz="1250" b="0">
                <a:solidFill>
                  <a:srgbClr val="DDEBE9"/>
                </a:solidFill>
                <a:latin typeface="Aptos"/>
              </a:rPr>
              <a:t>Do not change duties or work unsupervised without checking with the designated manager or HR.</a:t>
            </a:r>
          </a:p>
        </p:txBody>
      </p:sp>
      <p:sp>
        <p:nvSpPr>
          <p:cNvPr id="24" name="TextBox 23"/>
          <p:cNvSpPr txBox="1"/>
          <p:nvPr/>
        </p:nvSpPr>
        <p:spPr>
          <a:xfrm>
            <a:off x="603504" y="6281928"/>
            <a:ext cx="10652760" cy="201168"/>
          </a:xfrm>
          <a:prstGeom prst="rect">
            <a:avLst/>
          </a:prstGeom>
          <a:noFill/>
        </p:spPr>
        <p:txBody>
          <a:bodyPr wrap="square" lIns="0" tIns="0" rIns="0" bIns="0" anchor="ctr">
            <a:noAutofit/>
          </a:bodyPr>
          <a:lstStyle/>
          <a:p>
            <a:pPr algn="l">
              <a:lnSpc>
                <a:spcPct val="100000"/>
              </a:lnSpc>
              <a:spcBef>
                <a:spcPts val="0"/>
              </a:spcBef>
              <a:spcAft>
                <a:spcPts val="0"/>
              </a:spcAft>
            </a:pPr>
            <a:r>
              <a:rPr sz="850" b="0">
                <a:solidFill>
                  <a:srgbClr val="587078"/>
                </a:solidFill>
                <a:latin typeface="Aptos"/>
              </a:rPr>
              <a:t>Source: DfE, Keeping children safe in education 2026  •  in force 1 September 2026</a:t>
            </a:r>
          </a:p>
        </p:txBody>
      </p:sp>
      <p:sp>
        <p:nvSpPr>
          <p:cNvPr id="25" name="TextBox 24"/>
          <p:cNvSpPr txBox="1"/>
          <p:nvPr/>
        </p:nvSpPr>
        <p:spPr>
          <a:xfrm>
            <a:off x="11539728" y="6565392"/>
            <a:ext cx="182880" cy="137160"/>
          </a:xfrm>
          <a:prstGeom prst="rect">
            <a:avLst/>
          </a:prstGeom>
          <a:noFill/>
        </p:spPr>
        <p:txBody>
          <a:bodyPr wrap="square" lIns="0" tIns="0" rIns="0" bIns="0" anchor="ctr">
            <a:noAutofit/>
          </a:bodyPr>
          <a:lstStyle/>
          <a:p>
            <a:pPr algn="ctr">
              <a:lnSpc>
                <a:spcPct val="100000"/>
              </a:lnSpc>
              <a:spcBef>
                <a:spcPts val="0"/>
              </a:spcBef>
              <a:spcAft>
                <a:spcPts val="0"/>
              </a:spcAft>
            </a:pPr>
            <a:r>
              <a:rPr sz="900" b="0">
                <a:solidFill>
                  <a:srgbClr val="587078"/>
                </a:solidFill>
                <a:latin typeface="Aptos"/>
              </a:rPr>
              <a:t>47</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Title"/>
          <p:cNvSpPr txBox="1"/>
          <p:nvPr/>
        </p:nvSpPr>
        <p:spPr>
          <a:xfrm>
            <a:off x="530352" y="329184"/>
            <a:ext cx="11064240" cy="475488"/>
          </a:xfrm>
          <a:prstGeom prst="rect">
            <a:avLst/>
          </a:prstGeom>
          <a:noFill/>
        </p:spPr>
        <p:txBody>
          <a:bodyPr wrap="square" lIns="0" tIns="0" rIns="0" bIns="0" anchor="ctr">
            <a:spAutoFit/>
          </a:bodyPr>
          <a:lstStyle/>
          <a:p>
            <a:pPr algn="l">
              <a:lnSpc>
                <a:spcPct val="100000"/>
              </a:lnSpc>
              <a:spcBef>
                <a:spcPts val="0"/>
              </a:spcBef>
              <a:spcAft>
                <a:spcPts val="0"/>
              </a:spcAft>
            </a:pPr>
            <a:r>
              <a:rPr sz="2850" b="1">
                <a:solidFill>
                  <a:srgbClr val="123C4A"/>
                </a:solidFill>
                <a:latin typeface="Aptos Display"/>
              </a:rPr>
              <a:t>How can each role make volunteer arrangements safe?</a:t>
            </a:r>
          </a:p>
        </p:txBody>
      </p:sp>
      <p:sp>
        <p:nvSpPr>
          <p:cNvPr id="3" name="Subtitle"/>
          <p:cNvSpPr txBox="1"/>
          <p:nvPr/>
        </p:nvSpPr>
        <p:spPr>
          <a:xfrm>
            <a:off x="548640" y="850392"/>
            <a:ext cx="10881360" cy="347472"/>
          </a:xfrm>
          <a:prstGeom prst="rect">
            <a:avLst/>
          </a:prstGeom>
          <a:noFill/>
        </p:spPr>
        <p:txBody>
          <a:bodyPr wrap="square" lIns="0" tIns="0" rIns="0" bIns="0" anchor="ctr">
            <a:spAutoFit/>
          </a:bodyPr>
          <a:lstStyle/>
          <a:p>
            <a:pPr algn="l">
              <a:lnSpc>
                <a:spcPct val="100000"/>
              </a:lnSpc>
              <a:spcBef>
                <a:spcPts val="0"/>
              </a:spcBef>
              <a:spcAft>
                <a:spcPts val="0"/>
              </a:spcAft>
            </a:pPr>
            <a:r>
              <a:rPr sz="1650" b="0">
                <a:solidFill>
                  <a:srgbClr val="587078"/>
                </a:solidFill>
                <a:latin typeface="Aptos"/>
              </a:rPr>
              <a:t>The role, checks and supervision must be clear — and reviewed when the work changes.</a:t>
            </a:r>
          </a:p>
        </p:txBody>
      </p:sp>
      <p:sp>
        <p:nvSpPr>
          <p:cNvPr id="4" name="Role card 1"/>
          <p:cNvSpPr/>
          <p:nvPr/>
        </p:nvSpPr>
        <p:spPr>
          <a:xfrm>
            <a:off x="530352" y="1353312"/>
            <a:ext cx="3566160" cy="3099816"/>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Role illustration 1" descr="Illustration of a school leader reviewing safeguarding arrangements."/>
          <p:cNvPicPr>
            <a:picLocks noChangeAspect="1"/>
          </p:cNvPicPr>
          <p:nvPr/>
        </p:nvPicPr>
        <p:blipFill>
          <a:blip r:embed="rId3"/>
          <a:stretch>
            <a:fillRect/>
          </a:stretch>
        </p:blipFill>
        <p:spPr>
          <a:xfrm>
            <a:off x="694944" y="1517904"/>
            <a:ext cx="1097280" cy="1097280"/>
          </a:xfrm>
          <a:prstGeom prst="rect">
            <a:avLst/>
          </a:prstGeom>
        </p:spPr>
      </p:pic>
      <p:sp>
        <p:nvSpPr>
          <p:cNvPr id="6" name="Role tag 1"/>
          <p:cNvSpPr/>
          <p:nvPr/>
        </p:nvSpPr>
        <p:spPr>
          <a:xfrm>
            <a:off x="1975104" y="1545336"/>
            <a:ext cx="896112" cy="320040"/>
          </a:xfrm>
          <a:prstGeom prst="roundRect">
            <a:avLst/>
          </a:prstGeom>
          <a:solidFill>
            <a:srgbClr val="FCECE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ole tag text 1"/>
          <p:cNvSpPr txBox="1"/>
          <p:nvPr/>
        </p:nvSpPr>
        <p:spPr>
          <a:xfrm>
            <a:off x="1975104" y="1545336"/>
            <a:ext cx="896112" cy="320040"/>
          </a:xfrm>
          <a:prstGeom prst="rect">
            <a:avLst/>
          </a:prstGeom>
          <a:noFill/>
        </p:spPr>
        <p:txBody>
          <a:bodyPr wrap="square" lIns="0" tIns="0" rIns="0" bIns="0" anchor="ctr">
            <a:spAutoFit/>
          </a:bodyPr>
          <a:lstStyle/>
          <a:p>
            <a:pPr algn="ctr">
              <a:lnSpc>
                <a:spcPct val="100000"/>
              </a:lnSpc>
              <a:spcBef>
                <a:spcPts val="0"/>
              </a:spcBef>
              <a:spcAft>
                <a:spcPts val="0"/>
              </a:spcAft>
            </a:pPr>
            <a:r>
              <a:rPr sz="1400" b="1">
                <a:solidFill>
                  <a:srgbClr val="EE765D"/>
                </a:solidFill>
                <a:latin typeface="Aptos"/>
              </a:rPr>
              <a:t>DECIDE</a:t>
            </a:r>
          </a:p>
        </p:txBody>
      </p:sp>
      <p:sp>
        <p:nvSpPr>
          <p:cNvPr id="8" name="Role heading 1"/>
          <p:cNvSpPr txBox="1"/>
          <p:nvPr/>
        </p:nvSpPr>
        <p:spPr>
          <a:xfrm>
            <a:off x="1975104" y="1938528"/>
            <a:ext cx="1920240" cy="640080"/>
          </a:xfrm>
          <a:prstGeom prst="rect">
            <a:avLst/>
          </a:prstGeom>
          <a:noFill/>
        </p:spPr>
        <p:txBody>
          <a:bodyPr wrap="square" lIns="0" tIns="0" rIns="0" bIns="0" anchor="t">
            <a:spAutoFit/>
          </a:bodyPr>
          <a:lstStyle/>
          <a:p>
            <a:pPr algn="l">
              <a:lnSpc>
                <a:spcPct val="100000"/>
              </a:lnSpc>
              <a:spcBef>
                <a:spcPts val="0"/>
              </a:spcBef>
              <a:spcAft>
                <a:spcPts val="0"/>
              </a:spcAft>
            </a:pPr>
            <a:r>
              <a:rPr sz="1620" b="1">
                <a:solidFill>
                  <a:srgbClr val="123C4A"/>
                </a:solidFill>
                <a:latin typeface="Aptos Display"/>
              </a:rPr>
              <a:t>Leaders, HR &amp; governors</a:t>
            </a:r>
          </a:p>
        </p:txBody>
      </p:sp>
      <p:sp>
        <p:nvSpPr>
          <p:cNvPr id="9" name="Role body 1"/>
          <p:cNvSpPr txBox="1"/>
          <p:nvPr/>
        </p:nvSpPr>
        <p:spPr>
          <a:xfrm>
            <a:off x="713232" y="2889504"/>
            <a:ext cx="3200400" cy="1170432"/>
          </a:xfrm>
          <a:prstGeom prst="rect">
            <a:avLst/>
          </a:prstGeom>
          <a:noFill/>
        </p:spPr>
        <p:txBody>
          <a:bodyPr wrap="square" lIns="0" tIns="0" rIns="0" bIns="0" anchor="t">
            <a:spAutoFit/>
          </a:bodyPr>
          <a:lstStyle/>
          <a:p>
            <a:pPr algn="l">
              <a:lnSpc>
                <a:spcPct val="100000"/>
              </a:lnSpc>
              <a:spcBef>
                <a:spcPts val="0"/>
              </a:spcBef>
              <a:spcAft>
                <a:spcPts val="0"/>
              </a:spcAft>
            </a:pPr>
            <a:r>
              <a:rPr sz="1450" b="0">
                <a:solidFill>
                  <a:srgbClr val="173138"/>
                </a:solidFill>
                <a:latin typeface="Aptos"/>
              </a:rPr>
              <a:t>Define the role. Decide the checks. Agree how supervision will work.</a:t>
            </a:r>
          </a:p>
        </p:txBody>
      </p:sp>
      <p:sp>
        <p:nvSpPr>
          <p:cNvPr id="10" name="Role card 2"/>
          <p:cNvSpPr/>
          <p:nvPr/>
        </p:nvSpPr>
        <p:spPr>
          <a:xfrm>
            <a:off x="4315968" y="1353312"/>
            <a:ext cx="3566160" cy="3099816"/>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1" name="Role illustration 2" descr="Illustration of education staff supporting a child in a classroom."/>
          <p:cNvPicPr>
            <a:picLocks noChangeAspect="1"/>
          </p:cNvPicPr>
          <p:nvPr/>
        </p:nvPicPr>
        <p:blipFill>
          <a:blip r:embed="rId4"/>
          <a:stretch>
            <a:fillRect/>
          </a:stretch>
        </p:blipFill>
        <p:spPr>
          <a:xfrm>
            <a:off x="4480559" y="1517904"/>
            <a:ext cx="1097280" cy="1097280"/>
          </a:xfrm>
          <a:prstGeom prst="rect">
            <a:avLst/>
          </a:prstGeom>
        </p:spPr>
      </p:pic>
      <p:sp>
        <p:nvSpPr>
          <p:cNvPr id="12" name="Role tag 2"/>
          <p:cNvSpPr/>
          <p:nvPr/>
        </p:nvSpPr>
        <p:spPr>
          <a:xfrm>
            <a:off x="5760720" y="1545336"/>
            <a:ext cx="1261872" cy="320040"/>
          </a:xfrm>
          <a:prstGeom prst="roundRect">
            <a:avLst/>
          </a:prstGeom>
          <a:solidFill>
            <a:srgbClr val="E8F3F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ole tag text 2"/>
          <p:cNvSpPr txBox="1"/>
          <p:nvPr/>
        </p:nvSpPr>
        <p:spPr>
          <a:xfrm>
            <a:off x="5760720" y="1545336"/>
            <a:ext cx="1261872" cy="320040"/>
          </a:xfrm>
          <a:prstGeom prst="rect">
            <a:avLst/>
          </a:prstGeom>
          <a:noFill/>
        </p:spPr>
        <p:txBody>
          <a:bodyPr wrap="square" lIns="0" tIns="0" rIns="0" bIns="0" anchor="ctr">
            <a:spAutoFit/>
          </a:bodyPr>
          <a:lstStyle/>
          <a:p>
            <a:pPr algn="ctr">
              <a:lnSpc>
                <a:spcPct val="100000"/>
              </a:lnSpc>
              <a:spcBef>
                <a:spcPts val="0"/>
              </a:spcBef>
              <a:spcAft>
                <a:spcPts val="0"/>
              </a:spcAft>
            </a:pPr>
            <a:r>
              <a:rPr sz="1400" b="1">
                <a:solidFill>
                  <a:srgbClr val="15959D"/>
                </a:solidFill>
                <a:latin typeface="Aptos"/>
              </a:rPr>
              <a:t>SUPERVISE</a:t>
            </a:r>
          </a:p>
        </p:txBody>
      </p:sp>
      <p:sp>
        <p:nvSpPr>
          <p:cNvPr id="14" name="Role heading 2"/>
          <p:cNvSpPr txBox="1"/>
          <p:nvPr/>
        </p:nvSpPr>
        <p:spPr>
          <a:xfrm>
            <a:off x="5760720" y="1938528"/>
            <a:ext cx="1920240" cy="640080"/>
          </a:xfrm>
          <a:prstGeom prst="rect">
            <a:avLst/>
          </a:prstGeom>
          <a:noFill/>
        </p:spPr>
        <p:txBody>
          <a:bodyPr wrap="square" lIns="0" tIns="0" rIns="0" bIns="0" anchor="t">
            <a:spAutoFit/>
          </a:bodyPr>
          <a:lstStyle/>
          <a:p>
            <a:pPr algn="l">
              <a:lnSpc>
                <a:spcPct val="100000"/>
              </a:lnSpc>
              <a:spcBef>
                <a:spcPts val="0"/>
              </a:spcBef>
              <a:spcAft>
                <a:spcPts val="0"/>
              </a:spcAft>
            </a:pPr>
            <a:r>
              <a:rPr sz="1620" b="1">
                <a:solidFill>
                  <a:srgbClr val="123C4A"/>
                </a:solidFill>
                <a:latin typeface="Aptos Display"/>
              </a:rPr>
              <a:t>Staff &amp; supervisors</a:t>
            </a:r>
          </a:p>
        </p:txBody>
      </p:sp>
      <p:sp>
        <p:nvSpPr>
          <p:cNvPr id="15" name="Role body 2"/>
          <p:cNvSpPr txBox="1"/>
          <p:nvPr/>
        </p:nvSpPr>
        <p:spPr>
          <a:xfrm>
            <a:off x="4498848" y="2889504"/>
            <a:ext cx="3200400" cy="1170432"/>
          </a:xfrm>
          <a:prstGeom prst="rect">
            <a:avLst/>
          </a:prstGeom>
          <a:noFill/>
        </p:spPr>
        <p:txBody>
          <a:bodyPr wrap="square" lIns="0" tIns="0" rIns="0" bIns="0" anchor="t">
            <a:spAutoFit/>
          </a:bodyPr>
          <a:lstStyle/>
          <a:p>
            <a:pPr algn="l">
              <a:lnSpc>
                <a:spcPct val="100000"/>
              </a:lnSpc>
              <a:spcBef>
                <a:spcPts val="0"/>
              </a:spcBef>
              <a:spcAft>
                <a:spcPts val="0"/>
              </a:spcAft>
            </a:pPr>
            <a:r>
              <a:rPr sz="1450" b="0">
                <a:solidFill>
                  <a:srgbClr val="173138"/>
                </a:solidFill>
                <a:latin typeface="Aptos"/>
              </a:rPr>
              <a:t>Keep supervision regular and visible. Report changes, gaps or unexpected one-to-one work.</a:t>
            </a:r>
          </a:p>
        </p:txBody>
      </p:sp>
      <p:sp>
        <p:nvSpPr>
          <p:cNvPr id="16" name="Role card 3"/>
          <p:cNvSpPr/>
          <p:nvPr/>
        </p:nvSpPr>
        <p:spPr>
          <a:xfrm>
            <a:off x="8101583" y="1353312"/>
            <a:ext cx="3566160" cy="3099816"/>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7" name="Role illustration 3" descr="Illustration of a volunteer reading with a child while supporting safe learning."/>
          <p:cNvPicPr>
            <a:picLocks noChangeAspect="1"/>
          </p:cNvPicPr>
          <p:nvPr/>
        </p:nvPicPr>
        <p:blipFill>
          <a:blip r:embed="rId5"/>
          <a:srcRect l="2049" r="2049"/>
          <a:stretch>
            <a:fillRect/>
          </a:stretch>
        </p:blipFill>
        <p:spPr>
          <a:xfrm>
            <a:off x="8266175" y="1517904"/>
            <a:ext cx="1097280" cy="1097280"/>
          </a:xfrm>
          <a:prstGeom prst="rect">
            <a:avLst/>
          </a:prstGeom>
        </p:spPr>
      </p:pic>
      <p:sp>
        <p:nvSpPr>
          <p:cNvPr id="18" name="Role tag 3"/>
          <p:cNvSpPr/>
          <p:nvPr/>
        </p:nvSpPr>
        <p:spPr>
          <a:xfrm>
            <a:off x="9546336" y="1545336"/>
            <a:ext cx="896112" cy="320040"/>
          </a:xfrm>
          <a:prstGeom prst="roundRect">
            <a:avLst/>
          </a:prstGeom>
          <a:solidFill>
            <a:srgbClr val="FEF4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ole tag text 3"/>
          <p:cNvSpPr txBox="1"/>
          <p:nvPr/>
        </p:nvSpPr>
        <p:spPr>
          <a:xfrm>
            <a:off x="9546336" y="1545336"/>
            <a:ext cx="896112" cy="320040"/>
          </a:xfrm>
          <a:prstGeom prst="rect">
            <a:avLst/>
          </a:prstGeom>
          <a:noFill/>
        </p:spPr>
        <p:txBody>
          <a:bodyPr wrap="square" lIns="0" tIns="0" rIns="0" bIns="0" anchor="ctr">
            <a:spAutoFit/>
          </a:bodyPr>
          <a:lstStyle/>
          <a:p>
            <a:pPr algn="ctr">
              <a:lnSpc>
                <a:spcPct val="100000"/>
              </a:lnSpc>
              <a:spcBef>
                <a:spcPts val="0"/>
              </a:spcBef>
              <a:spcAft>
                <a:spcPts val="0"/>
              </a:spcAft>
            </a:pPr>
            <a:r>
              <a:rPr sz="1400" b="1">
                <a:solidFill>
                  <a:srgbClr val="9A6606"/>
                </a:solidFill>
                <a:latin typeface="Aptos"/>
              </a:rPr>
              <a:t>CHECK</a:t>
            </a:r>
          </a:p>
        </p:txBody>
      </p:sp>
      <p:sp>
        <p:nvSpPr>
          <p:cNvPr id="20" name="Role heading 3"/>
          <p:cNvSpPr txBox="1"/>
          <p:nvPr/>
        </p:nvSpPr>
        <p:spPr>
          <a:xfrm>
            <a:off x="9546336" y="1938528"/>
            <a:ext cx="1920240" cy="640080"/>
          </a:xfrm>
          <a:prstGeom prst="rect">
            <a:avLst/>
          </a:prstGeom>
          <a:noFill/>
        </p:spPr>
        <p:txBody>
          <a:bodyPr wrap="square" lIns="0" tIns="0" rIns="0" bIns="0" anchor="t">
            <a:spAutoFit/>
          </a:bodyPr>
          <a:lstStyle/>
          <a:p>
            <a:pPr algn="l">
              <a:lnSpc>
                <a:spcPct val="100000"/>
              </a:lnSpc>
              <a:spcBef>
                <a:spcPts val="0"/>
              </a:spcBef>
              <a:spcAft>
                <a:spcPts val="0"/>
              </a:spcAft>
            </a:pPr>
            <a:r>
              <a:rPr sz="1620" b="1">
                <a:solidFill>
                  <a:srgbClr val="123C4A"/>
                </a:solidFill>
                <a:latin typeface="Aptos Display"/>
              </a:rPr>
              <a:t>Volunteers</a:t>
            </a:r>
          </a:p>
        </p:txBody>
      </p:sp>
      <p:sp>
        <p:nvSpPr>
          <p:cNvPr id="21" name="Role body 3"/>
          <p:cNvSpPr txBox="1"/>
          <p:nvPr/>
        </p:nvSpPr>
        <p:spPr>
          <a:xfrm>
            <a:off x="8284463" y="2889504"/>
            <a:ext cx="3200400" cy="1170432"/>
          </a:xfrm>
          <a:prstGeom prst="rect">
            <a:avLst/>
          </a:prstGeom>
          <a:noFill/>
        </p:spPr>
        <p:txBody>
          <a:bodyPr wrap="square" lIns="0" tIns="0" rIns="0" bIns="0" anchor="t">
            <a:spAutoFit/>
          </a:bodyPr>
          <a:lstStyle/>
          <a:p>
            <a:pPr algn="l">
              <a:lnSpc>
                <a:spcPct val="100000"/>
              </a:lnSpc>
              <a:spcBef>
                <a:spcPts val="0"/>
              </a:spcBef>
              <a:spcAft>
                <a:spcPts val="0"/>
              </a:spcAft>
            </a:pPr>
            <a:r>
              <a:rPr sz="1450" b="0">
                <a:solidFill>
                  <a:srgbClr val="173138"/>
                </a:solidFill>
                <a:latin typeface="Aptos"/>
              </a:rPr>
              <a:t>Follow the agreed duties. Ask before working differently, alone or with personal care.</a:t>
            </a:r>
          </a:p>
        </p:txBody>
      </p:sp>
      <p:sp>
        <p:nvSpPr>
          <p:cNvPr id="22" name="Group discussion panel"/>
          <p:cNvSpPr/>
          <p:nvPr/>
        </p:nvSpPr>
        <p:spPr>
          <a:xfrm>
            <a:off x="530352" y="4663440"/>
            <a:ext cx="11137392" cy="1664208"/>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Activity label"/>
          <p:cNvSpPr txBox="1"/>
          <p:nvPr/>
        </p:nvSpPr>
        <p:spPr>
          <a:xfrm>
            <a:off x="768096" y="4882896"/>
            <a:ext cx="2011680" cy="274320"/>
          </a:xfrm>
          <a:prstGeom prst="rect">
            <a:avLst/>
          </a:prstGeom>
          <a:noFill/>
        </p:spPr>
        <p:txBody>
          <a:bodyPr wrap="square" lIns="0" tIns="0" rIns="0" bIns="0" anchor="ctr">
            <a:spAutoFit/>
          </a:bodyPr>
          <a:lstStyle/>
          <a:p>
            <a:pPr algn="l">
              <a:lnSpc>
                <a:spcPct val="100000"/>
              </a:lnSpc>
              <a:spcBef>
                <a:spcPts val="0"/>
              </a:spcBef>
              <a:spcAft>
                <a:spcPts val="0"/>
              </a:spcAft>
            </a:pPr>
            <a:r>
              <a:rPr sz="1400" b="1">
                <a:solidFill>
                  <a:srgbClr val="F2B84B"/>
                </a:solidFill>
                <a:latin typeface="Aptos"/>
              </a:rPr>
              <a:t>GROUP TASK</a:t>
            </a:r>
          </a:p>
        </p:txBody>
      </p:sp>
      <p:sp>
        <p:nvSpPr>
          <p:cNvPr id="24" name="Activity instruction"/>
          <p:cNvSpPr txBox="1"/>
          <p:nvPr/>
        </p:nvSpPr>
        <p:spPr>
          <a:xfrm>
            <a:off x="768096" y="5193792"/>
            <a:ext cx="2011680" cy="530352"/>
          </a:xfrm>
          <a:prstGeom prst="rect">
            <a:avLst/>
          </a:prstGeom>
          <a:noFill/>
        </p:spPr>
        <p:txBody>
          <a:bodyPr wrap="square" lIns="0" tIns="0" rIns="0" bIns="0" anchor="t">
            <a:spAutoFit/>
          </a:bodyPr>
          <a:lstStyle/>
          <a:p>
            <a:pPr algn="l">
              <a:lnSpc>
                <a:spcPct val="100000"/>
              </a:lnSpc>
              <a:spcBef>
                <a:spcPts val="0"/>
              </a:spcBef>
              <a:spcAft>
                <a:spcPts val="0"/>
              </a:spcAft>
            </a:pPr>
            <a:r>
              <a:rPr sz="1900" b="1">
                <a:solidFill>
                  <a:srgbClr val="FFFFFF"/>
                </a:solidFill>
                <a:latin typeface="Aptos Display"/>
              </a:rPr>
              <a:t>Choose one
scenario</a:t>
            </a:r>
          </a:p>
        </p:txBody>
      </p:sp>
      <p:sp>
        <p:nvSpPr>
          <p:cNvPr id="25" name="Activity time"/>
          <p:cNvSpPr txBox="1"/>
          <p:nvPr/>
        </p:nvSpPr>
        <p:spPr>
          <a:xfrm>
            <a:off x="768096" y="5852160"/>
            <a:ext cx="1234440" cy="274320"/>
          </a:xfrm>
          <a:prstGeom prst="rect">
            <a:avLst/>
          </a:prstGeom>
          <a:noFill/>
        </p:spPr>
        <p:txBody>
          <a:bodyPr wrap="square" lIns="0" tIns="0" rIns="0" bIns="0" anchor="ctr">
            <a:spAutoFit/>
          </a:bodyPr>
          <a:lstStyle/>
          <a:p>
            <a:pPr algn="l">
              <a:lnSpc>
                <a:spcPct val="100000"/>
              </a:lnSpc>
              <a:spcBef>
                <a:spcPts val="0"/>
              </a:spcBef>
              <a:spcAft>
                <a:spcPts val="0"/>
              </a:spcAft>
            </a:pPr>
            <a:r>
              <a:rPr sz="1400" b="1">
                <a:solidFill>
                  <a:srgbClr val="FFFFFF"/>
                </a:solidFill>
                <a:latin typeface="Aptos"/>
              </a:rPr>
              <a:t>7 MINUTES</a:t>
            </a:r>
          </a:p>
        </p:txBody>
      </p:sp>
      <p:sp>
        <p:nvSpPr>
          <p:cNvPr id="26" name="Activity divider"/>
          <p:cNvSpPr/>
          <p:nvPr/>
        </p:nvSpPr>
        <p:spPr>
          <a:xfrm>
            <a:off x="2889504" y="4882896"/>
            <a:ext cx="10972" cy="1216152"/>
          </a:xfrm>
          <a:prstGeom prst="rect">
            <a:avLst/>
          </a:prstGeom>
          <a:solidFill>
            <a:srgbClr val="15959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Discussion heading"/>
          <p:cNvSpPr txBox="1"/>
          <p:nvPr/>
        </p:nvSpPr>
        <p:spPr>
          <a:xfrm>
            <a:off x="3182112" y="4846320"/>
            <a:ext cx="8183879" cy="310896"/>
          </a:xfrm>
          <a:prstGeom prst="rect">
            <a:avLst/>
          </a:prstGeom>
          <a:noFill/>
        </p:spPr>
        <p:txBody>
          <a:bodyPr wrap="square" lIns="0" tIns="0" rIns="0" bIns="0" anchor="ctr">
            <a:spAutoFit/>
          </a:bodyPr>
          <a:lstStyle/>
          <a:p>
            <a:pPr algn="l">
              <a:lnSpc>
                <a:spcPct val="100000"/>
              </a:lnSpc>
              <a:spcBef>
                <a:spcPts val="0"/>
              </a:spcBef>
              <a:spcAft>
                <a:spcPts val="0"/>
              </a:spcAft>
            </a:pPr>
            <a:r>
              <a:rPr sz="1620" b="1">
                <a:solidFill>
                  <a:srgbClr val="FFFFFF"/>
                </a:solidFill>
                <a:latin typeface="Aptos Display"/>
              </a:rPr>
              <a:t>Discuss how your setting would respond:</a:t>
            </a:r>
          </a:p>
        </p:txBody>
      </p:sp>
      <p:sp>
        <p:nvSpPr>
          <p:cNvPr id="28" name="Prompt number 1"/>
          <p:cNvSpPr/>
          <p:nvPr/>
        </p:nvSpPr>
        <p:spPr>
          <a:xfrm>
            <a:off x="3182112" y="5340096"/>
            <a:ext cx="347472" cy="347472"/>
          </a:xfrm>
          <a:prstGeom prst="ellipse">
            <a:avLst/>
          </a:prstGeom>
          <a:solidFill>
            <a:srgbClr val="15959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Prompt numeral 1"/>
          <p:cNvSpPr txBox="1"/>
          <p:nvPr/>
        </p:nvSpPr>
        <p:spPr>
          <a:xfrm>
            <a:off x="3182112" y="5335524"/>
            <a:ext cx="347472" cy="347472"/>
          </a:xfrm>
          <a:prstGeom prst="rect">
            <a:avLst/>
          </a:prstGeom>
          <a:noFill/>
        </p:spPr>
        <p:txBody>
          <a:bodyPr wrap="square" lIns="0" tIns="0" rIns="0" bIns="0" anchor="ctr">
            <a:spAutoFit/>
          </a:bodyPr>
          <a:lstStyle/>
          <a:p>
            <a:pPr algn="ctr">
              <a:lnSpc>
                <a:spcPct val="100000"/>
              </a:lnSpc>
              <a:spcBef>
                <a:spcPts val="0"/>
              </a:spcBef>
              <a:spcAft>
                <a:spcPts val="0"/>
              </a:spcAft>
            </a:pPr>
            <a:r>
              <a:rPr sz="1400" b="1">
                <a:solidFill>
                  <a:srgbClr val="FFFFFF"/>
                </a:solidFill>
                <a:latin typeface="Aptos"/>
              </a:rPr>
              <a:t>1</a:t>
            </a:r>
          </a:p>
        </p:txBody>
      </p:sp>
      <p:sp>
        <p:nvSpPr>
          <p:cNvPr id="30" name="Prompt text 1"/>
          <p:cNvSpPr txBox="1"/>
          <p:nvPr/>
        </p:nvSpPr>
        <p:spPr>
          <a:xfrm>
            <a:off x="3630168" y="5294376"/>
            <a:ext cx="1819656" cy="713232"/>
          </a:xfrm>
          <a:prstGeom prst="rect">
            <a:avLst/>
          </a:prstGeom>
          <a:noFill/>
        </p:spPr>
        <p:txBody>
          <a:bodyPr wrap="square" lIns="0" tIns="0" rIns="0" bIns="0" anchor="t">
            <a:spAutoFit/>
          </a:bodyPr>
          <a:lstStyle/>
          <a:p>
            <a:pPr algn="l">
              <a:lnSpc>
                <a:spcPct val="100000"/>
              </a:lnSpc>
              <a:spcBef>
                <a:spcPts val="0"/>
              </a:spcBef>
              <a:spcAft>
                <a:spcPts val="0"/>
              </a:spcAft>
            </a:pPr>
            <a:r>
              <a:rPr sz="1400" b="0">
                <a:solidFill>
                  <a:srgbClr val="FFFFFF"/>
                </a:solidFill>
                <a:latin typeface="Aptos"/>
              </a:rPr>
              <a:t>Who needs to know what?</a:t>
            </a:r>
          </a:p>
        </p:txBody>
      </p:sp>
      <p:sp>
        <p:nvSpPr>
          <p:cNvPr id="31" name="Prompt number 2"/>
          <p:cNvSpPr/>
          <p:nvPr/>
        </p:nvSpPr>
        <p:spPr>
          <a:xfrm>
            <a:off x="5733288" y="5340096"/>
            <a:ext cx="347472" cy="347472"/>
          </a:xfrm>
          <a:prstGeom prst="ellipse">
            <a:avLst/>
          </a:prstGeom>
          <a:solidFill>
            <a:srgbClr val="15959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Prompt numeral 2"/>
          <p:cNvSpPr txBox="1"/>
          <p:nvPr/>
        </p:nvSpPr>
        <p:spPr>
          <a:xfrm>
            <a:off x="5733288" y="5335524"/>
            <a:ext cx="347472" cy="347472"/>
          </a:xfrm>
          <a:prstGeom prst="rect">
            <a:avLst/>
          </a:prstGeom>
          <a:noFill/>
        </p:spPr>
        <p:txBody>
          <a:bodyPr wrap="square" lIns="0" tIns="0" rIns="0" bIns="0" anchor="ctr">
            <a:spAutoFit/>
          </a:bodyPr>
          <a:lstStyle/>
          <a:p>
            <a:pPr algn="ctr">
              <a:lnSpc>
                <a:spcPct val="100000"/>
              </a:lnSpc>
              <a:spcBef>
                <a:spcPts val="0"/>
              </a:spcBef>
              <a:spcAft>
                <a:spcPts val="0"/>
              </a:spcAft>
            </a:pPr>
            <a:r>
              <a:rPr sz="1400" b="1">
                <a:solidFill>
                  <a:srgbClr val="FFFFFF"/>
                </a:solidFill>
                <a:latin typeface="Aptos"/>
              </a:rPr>
              <a:t>2</a:t>
            </a:r>
          </a:p>
        </p:txBody>
      </p:sp>
      <p:sp>
        <p:nvSpPr>
          <p:cNvPr id="33" name="Prompt text 2"/>
          <p:cNvSpPr txBox="1"/>
          <p:nvPr/>
        </p:nvSpPr>
        <p:spPr>
          <a:xfrm>
            <a:off x="6181344" y="5294376"/>
            <a:ext cx="2093976" cy="713232"/>
          </a:xfrm>
          <a:prstGeom prst="rect">
            <a:avLst/>
          </a:prstGeom>
          <a:noFill/>
        </p:spPr>
        <p:txBody>
          <a:bodyPr wrap="square" lIns="0" tIns="0" rIns="0" bIns="0" anchor="t">
            <a:spAutoFit/>
          </a:bodyPr>
          <a:lstStyle/>
          <a:p>
            <a:pPr algn="l">
              <a:lnSpc>
                <a:spcPct val="100000"/>
              </a:lnSpc>
              <a:spcBef>
                <a:spcPts val="0"/>
              </a:spcBef>
              <a:spcAft>
                <a:spcPts val="0"/>
              </a:spcAft>
            </a:pPr>
            <a:r>
              <a:rPr sz="1400" b="0">
                <a:solidFill>
                  <a:srgbClr val="FFFFFF"/>
                </a:solidFill>
                <a:latin typeface="Aptos"/>
              </a:rPr>
              <a:t>What must happen before and during the activity?</a:t>
            </a:r>
          </a:p>
        </p:txBody>
      </p:sp>
      <p:sp>
        <p:nvSpPr>
          <p:cNvPr id="34" name="Prompt number 3"/>
          <p:cNvSpPr/>
          <p:nvPr/>
        </p:nvSpPr>
        <p:spPr>
          <a:xfrm>
            <a:off x="8513064" y="5340096"/>
            <a:ext cx="347472" cy="347472"/>
          </a:xfrm>
          <a:prstGeom prst="ellipse">
            <a:avLst/>
          </a:prstGeom>
          <a:solidFill>
            <a:srgbClr val="15959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Prompt numeral 3"/>
          <p:cNvSpPr txBox="1"/>
          <p:nvPr/>
        </p:nvSpPr>
        <p:spPr>
          <a:xfrm>
            <a:off x="8513064" y="5335524"/>
            <a:ext cx="347472" cy="347472"/>
          </a:xfrm>
          <a:prstGeom prst="rect">
            <a:avLst/>
          </a:prstGeom>
          <a:noFill/>
        </p:spPr>
        <p:txBody>
          <a:bodyPr wrap="square" lIns="0" tIns="0" rIns="0" bIns="0" anchor="ctr">
            <a:spAutoFit/>
          </a:bodyPr>
          <a:lstStyle/>
          <a:p>
            <a:pPr algn="ctr">
              <a:lnSpc>
                <a:spcPct val="100000"/>
              </a:lnSpc>
              <a:spcBef>
                <a:spcPts val="0"/>
              </a:spcBef>
              <a:spcAft>
                <a:spcPts val="0"/>
              </a:spcAft>
            </a:pPr>
            <a:r>
              <a:rPr sz="1400" b="1">
                <a:solidFill>
                  <a:srgbClr val="FFFFFF"/>
                </a:solidFill>
                <a:latin typeface="Aptos"/>
              </a:rPr>
              <a:t>3</a:t>
            </a:r>
          </a:p>
        </p:txBody>
      </p:sp>
      <p:sp>
        <p:nvSpPr>
          <p:cNvPr id="36" name="Prompt text 3"/>
          <p:cNvSpPr txBox="1"/>
          <p:nvPr/>
        </p:nvSpPr>
        <p:spPr>
          <a:xfrm>
            <a:off x="8961120" y="5294376"/>
            <a:ext cx="2368296" cy="713232"/>
          </a:xfrm>
          <a:prstGeom prst="rect">
            <a:avLst/>
          </a:prstGeom>
          <a:noFill/>
        </p:spPr>
        <p:txBody>
          <a:bodyPr wrap="square" lIns="0" tIns="0" rIns="0" bIns="0" anchor="t">
            <a:spAutoFit/>
          </a:bodyPr>
          <a:lstStyle/>
          <a:p>
            <a:pPr algn="l">
              <a:lnSpc>
                <a:spcPct val="100000"/>
              </a:lnSpc>
              <a:spcBef>
                <a:spcPts val="0"/>
              </a:spcBef>
              <a:spcAft>
                <a:spcPts val="0"/>
              </a:spcAft>
            </a:pPr>
            <a:r>
              <a:rPr sz="1400" b="0">
                <a:solidFill>
                  <a:srgbClr val="FFFFFF"/>
                </a:solidFill>
                <a:latin typeface="Aptos"/>
              </a:rPr>
              <a:t>Where could supervision break down — and who acts?</a:t>
            </a:r>
          </a:p>
        </p:txBody>
      </p:sp>
      <p:sp>
        <p:nvSpPr>
          <p:cNvPr id="37" name="Source footer"/>
          <p:cNvSpPr txBox="1"/>
          <p:nvPr/>
        </p:nvSpPr>
        <p:spPr>
          <a:xfrm>
            <a:off x="557784" y="6519672"/>
            <a:ext cx="8778240" cy="164592"/>
          </a:xfrm>
          <a:prstGeom prst="rect">
            <a:avLst/>
          </a:prstGeom>
          <a:noFill/>
        </p:spPr>
        <p:txBody>
          <a:bodyPr wrap="square" lIns="0" tIns="0" rIns="0" bIns="0" anchor="ctr">
            <a:spAutoFit/>
          </a:bodyPr>
          <a:lstStyle/>
          <a:p>
            <a:pPr algn="l">
              <a:lnSpc>
                <a:spcPct val="100000"/>
              </a:lnSpc>
              <a:spcBef>
                <a:spcPts val="0"/>
              </a:spcBef>
              <a:spcAft>
                <a:spcPts val="0"/>
              </a:spcAft>
            </a:pPr>
            <a:r>
              <a:rPr sz="850" b="0">
                <a:solidFill>
                  <a:srgbClr val="587078"/>
                </a:solidFill>
                <a:latin typeface="Aptos"/>
              </a:rPr>
              <a:t>KCSIE 2026  •  regulated activity and supervision of volunteers</a:t>
            </a:r>
          </a:p>
        </p:txBody>
      </p:sp>
      <p:sp>
        <p:nvSpPr>
          <p:cNvPr id="38" name="Page marker"/>
          <p:cNvSpPr txBox="1"/>
          <p:nvPr/>
        </p:nvSpPr>
        <p:spPr>
          <a:xfrm>
            <a:off x="11484864" y="6519672"/>
            <a:ext cx="310896" cy="164592"/>
          </a:xfrm>
          <a:prstGeom prst="rect">
            <a:avLst/>
          </a:prstGeom>
          <a:noFill/>
        </p:spPr>
        <p:txBody>
          <a:bodyPr wrap="square" lIns="0" tIns="0" rIns="0" bIns="0" anchor="ctr">
            <a:spAutoFit/>
          </a:bodyPr>
          <a:lstStyle/>
          <a:p>
            <a:pPr algn="r">
              <a:lnSpc>
                <a:spcPct val="100000"/>
              </a:lnSpc>
              <a:spcBef>
                <a:spcPts val="0"/>
              </a:spcBef>
              <a:spcAft>
                <a:spcPts val="0"/>
              </a:spcAft>
            </a:pPr>
            <a:r>
              <a:rPr sz="850" b="0">
                <a:solidFill>
                  <a:srgbClr val="587078"/>
                </a:solidFill>
                <a:latin typeface="Aptos"/>
              </a:rPr>
              <a:t>48</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Title"/>
          <p:cNvSpPr txBox="1"/>
          <p:nvPr/>
        </p:nvSpPr>
        <p:spPr>
          <a:xfrm>
            <a:off x="530352" y="329184"/>
            <a:ext cx="11064240" cy="475488"/>
          </a:xfrm>
          <a:prstGeom prst="rect">
            <a:avLst/>
          </a:prstGeom>
          <a:noFill/>
        </p:spPr>
        <p:txBody>
          <a:bodyPr wrap="square" lIns="0" tIns="0" rIns="0" bIns="0" anchor="ctr">
            <a:spAutoFit/>
          </a:bodyPr>
          <a:lstStyle/>
          <a:p>
            <a:pPr algn="l">
              <a:lnSpc>
                <a:spcPct val="100000"/>
              </a:lnSpc>
              <a:spcBef>
                <a:spcPts val="0"/>
              </a:spcBef>
              <a:spcAft>
                <a:spcPts val="0"/>
              </a:spcAft>
            </a:pPr>
            <a:r>
              <a:rPr sz="2850" b="1">
                <a:solidFill>
                  <a:srgbClr val="123C4A"/>
                </a:solidFill>
                <a:latin typeface="Aptos Display"/>
              </a:rPr>
              <a:t>Choose a scenario: what should happen next?</a:t>
            </a:r>
          </a:p>
        </p:txBody>
      </p:sp>
      <p:sp>
        <p:nvSpPr>
          <p:cNvPr id="3" name="Subtitle"/>
          <p:cNvSpPr txBox="1"/>
          <p:nvPr/>
        </p:nvSpPr>
        <p:spPr>
          <a:xfrm>
            <a:off x="548640" y="850392"/>
            <a:ext cx="10881360" cy="347472"/>
          </a:xfrm>
          <a:prstGeom prst="rect">
            <a:avLst/>
          </a:prstGeom>
          <a:noFill/>
        </p:spPr>
        <p:txBody>
          <a:bodyPr wrap="square" lIns="0" tIns="0" rIns="0" bIns="0" anchor="ctr">
            <a:spAutoFit/>
          </a:bodyPr>
          <a:lstStyle/>
          <a:p>
            <a:pPr algn="l">
              <a:lnSpc>
                <a:spcPct val="100000"/>
              </a:lnSpc>
              <a:spcBef>
                <a:spcPts val="0"/>
              </a:spcBef>
              <a:spcAft>
                <a:spcPts val="0"/>
              </a:spcAft>
            </a:pPr>
            <a:r>
              <a:rPr sz="1650" b="0">
                <a:solidFill>
                  <a:srgbClr val="587078"/>
                </a:solidFill>
                <a:latin typeface="Aptos"/>
              </a:rPr>
              <a:t>Use the roles on the previous slide. Focus on safe checks, duties and supervision.</a:t>
            </a:r>
          </a:p>
        </p:txBody>
      </p:sp>
      <p:sp>
        <p:nvSpPr>
          <p:cNvPr id="4" name="Scenario card 1"/>
          <p:cNvSpPr/>
          <p:nvPr/>
        </p:nvSpPr>
        <p:spPr>
          <a:xfrm>
            <a:off x="530352" y="1389888"/>
            <a:ext cx="5468112" cy="1682496"/>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Scenario accent 1"/>
          <p:cNvSpPr/>
          <p:nvPr/>
        </p:nvSpPr>
        <p:spPr>
          <a:xfrm>
            <a:off x="530352" y="1389888"/>
            <a:ext cx="82296" cy="1682496"/>
          </a:xfrm>
          <a:prstGeom prst="rect">
            <a:avLst/>
          </a:prstGeom>
          <a:solidFill>
            <a:srgbClr val="EE765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Scenario number 1"/>
          <p:cNvSpPr/>
          <p:nvPr/>
        </p:nvSpPr>
        <p:spPr>
          <a:xfrm>
            <a:off x="758952" y="1609344"/>
            <a:ext cx="548640" cy="393192"/>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Scenario numeral 1"/>
          <p:cNvSpPr txBox="1"/>
          <p:nvPr/>
        </p:nvSpPr>
        <p:spPr>
          <a:xfrm>
            <a:off x="758952" y="1609344"/>
            <a:ext cx="548640" cy="393192"/>
          </a:xfrm>
          <a:prstGeom prst="rect">
            <a:avLst/>
          </a:prstGeom>
          <a:noFill/>
        </p:spPr>
        <p:txBody>
          <a:bodyPr wrap="square" lIns="0" tIns="0" rIns="0" bIns="0" anchor="ctr">
            <a:spAutoFit/>
          </a:bodyPr>
          <a:lstStyle/>
          <a:p>
            <a:pPr algn="ctr">
              <a:lnSpc>
                <a:spcPct val="100000"/>
              </a:lnSpc>
              <a:spcBef>
                <a:spcPts val="0"/>
              </a:spcBef>
              <a:spcAft>
                <a:spcPts val="0"/>
              </a:spcAft>
            </a:pPr>
            <a:r>
              <a:rPr sz="1400" b="1">
                <a:solidFill>
                  <a:srgbClr val="FFFFFF"/>
                </a:solidFill>
                <a:latin typeface="Aptos"/>
              </a:rPr>
              <a:t>01</a:t>
            </a:r>
          </a:p>
        </p:txBody>
      </p:sp>
      <p:sp>
        <p:nvSpPr>
          <p:cNvPr id="8" name="Scenario tag 1"/>
          <p:cNvSpPr/>
          <p:nvPr/>
        </p:nvSpPr>
        <p:spPr>
          <a:xfrm>
            <a:off x="1463040" y="1618488"/>
            <a:ext cx="1536192" cy="356616"/>
          </a:xfrm>
          <a:prstGeom prst="roundRect">
            <a:avLst/>
          </a:prstGeom>
          <a:solidFill>
            <a:srgbClr val="FCECE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Scenario tag text 1"/>
          <p:cNvSpPr txBox="1"/>
          <p:nvPr/>
        </p:nvSpPr>
        <p:spPr>
          <a:xfrm>
            <a:off x="1463040" y="1618488"/>
            <a:ext cx="1536192" cy="356616"/>
          </a:xfrm>
          <a:prstGeom prst="rect">
            <a:avLst/>
          </a:prstGeom>
          <a:noFill/>
        </p:spPr>
        <p:txBody>
          <a:bodyPr wrap="square" lIns="0" tIns="0" rIns="0" bIns="0" anchor="ctr">
            <a:spAutoFit/>
          </a:bodyPr>
          <a:lstStyle/>
          <a:p>
            <a:pPr algn="ctr">
              <a:lnSpc>
                <a:spcPct val="100000"/>
              </a:lnSpc>
              <a:spcBef>
                <a:spcPts val="0"/>
              </a:spcBef>
              <a:spcAft>
                <a:spcPts val="0"/>
              </a:spcAft>
            </a:pPr>
            <a:r>
              <a:rPr sz="1400" b="1">
                <a:solidFill>
                  <a:srgbClr val="EE765D"/>
                </a:solidFill>
                <a:latin typeface="Aptos"/>
              </a:rPr>
              <a:t>LOCATION CHANGE</a:t>
            </a:r>
          </a:p>
        </p:txBody>
      </p:sp>
      <p:sp>
        <p:nvSpPr>
          <p:cNvPr id="10" name="Scenario heading 1"/>
          <p:cNvSpPr txBox="1"/>
          <p:nvPr/>
        </p:nvSpPr>
        <p:spPr>
          <a:xfrm>
            <a:off x="758952" y="2139696"/>
            <a:ext cx="5001768" cy="320040"/>
          </a:xfrm>
          <a:prstGeom prst="rect">
            <a:avLst/>
          </a:prstGeom>
          <a:noFill/>
        </p:spPr>
        <p:txBody>
          <a:bodyPr wrap="square" lIns="0" tIns="0" rIns="0" bIns="0" anchor="ctr">
            <a:spAutoFit/>
          </a:bodyPr>
          <a:lstStyle/>
          <a:p>
            <a:pPr algn="l">
              <a:lnSpc>
                <a:spcPct val="100000"/>
              </a:lnSpc>
              <a:spcBef>
                <a:spcPts val="0"/>
              </a:spcBef>
              <a:spcAft>
                <a:spcPts val="0"/>
              </a:spcAft>
            </a:pPr>
            <a:r>
              <a:rPr sz="1750" b="1">
                <a:solidFill>
                  <a:srgbClr val="123C4A"/>
                </a:solidFill>
                <a:latin typeface="Aptos Display"/>
              </a:rPr>
              <a:t>Reading support</a:t>
            </a:r>
          </a:p>
        </p:txBody>
      </p:sp>
      <p:sp>
        <p:nvSpPr>
          <p:cNvPr id="11" name="Scenario body 1"/>
          <p:cNvSpPr txBox="1"/>
          <p:nvPr/>
        </p:nvSpPr>
        <p:spPr>
          <a:xfrm>
            <a:off x="758952" y="2468880"/>
            <a:ext cx="5001768" cy="438912"/>
          </a:xfrm>
          <a:prstGeom prst="rect">
            <a:avLst/>
          </a:prstGeom>
          <a:noFill/>
        </p:spPr>
        <p:txBody>
          <a:bodyPr wrap="square" lIns="0" tIns="0" rIns="0" bIns="0" anchor="t">
            <a:spAutoFit/>
          </a:bodyPr>
          <a:lstStyle/>
          <a:p>
            <a:pPr algn="l">
              <a:lnSpc>
                <a:spcPct val="100000"/>
              </a:lnSpc>
              <a:spcBef>
                <a:spcPts val="0"/>
              </a:spcBef>
              <a:spcAft>
                <a:spcPts val="0"/>
              </a:spcAft>
            </a:pPr>
            <a:r>
              <a:rPr sz="1410" b="0">
                <a:solidFill>
                  <a:srgbClr val="173138"/>
                </a:solidFill>
                <a:latin typeface="Aptos"/>
              </a:rPr>
              <a:t>A classroom volunteer is asked to take two pupils to an empty room because the library is busy.</a:t>
            </a:r>
          </a:p>
        </p:txBody>
      </p:sp>
      <p:sp>
        <p:nvSpPr>
          <p:cNvPr id="12" name="Scenario card 2"/>
          <p:cNvSpPr/>
          <p:nvPr/>
        </p:nvSpPr>
        <p:spPr>
          <a:xfrm>
            <a:off x="6199632" y="1389888"/>
            <a:ext cx="5468112" cy="1682496"/>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Scenario accent 2"/>
          <p:cNvSpPr/>
          <p:nvPr/>
        </p:nvSpPr>
        <p:spPr>
          <a:xfrm>
            <a:off x="6199632" y="1389888"/>
            <a:ext cx="82296" cy="1682496"/>
          </a:xfrm>
          <a:prstGeom prst="rect">
            <a:avLst/>
          </a:prstGeom>
          <a:solidFill>
            <a:srgbClr val="15959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Scenario number 2"/>
          <p:cNvSpPr/>
          <p:nvPr/>
        </p:nvSpPr>
        <p:spPr>
          <a:xfrm>
            <a:off x="6428232" y="1609344"/>
            <a:ext cx="548640" cy="393192"/>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Scenario numeral 2"/>
          <p:cNvSpPr txBox="1"/>
          <p:nvPr/>
        </p:nvSpPr>
        <p:spPr>
          <a:xfrm>
            <a:off x="6428232" y="1609344"/>
            <a:ext cx="548640" cy="393192"/>
          </a:xfrm>
          <a:prstGeom prst="rect">
            <a:avLst/>
          </a:prstGeom>
          <a:noFill/>
        </p:spPr>
        <p:txBody>
          <a:bodyPr wrap="square" lIns="0" tIns="0" rIns="0" bIns="0" anchor="ctr">
            <a:spAutoFit/>
          </a:bodyPr>
          <a:lstStyle/>
          <a:p>
            <a:pPr algn="ctr">
              <a:lnSpc>
                <a:spcPct val="100000"/>
              </a:lnSpc>
              <a:spcBef>
                <a:spcPts val="0"/>
              </a:spcBef>
              <a:spcAft>
                <a:spcPts val="0"/>
              </a:spcAft>
            </a:pPr>
            <a:r>
              <a:rPr sz="1400" b="1">
                <a:solidFill>
                  <a:srgbClr val="FFFFFF"/>
                </a:solidFill>
                <a:latin typeface="Aptos"/>
              </a:rPr>
              <a:t>02</a:t>
            </a:r>
          </a:p>
        </p:txBody>
      </p:sp>
      <p:sp>
        <p:nvSpPr>
          <p:cNvPr id="16" name="Scenario tag 2"/>
          <p:cNvSpPr/>
          <p:nvPr/>
        </p:nvSpPr>
        <p:spPr>
          <a:xfrm>
            <a:off x="7132320" y="1618488"/>
            <a:ext cx="1664208" cy="356616"/>
          </a:xfrm>
          <a:prstGeom prst="roundRect">
            <a:avLst/>
          </a:prstGeom>
          <a:solidFill>
            <a:srgbClr val="E8F3F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Scenario tag text 2"/>
          <p:cNvSpPr txBox="1"/>
          <p:nvPr/>
        </p:nvSpPr>
        <p:spPr>
          <a:xfrm>
            <a:off x="7132320" y="1618488"/>
            <a:ext cx="1664208" cy="356616"/>
          </a:xfrm>
          <a:prstGeom prst="rect">
            <a:avLst/>
          </a:prstGeom>
          <a:noFill/>
        </p:spPr>
        <p:txBody>
          <a:bodyPr wrap="square" lIns="0" tIns="0" rIns="0" bIns="0" anchor="ctr">
            <a:spAutoFit/>
          </a:bodyPr>
          <a:lstStyle/>
          <a:p>
            <a:pPr algn="ctr">
              <a:lnSpc>
                <a:spcPct val="100000"/>
              </a:lnSpc>
              <a:spcBef>
                <a:spcPts val="0"/>
              </a:spcBef>
              <a:spcAft>
                <a:spcPts val="0"/>
              </a:spcAft>
            </a:pPr>
            <a:r>
              <a:rPr sz="1400" b="1">
                <a:solidFill>
                  <a:srgbClr val="15959D"/>
                </a:solidFill>
                <a:latin typeface="Aptos"/>
              </a:rPr>
              <a:t>SUPERVISION GAP</a:t>
            </a:r>
          </a:p>
        </p:txBody>
      </p:sp>
      <p:sp>
        <p:nvSpPr>
          <p:cNvPr id="18" name="Scenario heading 2"/>
          <p:cNvSpPr txBox="1"/>
          <p:nvPr/>
        </p:nvSpPr>
        <p:spPr>
          <a:xfrm>
            <a:off x="6428232" y="2139696"/>
            <a:ext cx="5001768" cy="320040"/>
          </a:xfrm>
          <a:prstGeom prst="rect">
            <a:avLst/>
          </a:prstGeom>
          <a:noFill/>
        </p:spPr>
        <p:txBody>
          <a:bodyPr wrap="square" lIns="0" tIns="0" rIns="0" bIns="0" anchor="ctr">
            <a:spAutoFit/>
          </a:bodyPr>
          <a:lstStyle/>
          <a:p>
            <a:pPr algn="l">
              <a:lnSpc>
                <a:spcPct val="100000"/>
              </a:lnSpc>
              <a:spcBef>
                <a:spcPts val="0"/>
              </a:spcBef>
              <a:spcAft>
                <a:spcPts val="0"/>
              </a:spcAft>
            </a:pPr>
            <a:r>
              <a:rPr sz="1750" b="1">
                <a:solidFill>
                  <a:srgbClr val="123C4A"/>
                </a:solidFill>
                <a:latin typeface="Aptos Display"/>
              </a:rPr>
              <a:t>Sports activity</a:t>
            </a:r>
          </a:p>
        </p:txBody>
      </p:sp>
      <p:sp>
        <p:nvSpPr>
          <p:cNvPr id="19" name="Scenario body 2"/>
          <p:cNvSpPr txBox="1"/>
          <p:nvPr/>
        </p:nvSpPr>
        <p:spPr>
          <a:xfrm>
            <a:off x="6428232" y="2468880"/>
            <a:ext cx="5001768" cy="438912"/>
          </a:xfrm>
          <a:prstGeom prst="rect">
            <a:avLst/>
          </a:prstGeom>
          <a:noFill/>
        </p:spPr>
        <p:txBody>
          <a:bodyPr wrap="square" lIns="0" tIns="0" rIns="0" bIns="0" anchor="t">
            <a:spAutoFit/>
          </a:bodyPr>
          <a:lstStyle/>
          <a:p>
            <a:pPr algn="l">
              <a:lnSpc>
                <a:spcPct val="100000"/>
              </a:lnSpc>
              <a:spcBef>
                <a:spcPts val="0"/>
              </a:spcBef>
              <a:spcAft>
                <a:spcPts val="0"/>
              </a:spcAft>
            </a:pPr>
            <a:r>
              <a:rPr sz="1410" b="0">
                <a:solidFill>
                  <a:srgbClr val="173138"/>
                </a:solidFill>
                <a:latin typeface="Aptos"/>
              </a:rPr>
              <a:t>A one-off coaching session is due to begin, but the named supervisor is unexpectedly absent.</a:t>
            </a:r>
          </a:p>
        </p:txBody>
      </p:sp>
      <p:sp>
        <p:nvSpPr>
          <p:cNvPr id="20" name="Scenario card 3"/>
          <p:cNvSpPr/>
          <p:nvPr/>
        </p:nvSpPr>
        <p:spPr>
          <a:xfrm>
            <a:off x="530352" y="3364992"/>
            <a:ext cx="5468112" cy="1682496"/>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Scenario accent 3"/>
          <p:cNvSpPr/>
          <p:nvPr/>
        </p:nvSpPr>
        <p:spPr>
          <a:xfrm>
            <a:off x="530352" y="3364992"/>
            <a:ext cx="82296" cy="1682496"/>
          </a:xfrm>
          <a:prstGeom prst="rect">
            <a:avLst/>
          </a:prstGeom>
          <a:solidFill>
            <a:srgbClr val="9A660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Scenario number 3"/>
          <p:cNvSpPr/>
          <p:nvPr/>
        </p:nvSpPr>
        <p:spPr>
          <a:xfrm>
            <a:off x="758952" y="3584448"/>
            <a:ext cx="548640" cy="393192"/>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Scenario numeral 3"/>
          <p:cNvSpPr txBox="1"/>
          <p:nvPr/>
        </p:nvSpPr>
        <p:spPr>
          <a:xfrm>
            <a:off x="758952" y="3584448"/>
            <a:ext cx="548640" cy="393192"/>
          </a:xfrm>
          <a:prstGeom prst="rect">
            <a:avLst/>
          </a:prstGeom>
          <a:noFill/>
        </p:spPr>
        <p:txBody>
          <a:bodyPr wrap="square" lIns="0" tIns="0" rIns="0" bIns="0" anchor="ctr">
            <a:spAutoFit/>
          </a:bodyPr>
          <a:lstStyle/>
          <a:p>
            <a:pPr algn="ctr">
              <a:lnSpc>
                <a:spcPct val="100000"/>
              </a:lnSpc>
              <a:spcBef>
                <a:spcPts val="0"/>
              </a:spcBef>
              <a:spcAft>
                <a:spcPts val="0"/>
              </a:spcAft>
            </a:pPr>
            <a:r>
              <a:rPr sz="1400" b="1">
                <a:solidFill>
                  <a:srgbClr val="FFFFFF"/>
                </a:solidFill>
                <a:latin typeface="Aptos"/>
              </a:rPr>
              <a:t>03</a:t>
            </a:r>
          </a:p>
        </p:txBody>
      </p:sp>
      <p:sp>
        <p:nvSpPr>
          <p:cNvPr id="24" name="Scenario tag 3"/>
          <p:cNvSpPr/>
          <p:nvPr/>
        </p:nvSpPr>
        <p:spPr>
          <a:xfrm>
            <a:off x="1463040" y="3593592"/>
            <a:ext cx="1389888" cy="356616"/>
          </a:xfrm>
          <a:prstGeom prst="roundRect">
            <a:avLst/>
          </a:prstGeom>
          <a:solidFill>
            <a:srgbClr val="FEF4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Scenario tag text 3"/>
          <p:cNvSpPr txBox="1"/>
          <p:nvPr/>
        </p:nvSpPr>
        <p:spPr>
          <a:xfrm>
            <a:off x="1463040" y="3593592"/>
            <a:ext cx="1389888" cy="356616"/>
          </a:xfrm>
          <a:prstGeom prst="rect">
            <a:avLst/>
          </a:prstGeom>
          <a:noFill/>
        </p:spPr>
        <p:txBody>
          <a:bodyPr wrap="square" lIns="0" tIns="0" rIns="0" bIns="0" anchor="ctr">
            <a:spAutoFit/>
          </a:bodyPr>
          <a:lstStyle/>
          <a:p>
            <a:pPr algn="ctr">
              <a:lnSpc>
                <a:spcPct val="100000"/>
              </a:lnSpc>
              <a:spcBef>
                <a:spcPts val="0"/>
              </a:spcBef>
              <a:spcAft>
                <a:spcPts val="0"/>
              </a:spcAft>
            </a:pPr>
            <a:r>
              <a:rPr sz="1400" b="1">
                <a:solidFill>
                  <a:srgbClr val="9A6606"/>
                </a:solidFill>
                <a:latin typeface="Aptos"/>
              </a:rPr>
              <a:t>PERSONAL CARE</a:t>
            </a:r>
          </a:p>
        </p:txBody>
      </p:sp>
      <p:sp>
        <p:nvSpPr>
          <p:cNvPr id="26" name="Scenario heading 3"/>
          <p:cNvSpPr txBox="1"/>
          <p:nvPr/>
        </p:nvSpPr>
        <p:spPr>
          <a:xfrm>
            <a:off x="758952" y="4114800"/>
            <a:ext cx="5001768" cy="320040"/>
          </a:xfrm>
          <a:prstGeom prst="rect">
            <a:avLst/>
          </a:prstGeom>
          <a:noFill/>
        </p:spPr>
        <p:txBody>
          <a:bodyPr wrap="square" lIns="0" tIns="0" rIns="0" bIns="0" anchor="ctr">
            <a:spAutoFit/>
          </a:bodyPr>
          <a:lstStyle/>
          <a:p>
            <a:pPr algn="l">
              <a:lnSpc>
                <a:spcPct val="100000"/>
              </a:lnSpc>
              <a:spcBef>
                <a:spcPts val="0"/>
              </a:spcBef>
              <a:spcAft>
                <a:spcPts val="0"/>
              </a:spcAft>
            </a:pPr>
            <a:r>
              <a:rPr sz="1750" b="1">
                <a:solidFill>
                  <a:srgbClr val="123C4A"/>
                </a:solidFill>
                <a:latin typeface="Aptos Display"/>
              </a:rPr>
              <a:t>Personal care</a:t>
            </a:r>
          </a:p>
        </p:txBody>
      </p:sp>
      <p:sp>
        <p:nvSpPr>
          <p:cNvPr id="27" name="Scenario body 3"/>
          <p:cNvSpPr txBox="1"/>
          <p:nvPr/>
        </p:nvSpPr>
        <p:spPr>
          <a:xfrm>
            <a:off x="758952" y="4443984"/>
            <a:ext cx="5001768" cy="438912"/>
          </a:xfrm>
          <a:prstGeom prst="rect">
            <a:avLst/>
          </a:prstGeom>
          <a:noFill/>
        </p:spPr>
        <p:txBody>
          <a:bodyPr wrap="square" lIns="0" tIns="0" rIns="0" bIns="0" anchor="t">
            <a:spAutoFit/>
          </a:bodyPr>
          <a:lstStyle/>
          <a:p>
            <a:pPr algn="l">
              <a:lnSpc>
                <a:spcPct val="100000"/>
              </a:lnSpc>
              <a:spcBef>
                <a:spcPts val="0"/>
              </a:spcBef>
              <a:spcAft>
                <a:spcPts val="0"/>
              </a:spcAft>
            </a:pPr>
            <a:r>
              <a:rPr sz="1410" b="0">
                <a:solidFill>
                  <a:srgbClr val="173138"/>
                </a:solidFill>
                <a:latin typeface="Aptos"/>
              </a:rPr>
              <a:t>A volunteer is asked to help a child with toileting or another relevant personal-care task.</a:t>
            </a:r>
          </a:p>
        </p:txBody>
      </p:sp>
      <p:sp>
        <p:nvSpPr>
          <p:cNvPr id="28" name="Scenario card 4"/>
          <p:cNvSpPr/>
          <p:nvPr/>
        </p:nvSpPr>
        <p:spPr>
          <a:xfrm>
            <a:off x="6199632" y="3364992"/>
            <a:ext cx="5468112" cy="1682496"/>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Scenario accent 4"/>
          <p:cNvSpPr/>
          <p:nvPr/>
        </p:nvSpPr>
        <p:spPr>
          <a:xfrm>
            <a:off x="6199632" y="3364992"/>
            <a:ext cx="82296" cy="1682496"/>
          </a:xfrm>
          <a:prstGeom prst="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Scenario number 4"/>
          <p:cNvSpPr/>
          <p:nvPr/>
        </p:nvSpPr>
        <p:spPr>
          <a:xfrm>
            <a:off x="6428232" y="3584448"/>
            <a:ext cx="548640" cy="393192"/>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Scenario numeral 4"/>
          <p:cNvSpPr txBox="1"/>
          <p:nvPr/>
        </p:nvSpPr>
        <p:spPr>
          <a:xfrm>
            <a:off x="6428232" y="3584448"/>
            <a:ext cx="548640" cy="393192"/>
          </a:xfrm>
          <a:prstGeom prst="rect">
            <a:avLst/>
          </a:prstGeom>
          <a:noFill/>
        </p:spPr>
        <p:txBody>
          <a:bodyPr wrap="square" lIns="0" tIns="0" rIns="0" bIns="0" anchor="ctr">
            <a:spAutoFit/>
          </a:bodyPr>
          <a:lstStyle/>
          <a:p>
            <a:pPr algn="ctr">
              <a:lnSpc>
                <a:spcPct val="100000"/>
              </a:lnSpc>
              <a:spcBef>
                <a:spcPts val="0"/>
              </a:spcBef>
              <a:spcAft>
                <a:spcPts val="0"/>
              </a:spcAft>
            </a:pPr>
            <a:r>
              <a:rPr sz="1400" b="1">
                <a:solidFill>
                  <a:srgbClr val="FFFFFF"/>
                </a:solidFill>
                <a:latin typeface="Aptos"/>
              </a:rPr>
              <a:t>04</a:t>
            </a:r>
          </a:p>
        </p:txBody>
      </p:sp>
      <p:sp>
        <p:nvSpPr>
          <p:cNvPr id="32" name="Scenario tag 4"/>
          <p:cNvSpPr/>
          <p:nvPr/>
        </p:nvSpPr>
        <p:spPr>
          <a:xfrm>
            <a:off x="7132320" y="3593592"/>
            <a:ext cx="1225296" cy="356616"/>
          </a:xfrm>
          <a:prstGeom prst="roundRect">
            <a:avLst/>
          </a:prstGeom>
          <a:solidFill>
            <a:srgbClr val="EA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Scenario tag text 4"/>
          <p:cNvSpPr txBox="1"/>
          <p:nvPr/>
        </p:nvSpPr>
        <p:spPr>
          <a:xfrm>
            <a:off x="7132320" y="3593592"/>
            <a:ext cx="1225296" cy="356616"/>
          </a:xfrm>
          <a:prstGeom prst="rect">
            <a:avLst/>
          </a:prstGeom>
          <a:noFill/>
        </p:spPr>
        <p:txBody>
          <a:bodyPr wrap="square" lIns="0" tIns="0" rIns="0" bIns="0" anchor="ctr">
            <a:spAutoFit/>
          </a:bodyPr>
          <a:lstStyle/>
          <a:p>
            <a:pPr algn="ctr">
              <a:lnSpc>
                <a:spcPct val="100000"/>
              </a:lnSpc>
              <a:spcBef>
                <a:spcPts val="0"/>
              </a:spcBef>
              <a:spcAft>
                <a:spcPts val="0"/>
              </a:spcAft>
            </a:pPr>
            <a:r>
              <a:rPr sz="1400" b="1">
                <a:solidFill>
                  <a:srgbClr val="123C4A"/>
                </a:solidFill>
                <a:latin typeface="Aptos"/>
              </a:rPr>
              <a:t>ROLE CHANGE</a:t>
            </a:r>
          </a:p>
        </p:txBody>
      </p:sp>
      <p:sp>
        <p:nvSpPr>
          <p:cNvPr id="34" name="Scenario heading 4"/>
          <p:cNvSpPr txBox="1"/>
          <p:nvPr/>
        </p:nvSpPr>
        <p:spPr>
          <a:xfrm>
            <a:off x="6428232" y="4114800"/>
            <a:ext cx="5001768" cy="320040"/>
          </a:xfrm>
          <a:prstGeom prst="rect">
            <a:avLst/>
          </a:prstGeom>
          <a:noFill/>
        </p:spPr>
        <p:txBody>
          <a:bodyPr wrap="square" lIns="0" tIns="0" rIns="0" bIns="0" anchor="ctr">
            <a:spAutoFit/>
          </a:bodyPr>
          <a:lstStyle/>
          <a:p>
            <a:pPr algn="l">
              <a:lnSpc>
                <a:spcPct val="100000"/>
              </a:lnSpc>
              <a:spcBef>
                <a:spcPts val="0"/>
              </a:spcBef>
              <a:spcAft>
                <a:spcPts val="0"/>
              </a:spcAft>
            </a:pPr>
            <a:r>
              <a:rPr sz="1750" b="1">
                <a:solidFill>
                  <a:srgbClr val="123C4A"/>
                </a:solidFill>
                <a:latin typeface="Aptos Display"/>
              </a:rPr>
              <a:t>Changing duties</a:t>
            </a:r>
          </a:p>
        </p:txBody>
      </p:sp>
      <p:sp>
        <p:nvSpPr>
          <p:cNvPr id="35" name="Scenario body 4"/>
          <p:cNvSpPr txBox="1"/>
          <p:nvPr/>
        </p:nvSpPr>
        <p:spPr>
          <a:xfrm>
            <a:off x="6428232" y="4443984"/>
            <a:ext cx="5001768" cy="438912"/>
          </a:xfrm>
          <a:prstGeom prst="rect">
            <a:avLst/>
          </a:prstGeom>
          <a:noFill/>
        </p:spPr>
        <p:txBody>
          <a:bodyPr wrap="square" lIns="0" tIns="0" rIns="0" bIns="0" anchor="t">
            <a:spAutoFit/>
          </a:bodyPr>
          <a:lstStyle/>
          <a:p>
            <a:pPr algn="l">
              <a:lnSpc>
                <a:spcPct val="100000"/>
              </a:lnSpc>
              <a:spcBef>
                <a:spcPts val="0"/>
              </a:spcBef>
              <a:spcAft>
                <a:spcPts val="0"/>
              </a:spcAft>
            </a:pPr>
            <a:r>
              <a:rPr sz="1410" b="0">
                <a:solidFill>
                  <a:srgbClr val="173138"/>
                </a:solidFill>
                <a:latin typeface="Aptos"/>
              </a:rPr>
              <a:t>A regular volunteer is asked to cover a different group, location or time without the usual supervision arrangements.</a:t>
            </a:r>
          </a:p>
        </p:txBody>
      </p:sp>
      <p:sp>
        <p:nvSpPr>
          <p:cNvPr id="36" name="Discussion panel"/>
          <p:cNvSpPr/>
          <p:nvPr/>
        </p:nvSpPr>
        <p:spPr>
          <a:xfrm>
            <a:off x="530352" y="5285232"/>
            <a:ext cx="11137392" cy="100584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Discussion label"/>
          <p:cNvSpPr txBox="1"/>
          <p:nvPr/>
        </p:nvSpPr>
        <p:spPr>
          <a:xfrm>
            <a:off x="777240" y="5486400"/>
            <a:ext cx="2011680" cy="256032"/>
          </a:xfrm>
          <a:prstGeom prst="rect">
            <a:avLst/>
          </a:prstGeom>
          <a:noFill/>
        </p:spPr>
        <p:txBody>
          <a:bodyPr wrap="square" lIns="0" tIns="0" rIns="0" bIns="0" anchor="ctr">
            <a:spAutoFit/>
          </a:bodyPr>
          <a:lstStyle/>
          <a:p>
            <a:pPr algn="l">
              <a:lnSpc>
                <a:spcPct val="100000"/>
              </a:lnSpc>
              <a:spcBef>
                <a:spcPts val="0"/>
              </a:spcBef>
              <a:spcAft>
                <a:spcPts val="0"/>
              </a:spcAft>
            </a:pPr>
            <a:r>
              <a:rPr sz="1400" b="1">
                <a:solidFill>
                  <a:srgbClr val="F2B84B"/>
                </a:solidFill>
                <a:latin typeface="Aptos"/>
              </a:rPr>
              <a:t>GROUP DISCUSSION</a:t>
            </a:r>
          </a:p>
        </p:txBody>
      </p:sp>
      <p:sp>
        <p:nvSpPr>
          <p:cNvPr id="38" name="Discussion questions"/>
          <p:cNvSpPr txBox="1"/>
          <p:nvPr/>
        </p:nvSpPr>
        <p:spPr>
          <a:xfrm>
            <a:off x="2816352" y="5431536"/>
            <a:ext cx="8503920" cy="493776"/>
          </a:xfrm>
          <a:prstGeom prst="rect">
            <a:avLst/>
          </a:prstGeom>
          <a:noFill/>
        </p:spPr>
        <p:txBody>
          <a:bodyPr wrap="square" lIns="0" tIns="0" rIns="0" bIns="0" anchor="ctr">
            <a:spAutoFit/>
          </a:bodyPr>
          <a:lstStyle/>
          <a:p>
            <a:pPr algn="l">
              <a:lnSpc>
                <a:spcPct val="100000"/>
              </a:lnSpc>
              <a:spcBef>
                <a:spcPts val="0"/>
              </a:spcBef>
              <a:spcAft>
                <a:spcPts val="0"/>
              </a:spcAft>
            </a:pPr>
            <a:r>
              <a:rPr sz="1550" b="1">
                <a:solidFill>
                  <a:srgbClr val="FFFFFF"/>
                </a:solidFill>
                <a:latin typeface="Aptos"/>
              </a:rPr>
              <a:t>Who acts now?  •  What needs checking?  •  Can the activity continue safely?  •  What must be recorded?</a:t>
            </a:r>
          </a:p>
        </p:txBody>
      </p:sp>
      <p:sp>
        <p:nvSpPr>
          <p:cNvPr id="39" name="Source footer"/>
          <p:cNvSpPr txBox="1"/>
          <p:nvPr/>
        </p:nvSpPr>
        <p:spPr>
          <a:xfrm>
            <a:off x="557784" y="6519672"/>
            <a:ext cx="8961120" cy="164592"/>
          </a:xfrm>
          <a:prstGeom prst="rect">
            <a:avLst/>
          </a:prstGeom>
          <a:noFill/>
        </p:spPr>
        <p:txBody>
          <a:bodyPr wrap="square" lIns="0" tIns="0" rIns="0" bIns="0" anchor="ctr">
            <a:spAutoFit/>
          </a:bodyPr>
          <a:lstStyle/>
          <a:p>
            <a:pPr algn="l">
              <a:lnSpc>
                <a:spcPct val="100000"/>
              </a:lnSpc>
              <a:spcBef>
                <a:spcPts val="0"/>
              </a:spcBef>
              <a:spcAft>
                <a:spcPts val="0"/>
              </a:spcAft>
            </a:pPr>
            <a:r>
              <a:rPr sz="850" b="0">
                <a:solidFill>
                  <a:srgbClr val="587078"/>
                </a:solidFill>
                <a:latin typeface="Aptos"/>
              </a:rPr>
              <a:t>KCSIE 2026  •  regulated activity and supervision of volunteers</a:t>
            </a:r>
          </a:p>
        </p:txBody>
      </p:sp>
      <p:sp>
        <p:nvSpPr>
          <p:cNvPr id="40" name="Page marker"/>
          <p:cNvSpPr txBox="1"/>
          <p:nvPr/>
        </p:nvSpPr>
        <p:spPr>
          <a:xfrm>
            <a:off x="11484864" y="6519672"/>
            <a:ext cx="310896" cy="164592"/>
          </a:xfrm>
          <a:prstGeom prst="rect">
            <a:avLst/>
          </a:prstGeom>
          <a:noFill/>
        </p:spPr>
        <p:txBody>
          <a:bodyPr wrap="square" lIns="0" tIns="0" rIns="0" bIns="0" anchor="ctr">
            <a:spAutoFit/>
          </a:bodyPr>
          <a:lstStyle/>
          <a:p>
            <a:pPr algn="r">
              <a:lnSpc>
                <a:spcPct val="100000"/>
              </a:lnSpc>
              <a:spcBef>
                <a:spcPts val="0"/>
              </a:spcBef>
              <a:spcAft>
                <a:spcPts val="0"/>
              </a:spcAft>
            </a:pPr>
            <a:r>
              <a:rPr sz="850" b="0">
                <a:solidFill>
                  <a:srgbClr val="587078"/>
                </a:solidFill>
                <a:latin typeface="Aptos"/>
              </a:rPr>
              <a:t>49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AEA0222-5AD2-D902-06F4-F9C3462FDE65}"/>
              </a:ext>
            </a:extLst>
          </p:cNvPr>
          <p:cNvSpPr>
            <a:spLocks noGrp="1"/>
          </p:cNvSpPr>
          <p:nvPr>
            <p:ph type="title"/>
          </p:nvPr>
        </p:nvSpPr>
        <p:spPr>
          <a:xfrm>
            <a:off x="1137034" y="609597"/>
            <a:ext cx="9392421" cy="1330841"/>
          </a:xfrm>
        </p:spPr>
        <p:txBody>
          <a:bodyPr vert="horz" lIns="91440" tIns="45720" rIns="91440" bIns="45720" rtlCol="0" anchor="ctr">
            <a:normAutofit/>
          </a:bodyPr>
          <a:lstStyle/>
          <a:p>
            <a:r>
              <a:rPr lang="en-US" sz="3400" b="1" kern="1200">
                <a:solidFill>
                  <a:srgbClr val="0070C0"/>
                </a:solidFill>
                <a:latin typeface="+mj-lt"/>
                <a:ea typeface="+mj-ea"/>
                <a:cs typeface="+mj-cs"/>
              </a:rPr>
              <a:t>Keeping Children Safe in Education </a:t>
            </a:r>
            <a:r>
              <a:rPr lang="en-US" sz="3400" kern="1200">
                <a:solidFill>
                  <a:srgbClr val="0070C0"/>
                </a:solidFill>
                <a:latin typeface="+mj-lt"/>
                <a:ea typeface="+mj-ea"/>
                <a:cs typeface="+mj-cs"/>
              </a:rPr>
              <a:t>(KCSIE) 2026</a:t>
            </a:r>
            <a:br>
              <a:rPr lang="en-US" sz="3400" kern="1200">
                <a:solidFill>
                  <a:schemeClr val="tx1"/>
                </a:solidFill>
                <a:latin typeface="+mj-lt"/>
                <a:ea typeface="+mj-ea"/>
                <a:cs typeface="+mj-cs"/>
              </a:rPr>
            </a:br>
            <a:r>
              <a:rPr lang="en-US" sz="3400" kern="1200">
                <a:solidFill>
                  <a:schemeClr val="tx1"/>
                </a:solidFill>
                <a:latin typeface="+mj-lt"/>
                <a:ea typeface="+mj-ea"/>
                <a:cs typeface="+mj-cs"/>
              </a:rPr>
              <a:t>Key Changes in Part One</a:t>
            </a:r>
          </a:p>
        </p:txBody>
      </p:sp>
      <p:sp>
        <p:nvSpPr>
          <p:cNvPr id="8" name="TextBox 7">
            <a:extLst>
              <a:ext uri="{FF2B5EF4-FFF2-40B4-BE49-F238E27FC236}">
                <a16:creationId xmlns:a16="http://schemas.microsoft.com/office/drawing/2014/main" id="{AAA0A905-B7D9-CE17-4D64-101792658938}"/>
              </a:ext>
            </a:extLst>
          </p:cNvPr>
          <p:cNvSpPr txBox="1"/>
          <p:nvPr/>
        </p:nvSpPr>
        <p:spPr>
          <a:xfrm>
            <a:off x="177800" y="2198362"/>
            <a:ext cx="6400800" cy="3917773"/>
          </a:xfrm>
          <a:prstGeom prst="rect">
            <a:avLst/>
          </a:prstGeom>
        </p:spPr>
        <p:txBody>
          <a:bodyPr vert="horz" lIns="91440" tIns="45720" rIns="91440" bIns="45720" rtlCol="0">
            <a:normAutofit/>
          </a:bodyPr>
          <a:lstStyle/>
          <a:p>
            <a:pPr>
              <a:lnSpc>
                <a:spcPct val="90000"/>
              </a:lnSpc>
              <a:spcAft>
                <a:spcPts val="600"/>
              </a:spcAft>
            </a:pPr>
            <a:endParaRPr lang="en-US" sz="1600"/>
          </a:p>
          <a:p>
            <a:pPr>
              <a:lnSpc>
                <a:spcPct val="90000"/>
              </a:lnSpc>
              <a:spcAft>
                <a:spcPts val="600"/>
              </a:spcAft>
            </a:pPr>
            <a:r>
              <a:rPr lang="en-US"/>
              <a:t>Changes to some of the definitions of abuse to bring them in line with Acts such as the Crime and Policing Act and Domestic Abuse Act. </a:t>
            </a:r>
          </a:p>
          <a:p>
            <a:pPr indent="-228600">
              <a:lnSpc>
                <a:spcPct val="90000"/>
              </a:lnSpc>
              <a:spcAft>
                <a:spcPts val="600"/>
              </a:spcAft>
              <a:buFont typeface="Arial" panose="020B0604020202020204" pitchFamily="34" charset="0"/>
              <a:buChar char="•"/>
            </a:pPr>
            <a:endParaRPr lang="en-US"/>
          </a:p>
          <a:p>
            <a:pPr>
              <a:lnSpc>
                <a:spcPct val="90000"/>
              </a:lnSpc>
              <a:spcAft>
                <a:spcPts val="600"/>
              </a:spcAft>
            </a:pPr>
            <a:r>
              <a:rPr lang="en-US"/>
              <a:t>Information on </a:t>
            </a:r>
            <a:r>
              <a:rPr lang="en-US" b="1"/>
              <a:t>safeguarding issues </a:t>
            </a:r>
            <a:r>
              <a:rPr lang="en-US"/>
              <a:t>have been updated for </a:t>
            </a:r>
          </a:p>
          <a:p>
            <a:pPr>
              <a:lnSpc>
                <a:spcPct val="90000"/>
              </a:lnSpc>
              <a:spcAft>
                <a:spcPts val="600"/>
              </a:spcAft>
            </a:pPr>
            <a:endParaRPr lang="en-US"/>
          </a:p>
          <a:p>
            <a:pPr marL="285750" indent="-228600">
              <a:lnSpc>
                <a:spcPct val="90000"/>
              </a:lnSpc>
              <a:spcAft>
                <a:spcPts val="600"/>
              </a:spcAft>
              <a:buFont typeface="Arial" panose="020B0604020202020204" pitchFamily="34" charset="0"/>
              <a:buChar char="•"/>
            </a:pPr>
            <a:r>
              <a:rPr lang="en-US"/>
              <a:t>Child-on-child Abuse (including harassment and violence)</a:t>
            </a:r>
          </a:p>
          <a:p>
            <a:pPr marL="285750" indent="-228600">
              <a:lnSpc>
                <a:spcPct val="90000"/>
              </a:lnSpc>
              <a:spcAft>
                <a:spcPts val="600"/>
              </a:spcAft>
              <a:buFont typeface="Arial" panose="020B0604020202020204" pitchFamily="34" charset="0"/>
              <a:buChar char="•"/>
            </a:pPr>
            <a:r>
              <a:rPr lang="en-US"/>
              <a:t>Child criminal exploitation (CCE) and </a:t>
            </a:r>
          </a:p>
          <a:p>
            <a:pPr marL="285750" indent="-228600">
              <a:lnSpc>
                <a:spcPct val="90000"/>
              </a:lnSpc>
              <a:spcAft>
                <a:spcPts val="600"/>
              </a:spcAft>
              <a:buFont typeface="Arial" panose="020B0604020202020204" pitchFamily="34" charset="0"/>
              <a:buChar char="•"/>
            </a:pPr>
            <a:r>
              <a:rPr lang="en-US"/>
              <a:t>Child sexual exploitation (CSE) </a:t>
            </a:r>
          </a:p>
          <a:p>
            <a:pPr marL="285750" indent="-228600">
              <a:lnSpc>
                <a:spcPct val="90000"/>
              </a:lnSpc>
              <a:spcAft>
                <a:spcPts val="600"/>
              </a:spcAft>
              <a:buFont typeface="Arial" panose="020B0604020202020204" pitchFamily="34" charset="0"/>
              <a:buChar char="•"/>
            </a:pPr>
            <a:r>
              <a:rPr lang="en-US"/>
              <a:t>Mental Health</a:t>
            </a:r>
          </a:p>
          <a:p>
            <a:pPr marL="285750" indent="-228600">
              <a:lnSpc>
                <a:spcPct val="90000"/>
              </a:lnSpc>
              <a:spcAft>
                <a:spcPts val="600"/>
              </a:spcAft>
              <a:buFont typeface="Arial" panose="020B0604020202020204" pitchFamily="34" charset="0"/>
              <a:buChar char="•"/>
            </a:pPr>
            <a:r>
              <a:rPr lang="en-US"/>
              <a:t>Serious violence</a:t>
            </a:r>
          </a:p>
          <a:p>
            <a:pPr marL="285750" indent="-228600">
              <a:lnSpc>
                <a:spcPct val="90000"/>
              </a:lnSpc>
              <a:spcAft>
                <a:spcPts val="600"/>
              </a:spcAft>
              <a:buFont typeface="Arial" panose="020B0604020202020204" pitchFamily="34" charset="0"/>
              <a:buChar char="•"/>
            </a:pPr>
            <a:endParaRPr lang="en-US" sz="1400"/>
          </a:p>
          <a:p>
            <a:pPr marL="285750" indent="-228600">
              <a:lnSpc>
                <a:spcPct val="90000"/>
              </a:lnSpc>
              <a:spcAft>
                <a:spcPts val="600"/>
              </a:spcAft>
              <a:buFont typeface="Arial" panose="020B0604020202020204" pitchFamily="34" charset="0"/>
              <a:buChar char="•"/>
            </a:pPr>
            <a:endParaRPr lang="en-US" sz="1400"/>
          </a:p>
          <a:p>
            <a:pPr indent="-228600">
              <a:lnSpc>
                <a:spcPct val="90000"/>
              </a:lnSpc>
              <a:spcAft>
                <a:spcPts val="600"/>
              </a:spcAft>
              <a:buFont typeface="Arial" panose="020B0604020202020204" pitchFamily="34" charset="0"/>
              <a:buChar char="•"/>
            </a:pPr>
            <a:endParaRPr lang="en-US" sz="1400" b="1"/>
          </a:p>
          <a:p>
            <a:pPr indent="-228600">
              <a:lnSpc>
                <a:spcPct val="90000"/>
              </a:lnSpc>
              <a:spcAft>
                <a:spcPts val="600"/>
              </a:spcAft>
              <a:buFont typeface="Arial" panose="020B0604020202020204" pitchFamily="34" charset="0"/>
              <a:buChar char="•"/>
            </a:pPr>
            <a:endParaRPr lang="en-US" sz="1400"/>
          </a:p>
          <a:p>
            <a:pPr indent="-228600">
              <a:lnSpc>
                <a:spcPct val="90000"/>
              </a:lnSpc>
              <a:spcAft>
                <a:spcPts val="600"/>
              </a:spcAft>
              <a:buFont typeface="Arial" panose="020B0604020202020204" pitchFamily="34" charset="0"/>
              <a:buChar char="•"/>
            </a:pPr>
            <a:endParaRPr lang="en-US" sz="1400"/>
          </a:p>
        </p:txBody>
      </p:sp>
      <p:pic>
        <p:nvPicPr>
          <p:cNvPr id="7" name="Picture 6">
            <a:extLst>
              <a:ext uri="{FF2B5EF4-FFF2-40B4-BE49-F238E27FC236}">
                <a16:creationId xmlns:a16="http://schemas.microsoft.com/office/drawing/2014/main" id="{A28F50FE-F5DC-E59B-0A56-2B210E52F759}"/>
              </a:ext>
            </a:extLst>
          </p:cNvPr>
          <p:cNvPicPr>
            <a:picLocks noChangeAspect="1"/>
          </p:cNvPicPr>
          <p:nvPr/>
        </p:nvPicPr>
        <p:blipFill>
          <a:blip r:embed="rId3"/>
          <a:stretch>
            <a:fillRect/>
          </a:stretch>
        </p:blipFill>
        <p:spPr>
          <a:xfrm>
            <a:off x="6719367" y="2463076"/>
            <a:ext cx="4788505" cy="319959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5" name="Freeform: Shape 2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239535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566928" y="621792"/>
            <a:ext cx="6583680" cy="640080"/>
          </a:xfrm>
          <a:prstGeom prst="rect">
            <a:avLst/>
          </a:prstGeom>
          <a:noFill/>
          <a:ln/>
        </p:spPr>
        <p:txBody>
          <a:bodyPr wrap="square" lIns="0" tIns="0" rIns="0" bIns="0" rtlCol="0" anchor="ctr"/>
          <a:lstStyle/>
          <a:p>
            <a:pPr marL="0" indent="0">
              <a:buNone/>
            </a:pPr>
            <a:r>
              <a:rPr lang="en-US" sz="2800" b="1">
                <a:solidFill>
                  <a:srgbClr val="0A3559"/>
                </a:solidFill>
              </a:rPr>
              <a:t>What is a low-level concern?</a:t>
            </a:r>
            <a:endParaRPr lang="en-US" sz="2800"/>
          </a:p>
        </p:txBody>
      </p:sp>
      <p:sp>
        <p:nvSpPr>
          <p:cNvPr id="3" name="Text 1"/>
          <p:cNvSpPr/>
          <p:nvPr/>
        </p:nvSpPr>
        <p:spPr>
          <a:xfrm>
            <a:off x="566928" y="1298448"/>
            <a:ext cx="6537960" cy="502920"/>
          </a:xfrm>
          <a:prstGeom prst="rect">
            <a:avLst/>
          </a:prstGeom>
          <a:noFill/>
          <a:ln/>
        </p:spPr>
        <p:txBody>
          <a:bodyPr wrap="square" lIns="0" tIns="0" rIns="0" bIns="0" rtlCol="0" anchor="ctr"/>
          <a:lstStyle/>
          <a:p>
            <a:pPr marL="0" indent="0">
              <a:buNone/>
            </a:pPr>
            <a:r>
              <a:rPr lang="en-US" sz="1500">
                <a:solidFill>
                  <a:srgbClr val="5E7175"/>
                </a:solidFill>
              </a:rPr>
              <a:t>The threshold may be low, but the concern is not unimportant.</a:t>
            </a:r>
            <a:endParaRPr lang="en-US" sz="1500"/>
          </a:p>
        </p:txBody>
      </p:sp>
      <p:sp>
        <p:nvSpPr>
          <p:cNvPr id="4" name="Shape 2"/>
          <p:cNvSpPr/>
          <p:nvPr/>
        </p:nvSpPr>
        <p:spPr>
          <a:xfrm>
            <a:off x="566928" y="2057400"/>
            <a:ext cx="6583680" cy="3438144"/>
          </a:xfrm>
          <a:prstGeom prst="roundRect">
            <a:avLst>
              <a:gd name="adj" fmla="val 2128"/>
            </a:avLst>
          </a:prstGeom>
          <a:solidFill>
            <a:srgbClr val="FFFFFF">
              <a:alpha val="98000"/>
            </a:srgbClr>
          </a:solidFill>
          <a:ln w="15240">
            <a:solidFill>
              <a:srgbClr val="D4E2DF"/>
            </a:solidFill>
            <a:prstDash val="solid"/>
          </a:ln>
          <a:effectLst>
            <a:outerShdw blurRad="19050" dist="8890" dir="2700000" algn="bl" rotWithShape="0">
              <a:srgbClr val="000000">
                <a:alpha val="14000"/>
              </a:srgbClr>
            </a:outerShdw>
          </a:effectLst>
        </p:spPr>
        <p:txBody>
          <a:bodyPr/>
          <a:lstStyle/>
          <a:p>
            <a:endParaRPr lang="en-GB"/>
          </a:p>
        </p:txBody>
      </p:sp>
      <p:sp>
        <p:nvSpPr>
          <p:cNvPr id="5" name="Text 3"/>
          <p:cNvSpPr/>
          <p:nvPr/>
        </p:nvSpPr>
        <p:spPr>
          <a:xfrm>
            <a:off x="868680" y="2331720"/>
            <a:ext cx="5989320" cy="594360"/>
          </a:xfrm>
          <a:prstGeom prst="rect">
            <a:avLst/>
          </a:prstGeom>
          <a:noFill/>
          <a:ln/>
        </p:spPr>
        <p:txBody>
          <a:bodyPr wrap="square" lIns="0" tIns="0" rIns="0" bIns="0" rtlCol="0" anchor="ctr"/>
          <a:lstStyle/>
          <a:p>
            <a:pPr marL="0" indent="0">
              <a:buNone/>
            </a:pPr>
            <a:r>
              <a:rPr lang="en-US" sz="1800" b="1">
                <a:solidFill>
                  <a:srgbClr val="19333A"/>
                </a:solidFill>
              </a:rPr>
              <a:t>Any concern, however small, that an adult working in or on behalf of the school may have:</a:t>
            </a:r>
            <a:endParaRPr lang="en-US" sz="1800"/>
          </a:p>
        </p:txBody>
      </p:sp>
      <p:sp>
        <p:nvSpPr>
          <p:cNvPr id="6" name="Text 4"/>
          <p:cNvSpPr/>
          <p:nvPr/>
        </p:nvSpPr>
        <p:spPr>
          <a:xfrm>
            <a:off x="896112" y="3090672"/>
            <a:ext cx="5961888" cy="1536192"/>
          </a:xfrm>
          <a:prstGeom prst="rect">
            <a:avLst/>
          </a:prstGeom>
          <a:noFill/>
          <a:ln/>
        </p:spPr>
        <p:txBody>
          <a:bodyPr wrap="square" lIns="254" tIns="254" rIns="254" bIns="254" rtlCol="0" anchor="ctr">
            <a:normAutofit/>
          </a:bodyPr>
          <a:lstStyle/>
          <a:p>
            <a:pPr marL="0" indent="0">
              <a:buNone/>
            </a:pPr>
            <a:r>
              <a:rPr lang="en-US" sz="1800" b="1">
                <a:solidFill>
                  <a:srgbClr val="EF6A55"/>
                </a:solidFill>
              </a:rPr>
              <a:t>• </a:t>
            </a:r>
            <a:r>
              <a:rPr lang="en-US" sz="1800">
                <a:solidFill>
                  <a:srgbClr val="19333A"/>
                </a:solidFill>
              </a:rPr>
              <a:t>acted in a way inconsistent with the staff code of conduct, including conduct outside work; and
</a:t>
            </a:r>
            <a:r>
              <a:rPr lang="en-US" sz="1800" b="1">
                <a:solidFill>
                  <a:srgbClr val="EF6A55"/>
                </a:solidFill>
              </a:rPr>
              <a:t>• </a:t>
            </a:r>
            <a:r>
              <a:rPr lang="en-US" sz="1800">
                <a:solidFill>
                  <a:srgbClr val="19333A"/>
                </a:solidFill>
              </a:rPr>
              <a:t>not met the harm threshold or is otherwise not serious enough to consider a LADO referral.</a:t>
            </a:r>
            <a:endParaRPr lang="en-US" sz="1800"/>
          </a:p>
        </p:txBody>
      </p:sp>
      <p:sp>
        <p:nvSpPr>
          <p:cNvPr id="7" name="Shape 5"/>
          <p:cNvSpPr/>
          <p:nvPr/>
        </p:nvSpPr>
        <p:spPr>
          <a:xfrm>
            <a:off x="914400" y="4828032"/>
            <a:ext cx="3767328" cy="402336"/>
          </a:xfrm>
          <a:prstGeom prst="roundRect">
            <a:avLst>
              <a:gd name="adj" fmla="val 18182"/>
            </a:avLst>
          </a:prstGeom>
          <a:solidFill>
            <a:srgbClr val="EF6A55"/>
          </a:solidFill>
          <a:ln w="12700">
            <a:solidFill>
              <a:srgbClr val="EF6A55"/>
            </a:solidFill>
            <a:prstDash val="solid"/>
          </a:ln>
          <a:effectLst>
            <a:outerShdw blurRad="12700" dist="6350" dir="2700000" algn="bl" rotWithShape="0">
              <a:srgbClr val="000000">
                <a:alpha val="12000"/>
              </a:srgbClr>
            </a:outerShdw>
          </a:effectLst>
        </p:spPr>
        <p:txBody>
          <a:bodyPr/>
          <a:lstStyle/>
          <a:p>
            <a:endParaRPr lang="en-GB"/>
          </a:p>
        </p:txBody>
      </p:sp>
      <p:sp>
        <p:nvSpPr>
          <p:cNvPr id="8" name="Text 6"/>
          <p:cNvSpPr/>
          <p:nvPr/>
        </p:nvSpPr>
        <p:spPr>
          <a:xfrm>
            <a:off x="1024128" y="4905756"/>
            <a:ext cx="3547872" cy="201168"/>
          </a:xfrm>
          <a:prstGeom prst="rect">
            <a:avLst/>
          </a:prstGeom>
          <a:noFill/>
          <a:ln/>
        </p:spPr>
        <p:txBody>
          <a:bodyPr wrap="square" lIns="0" tIns="0" rIns="0" bIns="0" rtlCol="0" anchor="ctr"/>
          <a:lstStyle/>
          <a:p>
            <a:pPr marL="0" indent="0" algn="ctr">
              <a:buNone/>
            </a:pPr>
            <a:r>
              <a:rPr lang="en-US" sz="1200" b="1">
                <a:solidFill>
                  <a:srgbClr val="FFFFFF"/>
                </a:solidFill>
              </a:rPr>
              <a:t>“Low-level” does not mean insignificant</a:t>
            </a:r>
            <a:endParaRPr lang="en-US" sz="1200"/>
          </a:p>
        </p:txBody>
      </p:sp>
      <p:pic>
        <p:nvPicPr>
          <p:cNvPr id="9" name="Image 0" descr="/mnt/data/5632ee6cdd.png"/>
          <p:cNvPicPr>
            <a:picLocks noChangeAspect="1"/>
          </p:cNvPicPr>
          <p:nvPr/>
        </p:nvPicPr>
        <p:blipFill>
          <a:blip r:embed="rId3"/>
          <a:srcRect l="24337" r="24337"/>
          <a:stretch/>
        </p:blipFill>
        <p:spPr>
          <a:xfrm>
            <a:off x="7607808" y="658368"/>
            <a:ext cx="4069080" cy="5285232"/>
          </a:xfrm>
          <a:prstGeom prst="rect">
            <a:avLst/>
          </a:prstGeom>
        </p:spPr>
      </p:pic>
      <p:sp>
        <p:nvSpPr>
          <p:cNvPr id="10" name="Shape 7"/>
          <p:cNvSpPr/>
          <p:nvPr/>
        </p:nvSpPr>
        <p:spPr>
          <a:xfrm>
            <a:off x="7799832" y="5367528"/>
            <a:ext cx="3639312" cy="530352"/>
          </a:xfrm>
          <a:prstGeom prst="roundRect">
            <a:avLst>
              <a:gd name="adj" fmla="val 8621"/>
            </a:avLst>
          </a:prstGeom>
          <a:solidFill>
            <a:srgbClr val="0A3559">
              <a:alpha val="95000"/>
            </a:srgbClr>
          </a:solidFill>
          <a:ln w="12700">
            <a:solidFill>
              <a:srgbClr val="0A3559"/>
            </a:solidFill>
            <a:prstDash val="solid"/>
          </a:ln>
        </p:spPr>
        <p:txBody>
          <a:bodyPr/>
          <a:lstStyle/>
          <a:p>
            <a:endParaRPr lang="en-GB"/>
          </a:p>
        </p:txBody>
      </p:sp>
      <p:sp>
        <p:nvSpPr>
          <p:cNvPr id="11" name="Text 8"/>
          <p:cNvSpPr/>
          <p:nvPr/>
        </p:nvSpPr>
        <p:spPr>
          <a:xfrm>
            <a:off x="7973568" y="5532120"/>
            <a:ext cx="3291840" cy="182880"/>
          </a:xfrm>
          <a:prstGeom prst="rect">
            <a:avLst/>
          </a:prstGeom>
          <a:noFill/>
          <a:ln/>
        </p:spPr>
        <p:txBody>
          <a:bodyPr wrap="square" lIns="0" tIns="0" rIns="0" bIns="0" rtlCol="0" anchor="ctr"/>
          <a:lstStyle/>
          <a:p>
            <a:pPr marL="0" indent="0" algn="ctr">
              <a:buNone/>
            </a:pPr>
            <a:r>
              <a:rPr lang="en-US" sz="1200" b="1">
                <a:solidFill>
                  <a:srgbClr val="FFFFFF"/>
                </a:solidFill>
              </a:rPr>
              <a:t>Seen  •  Heard  •  Shared  •  Sensed</a:t>
            </a:r>
            <a:endParaRPr lang="en-US" sz="1200"/>
          </a:p>
        </p:txBody>
      </p:sp>
      <p:sp>
        <p:nvSpPr>
          <p:cNvPr id="25" name="Slide Number Placeholder 0"/>
          <p:cNvSpPr>
            <a:spLocks noGrp="1"/>
          </p:cNvSpPr>
          <p:nvPr>
            <p:ph type="sldNum" sz="quarter" idx="4294967295"/>
          </p:nvPr>
        </p:nvSpPr>
        <p:spPr>
          <a:xfrm>
            <a:off x="11750040" y="310896"/>
            <a:ext cx="201168" cy="201168"/>
          </a:xfrm>
          <a:prstGeom prst="rect">
            <a:avLst/>
          </a:prstGeom>
          <a:extLst>
            <a:ext uri="{C572A759-6A51-4108-AA02-DFA0A04FC94B}">
              <ma14:wrappingTextBoxFlag xmlns="" xmlns:ma14="http://schemas.microsoft.com/office/mac/drawingml/2011/main" val="0"/>
            </a:ext>
          </a:extLst>
        </p:spPr>
        <p:txBody>
          <a:bodyPr/>
          <a:lstStyle>
            <a:lvl1pPr>
              <a:defRPr sz="900">
                <a:solidFill>
                  <a:srgbClr val="345A63"/>
                </a:solidFill>
              </a:defRPr>
            </a:lvl1pPr>
          </a:lstStyle>
          <a:p>
            <a:pPr algn="l"/>
            <a:fld id="{F7021451-1387-4CA6-816F-3879F97B5CBC}" type="slidenum">
              <a:rPr lang="en-US" b="0"/>
              <a:t>60</a:t>
            </a:fld>
            <a:endParaRPr lang="en-US"/>
          </a:p>
        </p:txBody>
      </p:sp>
    </p:spTree>
    <p:extLst>
      <p:ext uri="{BB962C8B-B14F-4D97-AF65-F5344CB8AC3E}">
        <p14:creationId xmlns:p14="http://schemas.microsoft.com/office/powerpoint/2010/main" val="36975450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621792"/>
            <a:ext cx="6583680" cy="640080"/>
          </a:xfrm>
          <a:prstGeom prst="rect">
            <a:avLst/>
          </a:prstGeom>
          <a:noFill/>
          <a:ln/>
        </p:spPr>
        <p:txBody>
          <a:bodyPr wrap="square" lIns="0" tIns="0" rIns="0" bIns="0" rtlCol="0" anchor="ctr"/>
          <a:lstStyle/>
          <a:p>
            <a:pPr marL="0" indent="0">
              <a:buNone/>
            </a:pPr>
            <a:r>
              <a:rPr lang="en-US" sz="2800" b="1">
                <a:solidFill>
                  <a:srgbClr val="0A3559"/>
                </a:solidFill>
              </a:rPr>
              <a:t>What might it look like?</a:t>
            </a:r>
            <a:endParaRPr lang="en-US" sz="2800"/>
          </a:p>
        </p:txBody>
      </p:sp>
      <p:sp>
        <p:nvSpPr>
          <p:cNvPr id="3" name="Text 1"/>
          <p:cNvSpPr/>
          <p:nvPr/>
        </p:nvSpPr>
        <p:spPr>
          <a:xfrm>
            <a:off x="566928" y="1298448"/>
            <a:ext cx="6537960" cy="502920"/>
          </a:xfrm>
          <a:prstGeom prst="rect">
            <a:avLst/>
          </a:prstGeom>
          <a:noFill/>
          <a:ln/>
        </p:spPr>
        <p:txBody>
          <a:bodyPr wrap="square" lIns="0" tIns="0" rIns="0" bIns="0" rtlCol="0" anchor="ctr"/>
          <a:lstStyle/>
          <a:p>
            <a:pPr marL="0" indent="0">
              <a:buNone/>
            </a:pPr>
            <a:r>
              <a:rPr lang="en-US" sz="1500">
                <a:solidFill>
                  <a:srgbClr val="5E7175"/>
                </a:solidFill>
              </a:rPr>
              <a:t>Look for conduct that does not fit the staff code of conduct or safe professional boundaries.</a:t>
            </a:r>
            <a:endParaRPr lang="en-US" sz="1500"/>
          </a:p>
        </p:txBody>
      </p:sp>
      <p:pic>
        <p:nvPicPr>
          <p:cNvPr id="4" name="Image 0" descr="/mnt/data/b9c8f34607.png"/>
          <p:cNvPicPr>
            <a:picLocks noChangeAspect="1"/>
          </p:cNvPicPr>
          <p:nvPr/>
        </p:nvPicPr>
        <p:blipFill>
          <a:blip r:embed="rId3"/>
          <a:srcRect l="17203" r="17203"/>
          <a:stretch/>
        </p:blipFill>
        <p:spPr>
          <a:xfrm>
            <a:off x="566928" y="1965960"/>
            <a:ext cx="3913632" cy="3977640"/>
          </a:xfrm>
          <a:prstGeom prst="rect">
            <a:avLst/>
          </a:prstGeom>
        </p:spPr>
      </p:pic>
      <p:sp>
        <p:nvSpPr>
          <p:cNvPr id="5" name="Shape 2"/>
          <p:cNvSpPr/>
          <p:nvPr/>
        </p:nvSpPr>
        <p:spPr>
          <a:xfrm>
            <a:off x="4800600" y="1901952"/>
            <a:ext cx="6839712" cy="530352"/>
          </a:xfrm>
          <a:prstGeom prst="roundRect">
            <a:avLst>
              <a:gd name="adj" fmla="val 8621"/>
            </a:avLst>
          </a:prstGeom>
          <a:solidFill>
            <a:srgbClr val="E5F1EF"/>
          </a:solidFill>
          <a:ln w="12700">
            <a:solidFill>
              <a:srgbClr val="E5F1EF"/>
            </a:solidFill>
            <a:prstDash val="solid"/>
          </a:ln>
        </p:spPr>
        <p:txBody>
          <a:bodyPr/>
          <a:lstStyle/>
          <a:p>
            <a:endParaRPr lang="en-GB"/>
          </a:p>
        </p:txBody>
      </p:sp>
      <p:sp>
        <p:nvSpPr>
          <p:cNvPr id="6" name="Shape 3"/>
          <p:cNvSpPr/>
          <p:nvPr/>
        </p:nvSpPr>
        <p:spPr>
          <a:xfrm>
            <a:off x="5010912" y="2039112"/>
            <a:ext cx="256032" cy="256032"/>
          </a:xfrm>
          <a:prstGeom prst="ellipse">
            <a:avLst/>
          </a:prstGeom>
          <a:solidFill>
            <a:srgbClr val="EF6A55"/>
          </a:solidFill>
          <a:ln w="12700">
            <a:solidFill>
              <a:srgbClr val="EF6A55"/>
            </a:solidFill>
            <a:prstDash val="solid"/>
          </a:ln>
        </p:spPr>
        <p:txBody>
          <a:bodyPr/>
          <a:lstStyle/>
          <a:p>
            <a:endParaRPr lang="en-GB"/>
          </a:p>
        </p:txBody>
      </p:sp>
      <p:sp>
        <p:nvSpPr>
          <p:cNvPr id="7" name="Text 4"/>
          <p:cNvSpPr/>
          <p:nvPr/>
        </p:nvSpPr>
        <p:spPr>
          <a:xfrm>
            <a:off x="5413248" y="2020824"/>
            <a:ext cx="5925312" cy="256032"/>
          </a:xfrm>
          <a:prstGeom prst="rect">
            <a:avLst/>
          </a:prstGeom>
          <a:noFill/>
          <a:ln/>
        </p:spPr>
        <p:txBody>
          <a:bodyPr wrap="square" lIns="0" tIns="0" rIns="0" bIns="0" rtlCol="0" anchor="ctr">
            <a:normAutofit/>
          </a:bodyPr>
          <a:lstStyle/>
          <a:p>
            <a:pPr marL="0" indent="0">
              <a:buNone/>
            </a:pPr>
            <a:r>
              <a:rPr lang="en-US" sz="1550" b="1">
                <a:solidFill>
                  <a:srgbClr val="19333A"/>
                </a:solidFill>
              </a:rPr>
              <a:t>Over-friendly behaviour or favouritism</a:t>
            </a:r>
            <a:endParaRPr lang="en-US" sz="1550"/>
          </a:p>
        </p:txBody>
      </p:sp>
      <p:sp>
        <p:nvSpPr>
          <p:cNvPr id="8" name="Shape 5"/>
          <p:cNvSpPr/>
          <p:nvPr/>
        </p:nvSpPr>
        <p:spPr>
          <a:xfrm>
            <a:off x="4800600" y="2532888"/>
            <a:ext cx="6839712" cy="530352"/>
          </a:xfrm>
          <a:prstGeom prst="roundRect">
            <a:avLst>
              <a:gd name="adj" fmla="val 8621"/>
            </a:avLst>
          </a:prstGeom>
          <a:solidFill>
            <a:srgbClr val="FFFFFF"/>
          </a:solidFill>
          <a:ln w="12700">
            <a:solidFill>
              <a:srgbClr val="D7E1DF"/>
            </a:solidFill>
            <a:prstDash val="solid"/>
          </a:ln>
        </p:spPr>
        <p:txBody>
          <a:bodyPr/>
          <a:lstStyle/>
          <a:p>
            <a:endParaRPr lang="en-GB"/>
          </a:p>
        </p:txBody>
      </p:sp>
      <p:sp>
        <p:nvSpPr>
          <p:cNvPr id="9" name="Shape 6"/>
          <p:cNvSpPr/>
          <p:nvPr/>
        </p:nvSpPr>
        <p:spPr>
          <a:xfrm>
            <a:off x="5010912" y="2670048"/>
            <a:ext cx="256032" cy="256032"/>
          </a:xfrm>
          <a:prstGeom prst="ellipse">
            <a:avLst/>
          </a:prstGeom>
          <a:solidFill>
            <a:srgbClr val="EF6A55"/>
          </a:solidFill>
          <a:ln w="12700">
            <a:solidFill>
              <a:srgbClr val="EF6A55"/>
            </a:solidFill>
            <a:prstDash val="solid"/>
          </a:ln>
        </p:spPr>
        <p:txBody>
          <a:bodyPr/>
          <a:lstStyle/>
          <a:p>
            <a:endParaRPr lang="en-GB"/>
          </a:p>
        </p:txBody>
      </p:sp>
      <p:sp>
        <p:nvSpPr>
          <p:cNvPr id="10" name="Text 7"/>
          <p:cNvSpPr/>
          <p:nvPr/>
        </p:nvSpPr>
        <p:spPr>
          <a:xfrm>
            <a:off x="5413248" y="2651760"/>
            <a:ext cx="5925312" cy="256032"/>
          </a:xfrm>
          <a:prstGeom prst="rect">
            <a:avLst/>
          </a:prstGeom>
          <a:noFill/>
          <a:ln/>
        </p:spPr>
        <p:txBody>
          <a:bodyPr wrap="square" lIns="0" tIns="0" rIns="0" bIns="0" rtlCol="0" anchor="ctr">
            <a:normAutofit/>
          </a:bodyPr>
          <a:lstStyle/>
          <a:p>
            <a:pPr marL="0" indent="0">
              <a:buNone/>
            </a:pPr>
            <a:r>
              <a:rPr lang="en-US" sz="1550">
                <a:solidFill>
                  <a:srgbClr val="19333A"/>
                </a:solidFill>
              </a:rPr>
              <a:t>Gifts or privileges without an agreed reason</a:t>
            </a:r>
            <a:endParaRPr lang="en-US" sz="1550"/>
          </a:p>
        </p:txBody>
      </p:sp>
      <p:sp>
        <p:nvSpPr>
          <p:cNvPr id="11" name="Shape 8"/>
          <p:cNvSpPr/>
          <p:nvPr/>
        </p:nvSpPr>
        <p:spPr>
          <a:xfrm>
            <a:off x="4800600" y="3163824"/>
            <a:ext cx="6839712" cy="530352"/>
          </a:xfrm>
          <a:prstGeom prst="roundRect">
            <a:avLst>
              <a:gd name="adj" fmla="val 8621"/>
            </a:avLst>
          </a:prstGeom>
          <a:solidFill>
            <a:srgbClr val="E5F1EF"/>
          </a:solidFill>
          <a:ln w="12700">
            <a:solidFill>
              <a:srgbClr val="E5F1EF"/>
            </a:solidFill>
            <a:prstDash val="solid"/>
          </a:ln>
        </p:spPr>
        <p:txBody>
          <a:bodyPr/>
          <a:lstStyle/>
          <a:p>
            <a:endParaRPr lang="en-GB"/>
          </a:p>
        </p:txBody>
      </p:sp>
      <p:sp>
        <p:nvSpPr>
          <p:cNvPr id="12" name="Shape 9"/>
          <p:cNvSpPr/>
          <p:nvPr/>
        </p:nvSpPr>
        <p:spPr>
          <a:xfrm>
            <a:off x="5010912" y="3300984"/>
            <a:ext cx="256032" cy="256032"/>
          </a:xfrm>
          <a:prstGeom prst="ellipse">
            <a:avLst/>
          </a:prstGeom>
          <a:solidFill>
            <a:srgbClr val="EF6A55"/>
          </a:solidFill>
          <a:ln w="12700">
            <a:solidFill>
              <a:srgbClr val="EF6A55"/>
            </a:solidFill>
            <a:prstDash val="solid"/>
          </a:ln>
        </p:spPr>
        <p:txBody>
          <a:bodyPr/>
          <a:lstStyle/>
          <a:p>
            <a:endParaRPr lang="en-GB"/>
          </a:p>
        </p:txBody>
      </p:sp>
      <p:sp>
        <p:nvSpPr>
          <p:cNvPr id="13" name="Text 10"/>
          <p:cNvSpPr/>
          <p:nvPr/>
        </p:nvSpPr>
        <p:spPr>
          <a:xfrm>
            <a:off x="5413248" y="3282696"/>
            <a:ext cx="5925312" cy="256032"/>
          </a:xfrm>
          <a:prstGeom prst="rect">
            <a:avLst/>
          </a:prstGeom>
          <a:noFill/>
          <a:ln/>
        </p:spPr>
        <p:txBody>
          <a:bodyPr wrap="square" lIns="0" tIns="0" rIns="0" bIns="0" rtlCol="0" anchor="ctr">
            <a:normAutofit/>
          </a:bodyPr>
          <a:lstStyle/>
          <a:p>
            <a:pPr marL="0" indent="0">
              <a:buNone/>
            </a:pPr>
            <a:r>
              <a:rPr lang="en-US" sz="1550">
                <a:solidFill>
                  <a:srgbClr val="19333A"/>
                </a:solidFill>
              </a:rPr>
              <a:t>Humiliating, intimidating or inappropriate language</a:t>
            </a:r>
            <a:endParaRPr lang="en-US" sz="1550"/>
          </a:p>
        </p:txBody>
      </p:sp>
      <p:sp>
        <p:nvSpPr>
          <p:cNvPr id="14" name="Shape 11"/>
          <p:cNvSpPr/>
          <p:nvPr/>
        </p:nvSpPr>
        <p:spPr>
          <a:xfrm>
            <a:off x="4800600" y="3794760"/>
            <a:ext cx="6839712" cy="530352"/>
          </a:xfrm>
          <a:prstGeom prst="roundRect">
            <a:avLst>
              <a:gd name="adj" fmla="val 8621"/>
            </a:avLst>
          </a:prstGeom>
          <a:solidFill>
            <a:srgbClr val="FFFFFF"/>
          </a:solidFill>
          <a:ln w="12700">
            <a:solidFill>
              <a:srgbClr val="D7E1DF"/>
            </a:solidFill>
            <a:prstDash val="solid"/>
          </a:ln>
        </p:spPr>
        <p:txBody>
          <a:bodyPr/>
          <a:lstStyle/>
          <a:p>
            <a:endParaRPr lang="en-GB"/>
          </a:p>
        </p:txBody>
      </p:sp>
      <p:sp>
        <p:nvSpPr>
          <p:cNvPr id="15" name="Shape 12"/>
          <p:cNvSpPr/>
          <p:nvPr/>
        </p:nvSpPr>
        <p:spPr>
          <a:xfrm>
            <a:off x="5010912" y="3931920"/>
            <a:ext cx="256032" cy="256032"/>
          </a:xfrm>
          <a:prstGeom prst="ellipse">
            <a:avLst/>
          </a:prstGeom>
          <a:solidFill>
            <a:srgbClr val="087F83"/>
          </a:solidFill>
          <a:ln w="12700">
            <a:solidFill>
              <a:srgbClr val="087F83"/>
            </a:solidFill>
            <a:prstDash val="solid"/>
          </a:ln>
        </p:spPr>
        <p:txBody>
          <a:bodyPr/>
          <a:lstStyle/>
          <a:p>
            <a:endParaRPr lang="en-GB"/>
          </a:p>
        </p:txBody>
      </p:sp>
      <p:sp>
        <p:nvSpPr>
          <p:cNvPr id="16" name="Text 13"/>
          <p:cNvSpPr/>
          <p:nvPr/>
        </p:nvSpPr>
        <p:spPr>
          <a:xfrm>
            <a:off x="5413248" y="3913632"/>
            <a:ext cx="5925312" cy="256032"/>
          </a:xfrm>
          <a:prstGeom prst="rect">
            <a:avLst/>
          </a:prstGeom>
          <a:noFill/>
          <a:ln/>
        </p:spPr>
        <p:txBody>
          <a:bodyPr wrap="square" lIns="0" tIns="0" rIns="0" bIns="0" rtlCol="0" anchor="ctr">
            <a:normAutofit/>
          </a:bodyPr>
          <a:lstStyle/>
          <a:p>
            <a:pPr marL="0" indent="0">
              <a:buNone/>
            </a:pPr>
            <a:r>
              <a:rPr lang="en-US" sz="1550">
                <a:solidFill>
                  <a:srgbClr val="19333A"/>
                </a:solidFill>
              </a:rPr>
              <a:t>Personal-phone photographs or private online contact</a:t>
            </a:r>
            <a:endParaRPr lang="en-US" sz="1550"/>
          </a:p>
        </p:txBody>
      </p:sp>
      <p:sp>
        <p:nvSpPr>
          <p:cNvPr id="17" name="Shape 14"/>
          <p:cNvSpPr/>
          <p:nvPr/>
        </p:nvSpPr>
        <p:spPr>
          <a:xfrm>
            <a:off x="4800600" y="4425696"/>
            <a:ext cx="6839712" cy="530352"/>
          </a:xfrm>
          <a:prstGeom prst="roundRect">
            <a:avLst>
              <a:gd name="adj" fmla="val 8621"/>
            </a:avLst>
          </a:prstGeom>
          <a:solidFill>
            <a:srgbClr val="E5F1EF"/>
          </a:solidFill>
          <a:ln w="12700">
            <a:solidFill>
              <a:srgbClr val="E5F1EF"/>
            </a:solidFill>
            <a:prstDash val="solid"/>
          </a:ln>
        </p:spPr>
        <p:txBody>
          <a:bodyPr/>
          <a:lstStyle/>
          <a:p>
            <a:endParaRPr lang="en-GB"/>
          </a:p>
        </p:txBody>
      </p:sp>
      <p:sp>
        <p:nvSpPr>
          <p:cNvPr id="18" name="Shape 15"/>
          <p:cNvSpPr/>
          <p:nvPr/>
        </p:nvSpPr>
        <p:spPr>
          <a:xfrm>
            <a:off x="5010912" y="4562856"/>
            <a:ext cx="256032" cy="256032"/>
          </a:xfrm>
          <a:prstGeom prst="ellipse">
            <a:avLst/>
          </a:prstGeom>
          <a:solidFill>
            <a:srgbClr val="087F83"/>
          </a:solidFill>
          <a:ln w="12700">
            <a:solidFill>
              <a:srgbClr val="087F83"/>
            </a:solidFill>
            <a:prstDash val="solid"/>
          </a:ln>
        </p:spPr>
        <p:txBody>
          <a:bodyPr/>
          <a:lstStyle/>
          <a:p>
            <a:endParaRPr lang="en-GB"/>
          </a:p>
        </p:txBody>
      </p:sp>
      <p:sp>
        <p:nvSpPr>
          <p:cNvPr id="19" name="Text 16"/>
          <p:cNvSpPr/>
          <p:nvPr/>
        </p:nvSpPr>
        <p:spPr>
          <a:xfrm>
            <a:off x="5413248" y="4544568"/>
            <a:ext cx="5925312" cy="256032"/>
          </a:xfrm>
          <a:prstGeom prst="rect">
            <a:avLst/>
          </a:prstGeom>
          <a:noFill/>
          <a:ln/>
        </p:spPr>
        <p:txBody>
          <a:bodyPr wrap="square" lIns="0" tIns="0" rIns="0" bIns="0" rtlCol="0" anchor="ctr">
            <a:normAutofit/>
          </a:bodyPr>
          <a:lstStyle/>
          <a:p>
            <a:pPr marL="0" indent="0">
              <a:buNone/>
            </a:pPr>
            <a:r>
              <a:rPr lang="en-US" sz="1550">
                <a:solidFill>
                  <a:srgbClr val="19333A"/>
                </a:solidFill>
              </a:rPr>
              <a:t>One-to-one contact in a secluded or unobservable place</a:t>
            </a:r>
            <a:endParaRPr lang="en-US" sz="1550"/>
          </a:p>
        </p:txBody>
      </p:sp>
      <p:sp>
        <p:nvSpPr>
          <p:cNvPr id="20" name="Shape 17"/>
          <p:cNvSpPr/>
          <p:nvPr/>
        </p:nvSpPr>
        <p:spPr>
          <a:xfrm>
            <a:off x="4800600" y="5056632"/>
            <a:ext cx="6839712" cy="530352"/>
          </a:xfrm>
          <a:prstGeom prst="roundRect">
            <a:avLst>
              <a:gd name="adj" fmla="val 8621"/>
            </a:avLst>
          </a:prstGeom>
          <a:solidFill>
            <a:srgbClr val="FFFFFF"/>
          </a:solidFill>
          <a:ln w="12700">
            <a:solidFill>
              <a:srgbClr val="D7E1DF"/>
            </a:solidFill>
            <a:prstDash val="solid"/>
          </a:ln>
        </p:spPr>
        <p:txBody>
          <a:bodyPr/>
          <a:lstStyle/>
          <a:p>
            <a:endParaRPr lang="en-GB"/>
          </a:p>
        </p:txBody>
      </p:sp>
      <p:sp>
        <p:nvSpPr>
          <p:cNvPr id="21" name="Shape 18"/>
          <p:cNvSpPr/>
          <p:nvPr/>
        </p:nvSpPr>
        <p:spPr>
          <a:xfrm>
            <a:off x="5010912" y="5193792"/>
            <a:ext cx="256032" cy="256032"/>
          </a:xfrm>
          <a:prstGeom prst="ellipse">
            <a:avLst/>
          </a:prstGeom>
          <a:solidFill>
            <a:srgbClr val="087F83"/>
          </a:solidFill>
          <a:ln w="12700">
            <a:solidFill>
              <a:srgbClr val="087F83"/>
            </a:solidFill>
            <a:prstDash val="solid"/>
          </a:ln>
        </p:spPr>
        <p:txBody>
          <a:bodyPr/>
          <a:lstStyle/>
          <a:p>
            <a:endParaRPr lang="en-GB"/>
          </a:p>
        </p:txBody>
      </p:sp>
      <p:sp>
        <p:nvSpPr>
          <p:cNvPr id="22" name="Text 19"/>
          <p:cNvSpPr/>
          <p:nvPr/>
        </p:nvSpPr>
        <p:spPr>
          <a:xfrm>
            <a:off x="5413248" y="5175504"/>
            <a:ext cx="5925312" cy="256032"/>
          </a:xfrm>
          <a:prstGeom prst="rect">
            <a:avLst/>
          </a:prstGeom>
          <a:noFill/>
          <a:ln/>
        </p:spPr>
        <p:txBody>
          <a:bodyPr wrap="square" lIns="0" tIns="0" rIns="0" bIns="0" rtlCol="0" anchor="ctr">
            <a:normAutofit/>
          </a:bodyPr>
          <a:lstStyle/>
          <a:p>
            <a:pPr marL="0" indent="0">
              <a:buNone/>
            </a:pPr>
            <a:r>
              <a:rPr lang="en-US" sz="1550">
                <a:solidFill>
                  <a:srgbClr val="19333A"/>
                </a:solidFill>
              </a:rPr>
              <a:t>Conduct outside work raising safeguarding or suitability concerns</a:t>
            </a:r>
            <a:endParaRPr lang="en-US" sz="1550"/>
          </a:p>
        </p:txBody>
      </p:sp>
      <p:sp>
        <p:nvSpPr>
          <p:cNvPr id="23" name="Shape 20"/>
          <p:cNvSpPr/>
          <p:nvPr/>
        </p:nvSpPr>
        <p:spPr>
          <a:xfrm>
            <a:off x="4800600" y="5833872"/>
            <a:ext cx="1600200" cy="402336"/>
          </a:xfrm>
          <a:prstGeom prst="roundRect">
            <a:avLst>
              <a:gd name="adj" fmla="val 18182"/>
            </a:avLst>
          </a:prstGeom>
          <a:solidFill>
            <a:srgbClr val="087F83"/>
          </a:solidFill>
          <a:ln w="12700">
            <a:solidFill>
              <a:srgbClr val="087F83"/>
            </a:solidFill>
            <a:prstDash val="solid"/>
          </a:ln>
          <a:effectLst>
            <a:outerShdw blurRad="12700" dist="6350" dir="2700000" algn="bl" rotWithShape="0">
              <a:srgbClr val="000000">
                <a:alpha val="12000"/>
              </a:srgbClr>
            </a:outerShdw>
          </a:effectLst>
        </p:spPr>
        <p:txBody>
          <a:bodyPr/>
          <a:lstStyle/>
          <a:p>
            <a:endParaRPr lang="en-GB"/>
          </a:p>
        </p:txBody>
      </p:sp>
      <p:sp>
        <p:nvSpPr>
          <p:cNvPr id="24" name="Text 21"/>
          <p:cNvSpPr/>
          <p:nvPr/>
        </p:nvSpPr>
        <p:spPr>
          <a:xfrm>
            <a:off x="4910328" y="5911596"/>
            <a:ext cx="1380744" cy="201168"/>
          </a:xfrm>
          <a:prstGeom prst="rect">
            <a:avLst/>
          </a:prstGeom>
          <a:noFill/>
          <a:ln/>
        </p:spPr>
        <p:txBody>
          <a:bodyPr wrap="square" lIns="0" tIns="0" rIns="0" bIns="0" rtlCol="0" anchor="ctr"/>
          <a:lstStyle/>
          <a:p>
            <a:pPr marL="0" indent="0" algn="ctr">
              <a:buNone/>
            </a:pPr>
            <a:r>
              <a:rPr lang="en-US" sz="1200" b="1">
                <a:solidFill>
                  <a:srgbClr val="FFFFFF"/>
                </a:solidFill>
              </a:rPr>
              <a:t>Record facts</a:t>
            </a:r>
            <a:endParaRPr lang="en-US" sz="1200"/>
          </a:p>
        </p:txBody>
      </p:sp>
      <p:sp>
        <p:nvSpPr>
          <p:cNvPr id="25" name="Shape 22"/>
          <p:cNvSpPr/>
          <p:nvPr/>
        </p:nvSpPr>
        <p:spPr>
          <a:xfrm>
            <a:off x="6537960" y="5833872"/>
            <a:ext cx="1874520" cy="402336"/>
          </a:xfrm>
          <a:prstGeom prst="roundRect">
            <a:avLst>
              <a:gd name="adj" fmla="val 18182"/>
            </a:avLst>
          </a:prstGeom>
          <a:solidFill>
            <a:srgbClr val="0A3559"/>
          </a:solidFill>
          <a:ln w="12700">
            <a:solidFill>
              <a:srgbClr val="0A3559"/>
            </a:solidFill>
            <a:prstDash val="solid"/>
          </a:ln>
          <a:effectLst>
            <a:outerShdw blurRad="12700" dist="6350" dir="2700000" algn="bl" rotWithShape="0">
              <a:srgbClr val="000000">
                <a:alpha val="12000"/>
              </a:srgbClr>
            </a:outerShdw>
          </a:effectLst>
        </p:spPr>
        <p:txBody>
          <a:bodyPr/>
          <a:lstStyle/>
          <a:p>
            <a:endParaRPr lang="en-GB"/>
          </a:p>
        </p:txBody>
      </p:sp>
      <p:sp>
        <p:nvSpPr>
          <p:cNvPr id="26" name="Text 23"/>
          <p:cNvSpPr/>
          <p:nvPr/>
        </p:nvSpPr>
        <p:spPr>
          <a:xfrm>
            <a:off x="6647688" y="5911596"/>
            <a:ext cx="1655064" cy="201168"/>
          </a:xfrm>
          <a:prstGeom prst="rect">
            <a:avLst/>
          </a:prstGeom>
          <a:noFill/>
          <a:ln/>
        </p:spPr>
        <p:txBody>
          <a:bodyPr wrap="square" lIns="0" tIns="0" rIns="0" bIns="0" rtlCol="0" anchor="ctr"/>
          <a:lstStyle/>
          <a:p>
            <a:pPr marL="0" indent="0" algn="ctr">
              <a:buNone/>
            </a:pPr>
            <a:r>
              <a:rPr lang="en-US" sz="1200" b="1">
                <a:solidFill>
                  <a:srgbClr val="FFFFFF"/>
                </a:solidFill>
              </a:rPr>
              <a:t>Report promptly</a:t>
            </a:r>
            <a:endParaRPr lang="en-US" sz="1200"/>
          </a:p>
        </p:txBody>
      </p:sp>
      <p:sp>
        <p:nvSpPr>
          <p:cNvPr id="27" name="Shape 24"/>
          <p:cNvSpPr/>
          <p:nvPr/>
        </p:nvSpPr>
        <p:spPr>
          <a:xfrm>
            <a:off x="8549640" y="5833872"/>
            <a:ext cx="2148840" cy="402336"/>
          </a:xfrm>
          <a:prstGeom prst="roundRect">
            <a:avLst>
              <a:gd name="adj" fmla="val 18182"/>
            </a:avLst>
          </a:prstGeom>
          <a:solidFill>
            <a:srgbClr val="EF6A55"/>
          </a:solidFill>
          <a:ln w="12700">
            <a:solidFill>
              <a:srgbClr val="EF6A55"/>
            </a:solidFill>
            <a:prstDash val="solid"/>
          </a:ln>
          <a:effectLst>
            <a:outerShdw blurRad="12700" dist="6350" dir="2700000" algn="bl" rotWithShape="0">
              <a:srgbClr val="000000">
                <a:alpha val="12000"/>
              </a:srgbClr>
            </a:outerShdw>
          </a:effectLst>
        </p:spPr>
        <p:txBody>
          <a:bodyPr/>
          <a:lstStyle/>
          <a:p>
            <a:endParaRPr lang="en-GB"/>
          </a:p>
        </p:txBody>
      </p:sp>
      <p:sp>
        <p:nvSpPr>
          <p:cNvPr id="28" name="Text 25"/>
          <p:cNvSpPr/>
          <p:nvPr/>
        </p:nvSpPr>
        <p:spPr>
          <a:xfrm>
            <a:off x="8659368" y="5911596"/>
            <a:ext cx="1929384" cy="201168"/>
          </a:xfrm>
          <a:prstGeom prst="rect">
            <a:avLst/>
          </a:prstGeom>
          <a:noFill/>
          <a:ln/>
        </p:spPr>
        <p:txBody>
          <a:bodyPr wrap="square" lIns="0" tIns="0" rIns="0" bIns="0" rtlCol="0" anchor="ctr"/>
          <a:lstStyle/>
          <a:p>
            <a:pPr marL="0" indent="0" algn="ctr">
              <a:buNone/>
            </a:pPr>
            <a:r>
              <a:rPr lang="en-US" sz="1200" b="1">
                <a:solidFill>
                  <a:srgbClr val="FFFFFF"/>
                </a:solidFill>
              </a:rPr>
              <a:t>Do not investigate</a:t>
            </a:r>
            <a:endParaRPr lang="en-US" sz="1200"/>
          </a:p>
        </p:txBody>
      </p:sp>
      <p:sp>
        <p:nvSpPr>
          <p:cNvPr id="29" name="Slide Number Placeholder 0"/>
          <p:cNvSpPr>
            <a:spLocks noGrp="1"/>
          </p:cNvSpPr>
          <p:nvPr>
            <p:ph type="sldNum" sz="quarter" idx="4294967295"/>
          </p:nvPr>
        </p:nvSpPr>
        <p:spPr>
          <a:xfrm>
            <a:off x="11750040" y="310896"/>
            <a:ext cx="201168" cy="201168"/>
          </a:xfrm>
          <a:prstGeom prst="rect">
            <a:avLst/>
          </a:prstGeom>
          <a:extLst>
            <a:ext uri="{C572A759-6A51-4108-AA02-DFA0A04FC94B}">
              <ma14:wrappingTextBoxFlag xmlns="" xmlns:ma14="http://schemas.microsoft.com/office/mac/drawingml/2011/main" val="0"/>
            </a:ext>
          </a:extLst>
        </p:spPr>
        <p:txBody>
          <a:bodyPr/>
          <a:lstStyle>
            <a:lvl1pPr>
              <a:defRPr sz="900">
                <a:solidFill>
                  <a:srgbClr val="345A63"/>
                </a:solidFill>
              </a:defRPr>
            </a:lvl1pPr>
          </a:lstStyle>
          <a:p>
            <a:pPr algn="l"/>
            <a:fld id="{F7021451-1387-4CA6-816F-3879F97B5CBC}" type="slidenum">
              <a:rPr lang="en-US" b="0"/>
              <a:t>61</a:t>
            </a:fld>
            <a:endParaRPr lang="en-US"/>
          </a:p>
        </p:txBody>
      </p:sp>
    </p:spTree>
    <p:extLst>
      <p:ext uri="{BB962C8B-B14F-4D97-AF65-F5344CB8AC3E}">
        <p14:creationId xmlns:p14="http://schemas.microsoft.com/office/powerpoint/2010/main" val="882887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66928" y="621792"/>
            <a:ext cx="6583680" cy="640080"/>
          </a:xfrm>
          <a:prstGeom prst="rect">
            <a:avLst/>
          </a:prstGeom>
          <a:noFill/>
          <a:ln/>
        </p:spPr>
        <p:txBody>
          <a:bodyPr wrap="square" lIns="0" tIns="0" rIns="0" bIns="0" rtlCol="0" anchor="ctr"/>
          <a:lstStyle/>
          <a:p>
            <a:pPr marL="0" indent="0">
              <a:buNone/>
            </a:pPr>
            <a:r>
              <a:rPr lang="en-US" sz="2800" b="1">
                <a:solidFill>
                  <a:srgbClr val="0A3559"/>
                </a:solidFill>
              </a:rPr>
              <a:t>Discussion scenario</a:t>
            </a:r>
            <a:endParaRPr lang="en-US" sz="2800"/>
          </a:p>
        </p:txBody>
      </p:sp>
      <p:sp>
        <p:nvSpPr>
          <p:cNvPr id="3" name="Text 1"/>
          <p:cNvSpPr/>
          <p:nvPr/>
        </p:nvSpPr>
        <p:spPr>
          <a:xfrm>
            <a:off x="566928" y="1298448"/>
            <a:ext cx="6537960" cy="502920"/>
          </a:xfrm>
          <a:prstGeom prst="rect">
            <a:avLst/>
          </a:prstGeom>
          <a:noFill/>
          <a:ln/>
        </p:spPr>
        <p:txBody>
          <a:bodyPr wrap="square" lIns="0" tIns="0" rIns="0" bIns="0" rtlCol="0" anchor="ctr"/>
          <a:lstStyle/>
          <a:p>
            <a:pPr marL="0" indent="0">
              <a:buNone/>
            </a:pPr>
            <a:r>
              <a:rPr lang="en-US" sz="1500">
                <a:solidFill>
                  <a:srgbClr val="5E7175"/>
                </a:solidFill>
              </a:rPr>
              <a:t>Read the scenario, then discuss the four questions in small groups.</a:t>
            </a:r>
            <a:endParaRPr lang="en-US" sz="1500"/>
          </a:p>
        </p:txBody>
      </p:sp>
      <p:pic>
        <p:nvPicPr>
          <p:cNvPr id="4" name="Image 0" descr="/mnt/data/dad1cf4a91.png"/>
          <p:cNvPicPr>
            <a:picLocks noChangeAspect="1"/>
          </p:cNvPicPr>
          <p:nvPr/>
        </p:nvPicPr>
        <p:blipFill>
          <a:blip r:embed="rId3"/>
          <a:srcRect l="16214" r="16214"/>
          <a:stretch/>
        </p:blipFill>
        <p:spPr>
          <a:xfrm>
            <a:off x="566928" y="1993392"/>
            <a:ext cx="4096512" cy="4041648"/>
          </a:xfrm>
          <a:prstGeom prst="rect">
            <a:avLst/>
          </a:prstGeom>
        </p:spPr>
      </p:pic>
      <p:sp>
        <p:nvSpPr>
          <p:cNvPr id="5" name="Shape 2"/>
          <p:cNvSpPr/>
          <p:nvPr/>
        </p:nvSpPr>
        <p:spPr>
          <a:xfrm>
            <a:off x="4931664" y="1956816"/>
            <a:ext cx="6693408" cy="1700784"/>
          </a:xfrm>
          <a:prstGeom prst="roundRect">
            <a:avLst>
              <a:gd name="adj" fmla="val 3763"/>
            </a:avLst>
          </a:prstGeom>
          <a:solidFill>
            <a:srgbClr val="0A3559"/>
          </a:solidFill>
          <a:ln w="12700">
            <a:solidFill>
              <a:srgbClr val="0A3559"/>
            </a:solidFill>
            <a:prstDash val="solid"/>
          </a:ln>
          <a:effectLst>
            <a:outerShdw blurRad="19050" dist="10160" dir="2700000" algn="bl" rotWithShape="0">
              <a:srgbClr val="000000">
                <a:alpha val="16000"/>
              </a:srgbClr>
            </a:outerShdw>
          </a:effectLst>
        </p:spPr>
        <p:txBody>
          <a:bodyPr/>
          <a:lstStyle/>
          <a:p>
            <a:endParaRPr lang="en-GB"/>
          </a:p>
        </p:txBody>
      </p:sp>
      <p:sp>
        <p:nvSpPr>
          <p:cNvPr id="6" name="Text 3"/>
          <p:cNvSpPr/>
          <p:nvPr/>
        </p:nvSpPr>
        <p:spPr>
          <a:xfrm>
            <a:off x="5276088" y="2194560"/>
            <a:ext cx="6035040" cy="1225296"/>
          </a:xfrm>
          <a:prstGeom prst="rect">
            <a:avLst/>
          </a:prstGeom>
          <a:noFill/>
          <a:ln/>
        </p:spPr>
        <p:txBody>
          <a:bodyPr wrap="square" lIns="254" tIns="254" rIns="254" bIns="254" rtlCol="0" anchor="ctr">
            <a:normAutofit fontScale="85000" lnSpcReduction="20000"/>
          </a:bodyPr>
          <a:lstStyle/>
          <a:p>
            <a:pPr marL="0" indent="0">
              <a:buNone/>
            </a:pPr>
            <a:r>
              <a:rPr lang="en-US" sz="1800">
                <a:solidFill>
                  <a:schemeClr val="bg1"/>
                </a:solidFill>
              </a:rPr>
              <a:t>A member of staff regularly gives one </a:t>
            </a:r>
            <a:r>
              <a:rPr lang="en-GB">
                <a:solidFill>
                  <a:schemeClr val="bg1"/>
                </a:solidFill>
              </a:rPr>
              <a:t>child </a:t>
            </a:r>
            <a:r>
              <a:rPr lang="en-US" sz="1800">
                <a:solidFill>
                  <a:schemeClr val="bg1"/>
                </a:solidFill>
              </a:rPr>
              <a:t>additional privileges and small treats. The </a:t>
            </a:r>
            <a:r>
              <a:rPr lang="en-GB">
                <a:solidFill>
                  <a:schemeClr val="bg1"/>
                </a:solidFill>
              </a:rPr>
              <a:t>child </a:t>
            </a:r>
            <a:r>
              <a:rPr lang="en-US" sz="1800">
                <a:solidFill>
                  <a:schemeClr val="bg1"/>
                </a:solidFill>
              </a:rPr>
              <a:t>is sometimes allowed to stay behind after activities to talk with the </a:t>
            </a:r>
            <a:r>
              <a:rPr lang="en-GB">
                <a:solidFill>
                  <a:schemeClr val="bg1"/>
                </a:solidFill>
              </a:rPr>
              <a:t>staff member</a:t>
            </a:r>
            <a:r>
              <a:rPr lang="en-US" sz="1800">
                <a:solidFill>
                  <a:schemeClr val="bg1"/>
                </a:solidFill>
              </a:rPr>
              <a:t> alone.</a:t>
            </a:r>
            <a:r>
              <a:rPr lang="en-GB" sz="1800">
                <a:solidFill>
                  <a:schemeClr val="bg1"/>
                </a:solidFill>
              </a:rPr>
              <a:t> When questioned the staff member tells you…</a:t>
            </a:r>
            <a:endParaRPr lang="en-US" sz="1800">
              <a:solidFill>
                <a:schemeClr val="bg1"/>
              </a:solidFill>
            </a:endParaRPr>
          </a:p>
          <a:p>
            <a:pPr marL="0" indent="0">
              <a:buNone/>
            </a:pPr>
            <a:endParaRPr lang="en-US" sz="1800">
              <a:solidFill>
                <a:schemeClr val="bg1"/>
              </a:solidFill>
            </a:endParaRPr>
          </a:p>
          <a:p>
            <a:pPr marL="0" indent="0">
              <a:buNone/>
            </a:pPr>
            <a:r>
              <a:rPr lang="en-US" sz="1800">
                <a:solidFill>
                  <a:schemeClr val="bg1"/>
                </a:solidFill>
              </a:rPr>
              <a:t>“They have a difficult home life. I’m only trying to help.”</a:t>
            </a:r>
          </a:p>
        </p:txBody>
      </p:sp>
      <p:sp>
        <p:nvSpPr>
          <p:cNvPr id="7" name="Shape 4"/>
          <p:cNvSpPr/>
          <p:nvPr/>
        </p:nvSpPr>
        <p:spPr>
          <a:xfrm>
            <a:off x="4956048" y="3941064"/>
            <a:ext cx="3273552" cy="804672"/>
          </a:xfrm>
          <a:prstGeom prst="roundRect">
            <a:avLst>
              <a:gd name="adj" fmla="val 4545"/>
            </a:avLst>
          </a:prstGeom>
          <a:solidFill>
            <a:srgbClr val="FFFFFF"/>
          </a:solidFill>
          <a:ln w="12700">
            <a:solidFill>
              <a:srgbClr val="CCDCD9"/>
            </a:solidFill>
            <a:prstDash val="solid"/>
          </a:ln>
        </p:spPr>
        <p:txBody>
          <a:bodyPr/>
          <a:lstStyle/>
          <a:p>
            <a:endParaRPr lang="en-GB"/>
          </a:p>
        </p:txBody>
      </p:sp>
      <p:sp>
        <p:nvSpPr>
          <p:cNvPr id="8" name="Text 5"/>
          <p:cNvSpPr/>
          <p:nvPr/>
        </p:nvSpPr>
        <p:spPr>
          <a:xfrm>
            <a:off x="5120640" y="4114800"/>
            <a:ext cx="329184" cy="329184"/>
          </a:xfrm>
          <a:prstGeom prst="rect">
            <a:avLst/>
          </a:prstGeom>
          <a:noFill/>
          <a:ln/>
        </p:spPr>
        <p:txBody>
          <a:bodyPr wrap="square" lIns="0" tIns="0" rIns="0" bIns="0" rtlCol="0" anchor="ctr"/>
          <a:lstStyle/>
          <a:p>
            <a:pPr marL="0" indent="0" algn="ctr">
              <a:buNone/>
            </a:pPr>
            <a:r>
              <a:rPr lang="en-US" sz="1700" b="1">
                <a:solidFill>
                  <a:srgbClr val="EF6A55"/>
                </a:solidFill>
              </a:rPr>
              <a:t>1</a:t>
            </a:r>
            <a:endParaRPr lang="en-US" sz="1700"/>
          </a:p>
        </p:txBody>
      </p:sp>
      <p:sp>
        <p:nvSpPr>
          <p:cNvPr id="9" name="Text 6"/>
          <p:cNvSpPr/>
          <p:nvPr/>
        </p:nvSpPr>
        <p:spPr>
          <a:xfrm>
            <a:off x="5550408" y="4069080"/>
            <a:ext cx="2468880" cy="484632"/>
          </a:xfrm>
          <a:prstGeom prst="rect">
            <a:avLst/>
          </a:prstGeom>
          <a:noFill/>
          <a:ln/>
        </p:spPr>
        <p:txBody>
          <a:bodyPr wrap="square" lIns="0" tIns="0" rIns="0" bIns="0" rtlCol="0" anchor="ctr">
            <a:normAutofit/>
          </a:bodyPr>
          <a:lstStyle/>
          <a:p>
            <a:pPr marL="0" indent="0">
              <a:buNone/>
            </a:pPr>
            <a:r>
              <a:rPr lang="en-US" sz="1410" b="1">
                <a:solidFill>
                  <a:srgbClr val="19333A"/>
                </a:solidFill>
              </a:rPr>
              <a:t>What causes concern or unease?</a:t>
            </a:r>
            <a:endParaRPr lang="en-US" sz="1410"/>
          </a:p>
        </p:txBody>
      </p:sp>
      <p:sp>
        <p:nvSpPr>
          <p:cNvPr id="10" name="Shape 7"/>
          <p:cNvSpPr/>
          <p:nvPr/>
        </p:nvSpPr>
        <p:spPr>
          <a:xfrm>
            <a:off x="8375904" y="3941064"/>
            <a:ext cx="3273552" cy="804672"/>
          </a:xfrm>
          <a:prstGeom prst="roundRect">
            <a:avLst>
              <a:gd name="adj" fmla="val 4545"/>
            </a:avLst>
          </a:prstGeom>
          <a:solidFill>
            <a:srgbClr val="E5F1EF"/>
          </a:solidFill>
          <a:ln w="12700">
            <a:solidFill>
              <a:srgbClr val="CCDCD9"/>
            </a:solidFill>
            <a:prstDash val="solid"/>
          </a:ln>
        </p:spPr>
        <p:txBody>
          <a:bodyPr/>
          <a:lstStyle/>
          <a:p>
            <a:endParaRPr lang="en-GB"/>
          </a:p>
        </p:txBody>
      </p:sp>
      <p:sp>
        <p:nvSpPr>
          <p:cNvPr id="11" name="Text 8"/>
          <p:cNvSpPr/>
          <p:nvPr/>
        </p:nvSpPr>
        <p:spPr>
          <a:xfrm>
            <a:off x="8540496" y="4114800"/>
            <a:ext cx="329184" cy="329184"/>
          </a:xfrm>
          <a:prstGeom prst="rect">
            <a:avLst/>
          </a:prstGeom>
          <a:noFill/>
          <a:ln/>
        </p:spPr>
        <p:txBody>
          <a:bodyPr wrap="square" lIns="0" tIns="0" rIns="0" bIns="0" rtlCol="0" anchor="ctr"/>
          <a:lstStyle/>
          <a:p>
            <a:pPr marL="0" indent="0" algn="ctr">
              <a:buNone/>
            </a:pPr>
            <a:r>
              <a:rPr lang="en-US" sz="1700" b="1">
                <a:solidFill>
                  <a:srgbClr val="EF6A55"/>
                </a:solidFill>
              </a:rPr>
              <a:t>2</a:t>
            </a:r>
            <a:endParaRPr lang="en-US" sz="1700"/>
          </a:p>
        </p:txBody>
      </p:sp>
      <p:sp>
        <p:nvSpPr>
          <p:cNvPr id="12" name="Text 9"/>
          <p:cNvSpPr/>
          <p:nvPr/>
        </p:nvSpPr>
        <p:spPr>
          <a:xfrm>
            <a:off x="8970264" y="4069080"/>
            <a:ext cx="2468880" cy="484632"/>
          </a:xfrm>
          <a:prstGeom prst="rect">
            <a:avLst/>
          </a:prstGeom>
          <a:noFill/>
          <a:ln/>
        </p:spPr>
        <p:txBody>
          <a:bodyPr wrap="square" lIns="0" tIns="0" rIns="0" bIns="0" rtlCol="0" anchor="ctr">
            <a:normAutofit/>
          </a:bodyPr>
          <a:lstStyle/>
          <a:p>
            <a:pPr marL="0" indent="0">
              <a:buNone/>
            </a:pPr>
            <a:r>
              <a:rPr lang="en-US" sz="1410" b="1">
                <a:solidFill>
                  <a:srgbClr val="19333A"/>
                </a:solidFill>
              </a:rPr>
              <a:t>Do good intentions make the behaviour acceptable?</a:t>
            </a:r>
            <a:endParaRPr lang="en-US" sz="1410"/>
          </a:p>
        </p:txBody>
      </p:sp>
      <p:sp>
        <p:nvSpPr>
          <p:cNvPr id="13" name="Shape 10"/>
          <p:cNvSpPr/>
          <p:nvPr/>
        </p:nvSpPr>
        <p:spPr>
          <a:xfrm>
            <a:off x="4956048" y="4919472"/>
            <a:ext cx="3273552" cy="804672"/>
          </a:xfrm>
          <a:prstGeom prst="roundRect">
            <a:avLst>
              <a:gd name="adj" fmla="val 4545"/>
            </a:avLst>
          </a:prstGeom>
          <a:solidFill>
            <a:srgbClr val="FFFFFF"/>
          </a:solidFill>
          <a:ln w="12700">
            <a:solidFill>
              <a:srgbClr val="CCDCD9"/>
            </a:solidFill>
            <a:prstDash val="solid"/>
          </a:ln>
        </p:spPr>
        <p:txBody>
          <a:bodyPr/>
          <a:lstStyle/>
          <a:p>
            <a:endParaRPr lang="en-GB"/>
          </a:p>
        </p:txBody>
      </p:sp>
      <p:sp>
        <p:nvSpPr>
          <p:cNvPr id="14" name="Text 11"/>
          <p:cNvSpPr/>
          <p:nvPr/>
        </p:nvSpPr>
        <p:spPr>
          <a:xfrm>
            <a:off x="5120640" y="5093208"/>
            <a:ext cx="329184" cy="329184"/>
          </a:xfrm>
          <a:prstGeom prst="rect">
            <a:avLst/>
          </a:prstGeom>
          <a:noFill/>
          <a:ln/>
        </p:spPr>
        <p:txBody>
          <a:bodyPr wrap="square" lIns="0" tIns="0" rIns="0" bIns="0" rtlCol="0" anchor="ctr"/>
          <a:lstStyle/>
          <a:p>
            <a:pPr marL="0" indent="0" algn="ctr">
              <a:buNone/>
            </a:pPr>
            <a:r>
              <a:rPr lang="en-US" sz="1700" b="1">
                <a:solidFill>
                  <a:srgbClr val="087F83"/>
                </a:solidFill>
              </a:rPr>
              <a:t>3</a:t>
            </a:r>
            <a:endParaRPr lang="en-US" sz="1700"/>
          </a:p>
        </p:txBody>
      </p:sp>
      <p:sp>
        <p:nvSpPr>
          <p:cNvPr id="15" name="Text 12"/>
          <p:cNvSpPr/>
          <p:nvPr/>
        </p:nvSpPr>
        <p:spPr>
          <a:xfrm>
            <a:off x="5550408" y="5047488"/>
            <a:ext cx="2468880" cy="484632"/>
          </a:xfrm>
          <a:prstGeom prst="rect">
            <a:avLst/>
          </a:prstGeom>
          <a:noFill/>
          <a:ln/>
        </p:spPr>
        <p:txBody>
          <a:bodyPr wrap="square" lIns="0" tIns="0" rIns="0" bIns="0" rtlCol="0" anchor="ctr">
            <a:normAutofit/>
          </a:bodyPr>
          <a:lstStyle/>
          <a:p>
            <a:pPr marL="0" indent="0">
              <a:buNone/>
            </a:pPr>
            <a:r>
              <a:rPr lang="en-US" sz="1410" b="1">
                <a:solidFill>
                  <a:srgbClr val="19333A"/>
                </a:solidFill>
              </a:rPr>
              <a:t>What should be recorded and reported?</a:t>
            </a:r>
            <a:endParaRPr lang="en-US" sz="1410"/>
          </a:p>
        </p:txBody>
      </p:sp>
      <p:sp>
        <p:nvSpPr>
          <p:cNvPr id="16" name="Shape 13"/>
          <p:cNvSpPr/>
          <p:nvPr/>
        </p:nvSpPr>
        <p:spPr>
          <a:xfrm>
            <a:off x="8375904" y="4919472"/>
            <a:ext cx="3273552" cy="804672"/>
          </a:xfrm>
          <a:prstGeom prst="roundRect">
            <a:avLst>
              <a:gd name="adj" fmla="val 4545"/>
            </a:avLst>
          </a:prstGeom>
          <a:solidFill>
            <a:srgbClr val="E5F1EF"/>
          </a:solidFill>
          <a:ln w="12700">
            <a:solidFill>
              <a:srgbClr val="CCDCD9"/>
            </a:solidFill>
            <a:prstDash val="solid"/>
          </a:ln>
        </p:spPr>
        <p:txBody>
          <a:bodyPr/>
          <a:lstStyle/>
          <a:p>
            <a:endParaRPr lang="en-GB"/>
          </a:p>
        </p:txBody>
      </p:sp>
      <p:sp>
        <p:nvSpPr>
          <p:cNvPr id="17" name="Text 14"/>
          <p:cNvSpPr/>
          <p:nvPr/>
        </p:nvSpPr>
        <p:spPr>
          <a:xfrm>
            <a:off x="8540496" y="5093208"/>
            <a:ext cx="329184" cy="329184"/>
          </a:xfrm>
          <a:prstGeom prst="rect">
            <a:avLst/>
          </a:prstGeom>
          <a:noFill/>
          <a:ln/>
        </p:spPr>
        <p:txBody>
          <a:bodyPr wrap="square" lIns="0" tIns="0" rIns="0" bIns="0" rtlCol="0" anchor="ctr"/>
          <a:lstStyle/>
          <a:p>
            <a:pPr marL="0" indent="0" algn="ctr">
              <a:buNone/>
            </a:pPr>
            <a:r>
              <a:rPr lang="en-US" sz="1700" b="1">
                <a:solidFill>
                  <a:srgbClr val="087F83"/>
                </a:solidFill>
              </a:rPr>
              <a:t>4</a:t>
            </a:r>
            <a:endParaRPr lang="en-US" sz="1700"/>
          </a:p>
        </p:txBody>
      </p:sp>
      <p:sp>
        <p:nvSpPr>
          <p:cNvPr id="18" name="Text 15"/>
          <p:cNvSpPr/>
          <p:nvPr/>
        </p:nvSpPr>
        <p:spPr>
          <a:xfrm>
            <a:off x="8970264" y="5047488"/>
            <a:ext cx="2468880" cy="484632"/>
          </a:xfrm>
          <a:prstGeom prst="rect">
            <a:avLst/>
          </a:prstGeom>
          <a:noFill/>
          <a:ln/>
        </p:spPr>
        <p:txBody>
          <a:bodyPr wrap="square" lIns="0" tIns="0" rIns="0" bIns="0" rtlCol="0" anchor="ctr">
            <a:normAutofit/>
          </a:bodyPr>
          <a:lstStyle/>
          <a:p>
            <a:pPr marL="0" indent="0">
              <a:buNone/>
            </a:pPr>
            <a:r>
              <a:rPr lang="en-US" sz="1410" b="1">
                <a:solidFill>
                  <a:srgbClr val="19333A"/>
                </a:solidFill>
              </a:rPr>
              <a:t>What should the </a:t>
            </a:r>
            <a:r>
              <a:rPr lang="en-GB" sz="1410" b="1">
                <a:solidFill>
                  <a:srgbClr val="19333A"/>
                </a:solidFill>
              </a:rPr>
              <a:t>staff member</a:t>
            </a:r>
            <a:r>
              <a:rPr lang="en-US" sz="1410" b="1">
                <a:solidFill>
                  <a:srgbClr val="19333A"/>
                </a:solidFill>
              </a:rPr>
              <a:t> avoid doing?</a:t>
            </a:r>
            <a:endParaRPr lang="en-US" sz="1410"/>
          </a:p>
        </p:txBody>
      </p:sp>
      <p:sp>
        <p:nvSpPr>
          <p:cNvPr id="25" name="Slide Number Placeholder 0"/>
          <p:cNvSpPr>
            <a:spLocks noGrp="1"/>
          </p:cNvSpPr>
          <p:nvPr>
            <p:ph type="sldNum" sz="quarter" idx="4294967295"/>
          </p:nvPr>
        </p:nvSpPr>
        <p:spPr>
          <a:xfrm>
            <a:off x="11750040" y="310896"/>
            <a:ext cx="201168" cy="201168"/>
          </a:xfrm>
          <a:prstGeom prst="rect">
            <a:avLst/>
          </a:prstGeom>
          <a:extLst>
            <a:ext uri="{C572A759-6A51-4108-AA02-DFA0A04FC94B}">
              <ma14:wrappingTextBoxFlag xmlns="" xmlns:ma14="http://schemas.microsoft.com/office/mac/drawingml/2011/main" val="0"/>
            </a:ext>
          </a:extLst>
        </p:spPr>
        <p:txBody>
          <a:bodyPr/>
          <a:lstStyle>
            <a:lvl1pPr>
              <a:defRPr sz="900">
                <a:solidFill>
                  <a:srgbClr val="345A63"/>
                </a:solidFill>
              </a:defRPr>
            </a:lvl1pPr>
          </a:lstStyle>
          <a:p>
            <a:pPr algn="l"/>
            <a:fld id="{F7021451-1387-4CA6-816F-3879F97B5CBC}" type="slidenum">
              <a:rPr lang="en-US" b="0"/>
              <a:t>62</a:t>
            </a:fld>
            <a:endParaRPr lang="en-US"/>
          </a:p>
        </p:txBody>
      </p:sp>
    </p:spTree>
    <p:extLst>
      <p:ext uri="{BB962C8B-B14F-4D97-AF65-F5344CB8AC3E}">
        <p14:creationId xmlns:p14="http://schemas.microsoft.com/office/powerpoint/2010/main" val="37391335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621792"/>
            <a:ext cx="6583680" cy="640080"/>
          </a:xfrm>
          <a:prstGeom prst="rect">
            <a:avLst/>
          </a:prstGeom>
          <a:noFill/>
          <a:ln/>
        </p:spPr>
        <p:txBody>
          <a:bodyPr wrap="square" lIns="0" tIns="0" rIns="0" bIns="0" rtlCol="0" anchor="ctr"/>
          <a:lstStyle/>
          <a:p>
            <a:pPr marL="0" indent="0">
              <a:buNone/>
            </a:pPr>
            <a:r>
              <a:rPr lang="en-US" sz="2800" b="1">
                <a:solidFill>
                  <a:srgbClr val="0A3559"/>
                </a:solidFill>
              </a:rPr>
              <a:t>Closing message</a:t>
            </a:r>
            <a:endParaRPr lang="en-US" sz="2800"/>
          </a:p>
        </p:txBody>
      </p:sp>
      <p:sp>
        <p:nvSpPr>
          <p:cNvPr id="3" name="Text 1"/>
          <p:cNvSpPr/>
          <p:nvPr/>
        </p:nvSpPr>
        <p:spPr>
          <a:xfrm>
            <a:off x="566928" y="1298448"/>
            <a:ext cx="6537960" cy="502920"/>
          </a:xfrm>
          <a:prstGeom prst="rect">
            <a:avLst/>
          </a:prstGeom>
          <a:noFill/>
          <a:ln/>
        </p:spPr>
        <p:txBody>
          <a:bodyPr wrap="square" lIns="0" tIns="0" rIns="0" bIns="0" rtlCol="0" anchor="ctr"/>
          <a:lstStyle/>
          <a:p>
            <a:pPr marL="0" indent="0">
              <a:buNone/>
            </a:pPr>
            <a:r>
              <a:rPr lang="en-US" sz="1500">
                <a:solidFill>
                  <a:srgbClr val="5E7175"/>
                </a:solidFill>
              </a:rPr>
              <a:t>A fair reporting culture protects children and supports professional accountability.</a:t>
            </a:r>
            <a:endParaRPr lang="en-US" sz="1500"/>
          </a:p>
        </p:txBody>
      </p:sp>
      <p:pic>
        <p:nvPicPr>
          <p:cNvPr id="4" name="Image 0" descr="/mnt/data/542d16827b.png"/>
          <p:cNvPicPr>
            <a:picLocks noChangeAspect="1"/>
          </p:cNvPicPr>
          <p:nvPr/>
        </p:nvPicPr>
        <p:blipFill>
          <a:blip r:embed="rId3"/>
          <a:stretch>
            <a:fillRect/>
          </a:stretch>
        </p:blipFill>
        <p:spPr>
          <a:xfrm>
            <a:off x="566928" y="2174748"/>
            <a:ext cx="4709160" cy="3139440"/>
          </a:xfrm>
          <a:prstGeom prst="rect">
            <a:avLst/>
          </a:prstGeom>
        </p:spPr>
      </p:pic>
      <p:sp>
        <p:nvSpPr>
          <p:cNvPr id="5" name="Shape 2"/>
          <p:cNvSpPr/>
          <p:nvPr/>
        </p:nvSpPr>
        <p:spPr>
          <a:xfrm>
            <a:off x="5596128" y="1901952"/>
            <a:ext cx="6016752" cy="3502152"/>
          </a:xfrm>
          <a:prstGeom prst="roundRect">
            <a:avLst>
              <a:gd name="adj" fmla="val 2089"/>
            </a:avLst>
          </a:prstGeom>
          <a:solidFill>
            <a:srgbClr val="FFFFFF"/>
          </a:solidFill>
          <a:ln w="15240">
            <a:solidFill>
              <a:srgbClr val="D0DFDC"/>
            </a:solidFill>
            <a:prstDash val="solid"/>
          </a:ln>
          <a:effectLst>
            <a:outerShdw blurRad="17780" dist="8890" dir="2700000" algn="bl" rotWithShape="0">
              <a:srgbClr val="000000">
                <a:alpha val="14000"/>
              </a:srgbClr>
            </a:outerShdw>
          </a:effectLst>
        </p:spPr>
        <p:txBody>
          <a:bodyPr/>
          <a:lstStyle/>
          <a:p>
            <a:endParaRPr lang="en-GB"/>
          </a:p>
        </p:txBody>
      </p:sp>
      <p:sp>
        <p:nvSpPr>
          <p:cNvPr id="6" name="Text 3"/>
          <p:cNvSpPr/>
          <p:nvPr/>
        </p:nvSpPr>
        <p:spPr>
          <a:xfrm>
            <a:off x="5961888" y="2249424"/>
            <a:ext cx="5266944" cy="640080"/>
          </a:xfrm>
          <a:prstGeom prst="rect">
            <a:avLst/>
          </a:prstGeom>
          <a:noFill/>
          <a:ln/>
        </p:spPr>
        <p:txBody>
          <a:bodyPr wrap="square" lIns="0" tIns="0" rIns="0" bIns="0" rtlCol="0" anchor="ctr">
            <a:normAutofit/>
          </a:bodyPr>
          <a:lstStyle/>
          <a:p>
            <a:pPr marL="0" indent="0">
              <a:buNone/>
            </a:pPr>
            <a:r>
              <a:rPr lang="en-US" sz="2000" b="1">
                <a:solidFill>
                  <a:srgbClr val="0A3559"/>
                </a:solidFill>
              </a:rPr>
              <a:t>Low-level concerns are not about creating suspicion or encouraging gossip.</a:t>
            </a:r>
            <a:endParaRPr lang="en-US" sz="2000"/>
          </a:p>
        </p:txBody>
      </p:sp>
      <p:sp>
        <p:nvSpPr>
          <p:cNvPr id="7" name="Text 4"/>
          <p:cNvSpPr/>
          <p:nvPr/>
        </p:nvSpPr>
        <p:spPr>
          <a:xfrm>
            <a:off x="5961888" y="3127248"/>
            <a:ext cx="5230368" cy="1005840"/>
          </a:xfrm>
          <a:prstGeom prst="rect">
            <a:avLst/>
          </a:prstGeom>
          <a:noFill/>
          <a:ln/>
        </p:spPr>
        <p:txBody>
          <a:bodyPr wrap="square" lIns="0" tIns="0" rIns="0" bIns="0" rtlCol="0" anchor="ctr">
            <a:normAutofit lnSpcReduction="10000"/>
          </a:bodyPr>
          <a:lstStyle/>
          <a:p>
            <a:pPr marL="0" indent="0">
              <a:buNone/>
            </a:pPr>
            <a:r>
              <a:rPr lang="en-US" sz="1700">
                <a:solidFill>
                  <a:srgbClr val="19333A"/>
                </a:solidFill>
              </a:rPr>
              <a:t>Recognise conduct that may be inconsistent with professional expectations and share it with the right person. You are not responsible for investigating or deciding which threshold has been met.</a:t>
            </a:r>
            <a:endParaRPr lang="en-US" sz="1700"/>
          </a:p>
        </p:txBody>
      </p:sp>
      <p:sp>
        <p:nvSpPr>
          <p:cNvPr id="9" name="Shape 6"/>
          <p:cNvSpPr/>
          <p:nvPr/>
        </p:nvSpPr>
        <p:spPr>
          <a:xfrm>
            <a:off x="5925312" y="4864608"/>
            <a:ext cx="5276088" cy="795528"/>
          </a:xfrm>
          <a:prstGeom prst="roundRect">
            <a:avLst>
              <a:gd name="adj" fmla="val 6897"/>
            </a:avLst>
          </a:prstGeom>
          <a:solidFill>
            <a:srgbClr val="EF6A55"/>
          </a:solidFill>
          <a:ln w="12700">
            <a:solidFill>
              <a:srgbClr val="EF6A55"/>
            </a:solidFill>
            <a:prstDash val="solid"/>
          </a:ln>
        </p:spPr>
        <p:txBody>
          <a:bodyPr/>
          <a:lstStyle/>
          <a:p>
            <a:endParaRPr lang="en-GB"/>
          </a:p>
        </p:txBody>
      </p:sp>
      <p:sp>
        <p:nvSpPr>
          <p:cNvPr id="10" name="Text 7"/>
          <p:cNvSpPr/>
          <p:nvPr/>
        </p:nvSpPr>
        <p:spPr>
          <a:xfrm>
            <a:off x="6172200" y="5010912"/>
            <a:ext cx="4791456" cy="466344"/>
          </a:xfrm>
          <a:prstGeom prst="rect">
            <a:avLst/>
          </a:prstGeom>
          <a:noFill/>
          <a:ln/>
        </p:spPr>
        <p:txBody>
          <a:bodyPr wrap="square" lIns="0" tIns="0" rIns="0" bIns="0" rtlCol="0" anchor="ctr">
            <a:normAutofit lnSpcReduction="10000"/>
          </a:bodyPr>
          <a:lstStyle/>
          <a:p>
            <a:pPr marL="0" indent="0" algn="ctr">
              <a:buNone/>
            </a:pPr>
            <a:r>
              <a:rPr lang="en-US" sz="1650" b="1">
                <a:solidFill>
                  <a:srgbClr val="FFFFFF"/>
                </a:solidFill>
              </a:rPr>
              <a:t>NOTICE IT  •  RECORD IT  •  REPORT IT</a:t>
            </a:r>
            <a:endParaRPr lang="en-US" sz="1650"/>
          </a:p>
          <a:p>
            <a:pPr marL="0" indent="0" algn="ctr">
              <a:buNone/>
            </a:pPr>
            <a:r>
              <a:rPr lang="en-US" sz="1650" b="1">
                <a:solidFill>
                  <a:srgbClr val="FFFFFF"/>
                </a:solidFill>
              </a:rPr>
              <a:t>DO NOT INVESTIGATE IT</a:t>
            </a:r>
            <a:endParaRPr lang="en-US" sz="1650"/>
          </a:p>
        </p:txBody>
      </p:sp>
      <p:sp>
        <p:nvSpPr>
          <p:cNvPr id="25" name="Slide Number Placeholder 0"/>
          <p:cNvSpPr>
            <a:spLocks noGrp="1"/>
          </p:cNvSpPr>
          <p:nvPr>
            <p:ph type="sldNum" sz="quarter" idx="4294967295"/>
          </p:nvPr>
        </p:nvSpPr>
        <p:spPr>
          <a:xfrm>
            <a:off x="11750040" y="310896"/>
            <a:ext cx="201168" cy="201168"/>
          </a:xfrm>
          <a:prstGeom prst="rect">
            <a:avLst/>
          </a:prstGeom>
          <a:extLst>
            <a:ext uri="{C572A759-6A51-4108-AA02-DFA0A04FC94B}">
              <ma14:wrappingTextBoxFlag xmlns="" xmlns:ma14="http://schemas.microsoft.com/office/mac/drawingml/2011/main" val="0"/>
            </a:ext>
          </a:extLst>
        </p:spPr>
        <p:txBody>
          <a:bodyPr/>
          <a:lstStyle>
            <a:lvl1pPr>
              <a:defRPr sz="900">
                <a:solidFill>
                  <a:srgbClr val="345A63"/>
                </a:solidFill>
              </a:defRPr>
            </a:lvl1pPr>
          </a:lstStyle>
          <a:p>
            <a:pPr algn="l"/>
            <a:fld id="{F7021451-1387-4CA6-816F-3879F97B5CBC}" type="slidenum">
              <a:rPr lang="en-US" b="0"/>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46304"/>
          </a:xfrm>
          <a:prstGeom prst="rect">
            <a:avLst/>
          </a:prstGeom>
          <a:solidFill>
            <a:srgbClr val="15959D"/>
          </a:solidFill>
          <a:ln>
            <a:solidFill>
              <a:srgbClr val="1595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76072" y="475488"/>
            <a:ext cx="10789920" cy="530352"/>
          </a:xfrm>
          <a:prstGeom prst="rect">
            <a:avLst/>
          </a:prstGeom>
          <a:noFill/>
        </p:spPr>
        <p:txBody>
          <a:bodyPr wrap="square" lIns="0" tIns="0" rIns="0" bIns="0" anchor="ctr">
            <a:noAutofit/>
          </a:bodyPr>
          <a:lstStyle/>
          <a:p>
            <a:pPr algn="l">
              <a:lnSpc>
                <a:spcPct val="100000"/>
              </a:lnSpc>
              <a:spcBef>
                <a:spcPts val="0"/>
              </a:spcBef>
              <a:spcAft>
                <a:spcPts val="0"/>
              </a:spcAft>
            </a:pPr>
            <a:r>
              <a:rPr sz="3100" b="1">
                <a:solidFill>
                  <a:srgbClr val="123C4A"/>
                </a:solidFill>
                <a:latin typeface="Aptos Display"/>
              </a:rPr>
              <a:t>KCSIE 2026 reinforces safer working practice</a:t>
            </a:r>
          </a:p>
        </p:txBody>
      </p:sp>
      <p:sp>
        <p:nvSpPr>
          <p:cNvPr id="4" name="TextBox 3"/>
          <p:cNvSpPr txBox="1"/>
          <p:nvPr/>
        </p:nvSpPr>
        <p:spPr>
          <a:xfrm>
            <a:off x="594360" y="1051560"/>
            <a:ext cx="10607040" cy="310896"/>
          </a:xfrm>
          <a:prstGeom prst="rect">
            <a:avLst/>
          </a:prstGeom>
          <a:noFill/>
        </p:spPr>
        <p:txBody>
          <a:bodyPr wrap="square" lIns="0" tIns="0" rIns="0" bIns="0" anchor="ctr">
            <a:noAutofit/>
          </a:bodyPr>
          <a:lstStyle/>
          <a:p>
            <a:pPr algn="l">
              <a:lnSpc>
                <a:spcPct val="100000"/>
              </a:lnSpc>
              <a:spcBef>
                <a:spcPts val="0"/>
              </a:spcBef>
              <a:spcAft>
                <a:spcPts val="0"/>
              </a:spcAft>
            </a:pPr>
            <a:r>
              <a:rPr sz="1400" b="0">
                <a:solidFill>
                  <a:srgbClr val="587078"/>
                </a:solidFill>
                <a:latin typeface="Aptos"/>
              </a:rPr>
              <a:t>The core expectations relevant to staff conduct and low-level concerns</a:t>
            </a:r>
          </a:p>
        </p:txBody>
      </p:sp>
      <p:sp>
        <p:nvSpPr>
          <p:cNvPr id="5" name="Rounded Rectangle 4"/>
          <p:cNvSpPr/>
          <p:nvPr/>
        </p:nvSpPr>
        <p:spPr>
          <a:xfrm>
            <a:off x="603504"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 name="Rectangle 5"/>
          <p:cNvSpPr/>
          <p:nvPr/>
        </p:nvSpPr>
        <p:spPr>
          <a:xfrm>
            <a:off x="603504" y="1901952"/>
            <a:ext cx="100584" cy="2880360"/>
          </a:xfrm>
          <a:prstGeom prst="rect">
            <a:avLst/>
          </a:prstGeom>
          <a:solidFill>
            <a:srgbClr val="15959D"/>
          </a:solidFill>
          <a:ln>
            <a:solidFill>
              <a:srgbClr val="1595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ounded Rectangle 6"/>
          <p:cNvSpPr/>
          <p:nvPr/>
        </p:nvSpPr>
        <p:spPr>
          <a:xfrm>
            <a:off x="859536"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01</a:t>
            </a:r>
          </a:p>
        </p:txBody>
      </p:sp>
      <p:sp>
        <p:nvSpPr>
          <p:cNvPr id="8" name="TextBox 7"/>
          <p:cNvSpPr txBox="1"/>
          <p:nvPr/>
        </p:nvSpPr>
        <p:spPr>
          <a:xfrm>
            <a:off x="1536192" y="2139696"/>
            <a:ext cx="2322576" cy="530352"/>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Code sets the standard</a:t>
            </a:r>
          </a:p>
        </p:txBody>
      </p:sp>
      <p:sp>
        <p:nvSpPr>
          <p:cNvPr id="9" name="TextBox 8"/>
          <p:cNvSpPr txBox="1"/>
          <p:nvPr/>
        </p:nvSpPr>
        <p:spPr>
          <a:xfrm>
            <a:off x="877824" y="2834640"/>
            <a:ext cx="2980944" cy="1664208"/>
          </a:xfrm>
          <a:prstGeom prst="rect">
            <a:avLst/>
          </a:prstGeom>
          <a:noFill/>
        </p:spPr>
        <p:txBody>
          <a:bodyPr wrap="square" lIns="0" tIns="0" rIns="0" bIns="0" anchor="t">
            <a:noAutofit/>
          </a:bodyPr>
          <a:lstStyle/>
          <a:p>
            <a:pPr algn="l">
              <a:lnSpc>
                <a:spcPct val="96000"/>
              </a:lnSpc>
              <a:spcBef>
                <a:spcPts val="0"/>
              </a:spcBef>
              <a:spcAft>
                <a:spcPts val="0"/>
              </a:spcAft>
            </a:pPr>
            <a:r>
              <a:rPr sz="1550" b="0">
                <a:solidFill>
                  <a:srgbClr val="173138"/>
                </a:solidFill>
                <a:latin typeface="Aptos"/>
              </a:rPr>
              <a:t>Use the staff code of conduct and safe professional boundaries as the benchmark—including expectations about conduct outside work.</a:t>
            </a:r>
          </a:p>
        </p:txBody>
      </p:sp>
      <p:sp>
        <p:nvSpPr>
          <p:cNvPr id="10" name="Rounded Rectangle 9"/>
          <p:cNvSpPr/>
          <p:nvPr/>
        </p:nvSpPr>
        <p:spPr>
          <a:xfrm>
            <a:off x="4352544"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Rectangle 10"/>
          <p:cNvSpPr/>
          <p:nvPr/>
        </p:nvSpPr>
        <p:spPr>
          <a:xfrm>
            <a:off x="4352544" y="1901952"/>
            <a:ext cx="100584" cy="2880360"/>
          </a:xfrm>
          <a:prstGeom prst="rect">
            <a:avLst/>
          </a:prstGeom>
          <a:solidFill>
            <a:srgbClr val="EE765D"/>
          </a:solidFill>
          <a:ln>
            <a:solidFill>
              <a:srgbClr val="EE765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4608576"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02</a:t>
            </a:r>
          </a:p>
        </p:txBody>
      </p:sp>
      <p:sp>
        <p:nvSpPr>
          <p:cNvPr id="13" name="TextBox 12"/>
          <p:cNvSpPr txBox="1"/>
          <p:nvPr/>
        </p:nvSpPr>
        <p:spPr>
          <a:xfrm>
            <a:off x="5285231" y="2139696"/>
            <a:ext cx="2322576" cy="530352"/>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Share every concern</a:t>
            </a:r>
          </a:p>
        </p:txBody>
      </p:sp>
      <p:sp>
        <p:nvSpPr>
          <p:cNvPr id="14" name="TextBox 13"/>
          <p:cNvSpPr txBox="1"/>
          <p:nvPr/>
        </p:nvSpPr>
        <p:spPr>
          <a:xfrm>
            <a:off x="4626864" y="2834640"/>
            <a:ext cx="2980944" cy="1664208"/>
          </a:xfrm>
          <a:prstGeom prst="rect">
            <a:avLst/>
          </a:prstGeom>
          <a:noFill/>
        </p:spPr>
        <p:txBody>
          <a:bodyPr wrap="square" lIns="0" tIns="0" rIns="0" bIns="0" anchor="t">
            <a:noAutofit/>
          </a:bodyPr>
          <a:lstStyle/>
          <a:p>
            <a:pPr algn="l">
              <a:lnSpc>
                <a:spcPct val="96000"/>
              </a:lnSpc>
              <a:spcBef>
                <a:spcPts val="0"/>
              </a:spcBef>
              <a:spcAft>
                <a:spcPts val="0"/>
              </a:spcAft>
            </a:pPr>
            <a:r>
              <a:rPr sz="1550" b="0">
                <a:solidFill>
                  <a:srgbClr val="173138"/>
                </a:solidFill>
                <a:latin typeface="Aptos"/>
              </a:rPr>
              <a:t>Report promptly, however small the concern. Staff do not need proof or decide whether the harm threshold has been met.</a:t>
            </a:r>
          </a:p>
        </p:txBody>
      </p:sp>
      <p:sp>
        <p:nvSpPr>
          <p:cNvPr id="15" name="Rounded Rectangle 14"/>
          <p:cNvSpPr/>
          <p:nvPr/>
        </p:nvSpPr>
        <p:spPr>
          <a:xfrm>
            <a:off x="8101583" y="1901952"/>
            <a:ext cx="3493008" cy="2880360"/>
          </a:xfrm>
          <a:prstGeom prst="roundRect">
            <a:avLst/>
          </a:prstGeom>
          <a:solidFill>
            <a:srgbClr val="FFFFFF"/>
          </a:solidFill>
          <a:ln w="12700">
            <a:solidFill>
              <a:srgbClr val="D5E0D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Rectangle 15"/>
          <p:cNvSpPr/>
          <p:nvPr/>
        </p:nvSpPr>
        <p:spPr>
          <a:xfrm>
            <a:off x="8101583" y="1901952"/>
            <a:ext cx="100584" cy="2880360"/>
          </a:xfrm>
          <a:prstGeom prst="rect">
            <a:avLst/>
          </a:prstGeom>
          <a:solidFill>
            <a:srgbClr val="F2B84B"/>
          </a:solidFill>
          <a:ln>
            <a:solidFill>
              <a:srgbClr val="F2B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ounded Rectangle 16"/>
          <p:cNvSpPr/>
          <p:nvPr/>
        </p:nvSpPr>
        <p:spPr>
          <a:xfrm>
            <a:off x="8357615" y="2157984"/>
            <a:ext cx="530352" cy="411480"/>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noAutofit/>
          </a:bodyPr>
          <a:lstStyle/>
          <a:p>
            <a:pPr algn="ctr">
              <a:lnSpc>
                <a:spcPct val="100000"/>
              </a:lnSpc>
              <a:spcBef>
                <a:spcPts val="0"/>
              </a:spcBef>
              <a:spcAft>
                <a:spcPts val="0"/>
              </a:spcAft>
            </a:pPr>
            <a:r>
              <a:rPr sz="1200" b="1">
                <a:solidFill>
                  <a:srgbClr val="FFFFFF"/>
                </a:solidFill>
                <a:latin typeface="Aptos"/>
              </a:rPr>
              <a:t>03</a:t>
            </a:r>
          </a:p>
        </p:txBody>
      </p:sp>
      <p:sp>
        <p:nvSpPr>
          <p:cNvPr id="18" name="TextBox 17"/>
          <p:cNvSpPr txBox="1"/>
          <p:nvPr/>
        </p:nvSpPr>
        <p:spPr>
          <a:xfrm>
            <a:off x="9034272" y="2139696"/>
            <a:ext cx="2322576" cy="530352"/>
          </a:xfrm>
          <a:prstGeom prst="rect">
            <a:avLst/>
          </a:prstGeom>
          <a:noFill/>
        </p:spPr>
        <p:txBody>
          <a:bodyPr wrap="square" lIns="0" tIns="0" rIns="0" bIns="0" anchor="ctr">
            <a:noAutofit/>
          </a:bodyPr>
          <a:lstStyle/>
          <a:p>
            <a:pPr algn="l">
              <a:lnSpc>
                <a:spcPct val="95000"/>
              </a:lnSpc>
              <a:spcBef>
                <a:spcPts val="0"/>
              </a:spcBef>
              <a:spcAft>
                <a:spcPts val="0"/>
              </a:spcAft>
            </a:pPr>
            <a:r>
              <a:rPr sz="1800" b="1">
                <a:solidFill>
                  <a:srgbClr val="123C4A"/>
                </a:solidFill>
                <a:latin typeface="Aptos Display"/>
              </a:rPr>
              <a:t>Records reveal patterns</a:t>
            </a:r>
          </a:p>
        </p:txBody>
      </p:sp>
      <p:sp>
        <p:nvSpPr>
          <p:cNvPr id="19" name="TextBox 18"/>
          <p:cNvSpPr txBox="1"/>
          <p:nvPr/>
        </p:nvSpPr>
        <p:spPr>
          <a:xfrm>
            <a:off x="8375904" y="2834640"/>
            <a:ext cx="2980944" cy="1664208"/>
          </a:xfrm>
          <a:prstGeom prst="rect">
            <a:avLst/>
          </a:prstGeom>
          <a:noFill/>
        </p:spPr>
        <p:txBody>
          <a:bodyPr wrap="square" lIns="0" tIns="0" rIns="0" bIns="0" anchor="t">
            <a:noAutofit/>
          </a:bodyPr>
          <a:lstStyle/>
          <a:p>
            <a:pPr algn="l">
              <a:lnSpc>
                <a:spcPct val="96000"/>
              </a:lnSpc>
              <a:spcBef>
                <a:spcPts val="0"/>
              </a:spcBef>
              <a:spcAft>
                <a:spcPts val="0"/>
              </a:spcAft>
            </a:pPr>
            <a:r>
              <a:rPr sz="1550" b="0">
                <a:solidFill>
                  <a:srgbClr val="173138"/>
                </a:solidFill>
                <a:latin typeface="Aptos"/>
              </a:rPr>
              <a:t>Record facts clearly and review concerns together so repeated or cumulative behaviour can be identified and addressed proportionately.</a:t>
            </a:r>
          </a:p>
        </p:txBody>
      </p:sp>
      <p:sp>
        <p:nvSpPr>
          <p:cNvPr id="20" name="Rounded Rectangle 19"/>
          <p:cNvSpPr/>
          <p:nvPr/>
        </p:nvSpPr>
        <p:spPr>
          <a:xfrm>
            <a:off x="603504" y="5138928"/>
            <a:ext cx="10991088" cy="859536"/>
          </a:xfrm>
          <a:prstGeom prst="roundRect">
            <a:avLst/>
          </a:prstGeom>
          <a:solidFill>
            <a:srgbClr val="123C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859536" y="5321808"/>
            <a:ext cx="2331720" cy="256032"/>
          </a:xfrm>
          <a:prstGeom prst="rect">
            <a:avLst/>
          </a:prstGeom>
          <a:noFill/>
        </p:spPr>
        <p:txBody>
          <a:bodyPr wrap="square" lIns="0" tIns="0" rIns="0" bIns="0" anchor="ctr">
            <a:noAutofit/>
          </a:bodyPr>
          <a:lstStyle/>
          <a:p>
            <a:pPr algn="l">
              <a:lnSpc>
                <a:spcPct val="100000"/>
              </a:lnSpc>
              <a:spcBef>
                <a:spcPts val="0"/>
              </a:spcBef>
              <a:spcAft>
                <a:spcPts val="0"/>
              </a:spcAft>
            </a:pPr>
            <a:r>
              <a:rPr sz="1300" b="1">
                <a:solidFill>
                  <a:srgbClr val="F2B84B"/>
                </a:solidFill>
                <a:latin typeface="Aptos"/>
              </a:rPr>
              <a:t>STAFF RESPONSE</a:t>
            </a:r>
          </a:p>
        </p:txBody>
      </p:sp>
      <p:sp>
        <p:nvSpPr>
          <p:cNvPr id="22" name="TextBox 21"/>
          <p:cNvSpPr txBox="1"/>
          <p:nvPr/>
        </p:nvSpPr>
        <p:spPr>
          <a:xfrm>
            <a:off x="2999232" y="5257800"/>
            <a:ext cx="8138160" cy="384048"/>
          </a:xfrm>
          <a:prstGeom prst="rect">
            <a:avLst/>
          </a:prstGeom>
          <a:noFill/>
        </p:spPr>
        <p:txBody>
          <a:bodyPr wrap="square" lIns="0" tIns="0" rIns="0" bIns="0" anchor="ctr">
            <a:noAutofit/>
          </a:bodyPr>
          <a:lstStyle/>
          <a:p>
            <a:pPr algn="l">
              <a:lnSpc>
                <a:spcPct val="100000"/>
              </a:lnSpc>
              <a:spcBef>
                <a:spcPts val="0"/>
              </a:spcBef>
              <a:spcAft>
                <a:spcPts val="0"/>
              </a:spcAft>
            </a:pPr>
            <a:r>
              <a:rPr sz="2000" b="1">
                <a:solidFill>
                  <a:srgbClr val="FFFFFF"/>
                </a:solidFill>
                <a:latin typeface="Aptos Display"/>
              </a:rPr>
              <a:t>Notice  •  Record  •  Report — do not investigate</a:t>
            </a:r>
          </a:p>
        </p:txBody>
      </p:sp>
      <p:sp>
        <p:nvSpPr>
          <p:cNvPr id="23" name="TextBox 22"/>
          <p:cNvSpPr txBox="1"/>
          <p:nvPr/>
        </p:nvSpPr>
        <p:spPr>
          <a:xfrm>
            <a:off x="859536" y="5660136"/>
            <a:ext cx="10332720" cy="228600"/>
          </a:xfrm>
          <a:prstGeom prst="rect">
            <a:avLst/>
          </a:prstGeom>
          <a:noFill/>
        </p:spPr>
        <p:txBody>
          <a:bodyPr wrap="square" lIns="0" tIns="0" rIns="0" bIns="0" anchor="ctr">
            <a:noAutofit/>
          </a:bodyPr>
          <a:lstStyle/>
          <a:p>
            <a:pPr algn="l">
              <a:lnSpc>
                <a:spcPct val="100000"/>
              </a:lnSpc>
              <a:spcBef>
                <a:spcPts val="0"/>
              </a:spcBef>
              <a:spcAft>
                <a:spcPts val="0"/>
              </a:spcAft>
            </a:pPr>
            <a:r>
              <a:rPr sz="1250" b="0">
                <a:solidFill>
                  <a:srgbClr val="DDEBE9"/>
                </a:solidFill>
                <a:latin typeface="Aptos"/>
              </a:rPr>
              <a:t>The appropriate person decides whether it is low-level, an allegation, or needs LADO advice.</a:t>
            </a:r>
          </a:p>
        </p:txBody>
      </p:sp>
      <p:sp>
        <p:nvSpPr>
          <p:cNvPr id="24" name="TextBox 23"/>
          <p:cNvSpPr txBox="1"/>
          <p:nvPr/>
        </p:nvSpPr>
        <p:spPr>
          <a:xfrm>
            <a:off x="603504" y="6281928"/>
            <a:ext cx="10652760" cy="201168"/>
          </a:xfrm>
          <a:prstGeom prst="rect">
            <a:avLst/>
          </a:prstGeom>
          <a:noFill/>
        </p:spPr>
        <p:txBody>
          <a:bodyPr wrap="square" lIns="0" tIns="0" rIns="0" bIns="0" anchor="ctr">
            <a:noAutofit/>
          </a:bodyPr>
          <a:lstStyle/>
          <a:p>
            <a:pPr algn="l">
              <a:lnSpc>
                <a:spcPct val="100000"/>
              </a:lnSpc>
              <a:spcBef>
                <a:spcPts val="0"/>
              </a:spcBef>
              <a:spcAft>
                <a:spcPts val="0"/>
              </a:spcAft>
            </a:pPr>
            <a:r>
              <a:rPr sz="850" b="0">
                <a:solidFill>
                  <a:srgbClr val="587078"/>
                </a:solidFill>
                <a:latin typeface="Aptos"/>
              </a:rPr>
              <a:t>Source: DfE, Keeping children safe in education 2026  •  in force 1 September 2026</a:t>
            </a:r>
          </a:p>
        </p:txBody>
      </p:sp>
      <p:sp>
        <p:nvSpPr>
          <p:cNvPr id="25" name="TextBox 24"/>
          <p:cNvSpPr txBox="1"/>
          <p:nvPr/>
        </p:nvSpPr>
        <p:spPr>
          <a:xfrm>
            <a:off x="11539728" y="6565392"/>
            <a:ext cx="182880" cy="137160"/>
          </a:xfrm>
          <a:prstGeom prst="rect">
            <a:avLst/>
          </a:prstGeom>
          <a:noFill/>
        </p:spPr>
        <p:txBody>
          <a:bodyPr wrap="square" lIns="0" tIns="0" rIns="0" bIns="0" anchor="ctr">
            <a:noAutofit/>
          </a:bodyPr>
          <a:lstStyle/>
          <a:p>
            <a:pPr algn="ctr">
              <a:lnSpc>
                <a:spcPct val="100000"/>
              </a:lnSpc>
              <a:spcBef>
                <a:spcPts val="0"/>
              </a:spcBef>
              <a:spcAft>
                <a:spcPts val="0"/>
              </a:spcAft>
            </a:pPr>
            <a:r>
              <a:rPr lang="en-GB" sz="900" b="0">
                <a:solidFill>
                  <a:srgbClr val="587078"/>
                </a:solidFill>
                <a:latin typeface="Aptos"/>
              </a:rPr>
              <a:t>54</a:t>
            </a:r>
            <a:endParaRPr sz="900" b="0">
              <a:solidFill>
                <a:srgbClr val="587078"/>
              </a:solidFill>
              <a:latin typeface="Aptos"/>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1F74377-757E-F31D-CDEF-A3626F067904}"/>
              </a:ext>
            </a:extLst>
          </p:cNvPr>
          <p:cNvPicPr>
            <a:picLocks noChangeAspect="1"/>
          </p:cNvPicPr>
          <p:nvPr/>
        </p:nvPicPr>
        <p:blipFill>
          <a:blip r:embed="rId3"/>
          <a:stretch>
            <a:fillRect/>
          </a:stretch>
        </p:blipFill>
        <p:spPr>
          <a:xfrm>
            <a:off x="6637867" y="178223"/>
            <a:ext cx="5472854" cy="2779183"/>
          </a:xfrm>
          <a:prstGeom prst="rect">
            <a:avLst/>
          </a:prstGeom>
        </p:spPr>
      </p:pic>
      <p:sp>
        <p:nvSpPr>
          <p:cNvPr id="6" name="TextBox 5">
            <a:extLst>
              <a:ext uri="{FF2B5EF4-FFF2-40B4-BE49-F238E27FC236}">
                <a16:creationId xmlns:a16="http://schemas.microsoft.com/office/drawing/2014/main" id="{31969270-E02D-1BA4-01E7-876BEBFFFF14}"/>
              </a:ext>
            </a:extLst>
          </p:cNvPr>
          <p:cNvSpPr txBox="1"/>
          <p:nvPr/>
        </p:nvSpPr>
        <p:spPr>
          <a:xfrm>
            <a:off x="81280" y="66903"/>
            <a:ext cx="6468533" cy="1015663"/>
          </a:xfrm>
          <a:custGeom>
            <a:avLst/>
            <a:gdLst>
              <a:gd name="csX0" fmla="*/ 0 w 6468533"/>
              <a:gd name="csY0" fmla="*/ 0 h 1015663"/>
              <a:gd name="csX1" fmla="*/ 588048 w 6468533"/>
              <a:gd name="csY1" fmla="*/ 0 h 1015663"/>
              <a:gd name="csX2" fmla="*/ 1176097 w 6468533"/>
              <a:gd name="csY2" fmla="*/ 0 h 1015663"/>
              <a:gd name="csX3" fmla="*/ 1699460 w 6468533"/>
              <a:gd name="csY3" fmla="*/ 0 h 1015663"/>
              <a:gd name="csX4" fmla="*/ 2287508 w 6468533"/>
              <a:gd name="csY4" fmla="*/ 0 h 1015663"/>
              <a:gd name="csX5" fmla="*/ 2940242 w 6468533"/>
              <a:gd name="csY5" fmla="*/ 0 h 1015663"/>
              <a:gd name="csX6" fmla="*/ 3463605 w 6468533"/>
              <a:gd name="csY6" fmla="*/ 0 h 1015663"/>
              <a:gd name="csX7" fmla="*/ 4181025 w 6468533"/>
              <a:gd name="csY7" fmla="*/ 0 h 1015663"/>
              <a:gd name="csX8" fmla="*/ 4639702 w 6468533"/>
              <a:gd name="csY8" fmla="*/ 0 h 1015663"/>
              <a:gd name="csX9" fmla="*/ 5227751 w 6468533"/>
              <a:gd name="csY9" fmla="*/ 0 h 1015663"/>
              <a:gd name="csX10" fmla="*/ 5751114 w 6468533"/>
              <a:gd name="csY10" fmla="*/ 0 h 1015663"/>
              <a:gd name="csX11" fmla="*/ 6468533 w 6468533"/>
              <a:gd name="csY11" fmla="*/ 0 h 1015663"/>
              <a:gd name="csX12" fmla="*/ 6468533 w 6468533"/>
              <a:gd name="csY12" fmla="*/ 507832 h 1015663"/>
              <a:gd name="csX13" fmla="*/ 6468533 w 6468533"/>
              <a:gd name="csY13" fmla="*/ 1015663 h 1015663"/>
              <a:gd name="csX14" fmla="*/ 5880485 w 6468533"/>
              <a:gd name="csY14" fmla="*/ 1015663 h 1015663"/>
              <a:gd name="csX15" fmla="*/ 5357121 w 6468533"/>
              <a:gd name="csY15" fmla="*/ 1015663 h 1015663"/>
              <a:gd name="csX16" fmla="*/ 4704388 w 6468533"/>
              <a:gd name="csY16" fmla="*/ 1015663 h 1015663"/>
              <a:gd name="csX17" fmla="*/ 4181025 w 6468533"/>
              <a:gd name="csY17" fmla="*/ 1015663 h 1015663"/>
              <a:gd name="csX18" fmla="*/ 3592976 w 6468533"/>
              <a:gd name="csY18" fmla="*/ 1015663 h 1015663"/>
              <a:gd name="csX19" fmla="*/ 2875557 w 6468533"/>
              <a:gd name="csY19" fmla="*/ 1015663 h 1015663"/>
              <a:gd name="csX20" fmla="*/ 2481564 w 6468533"/>
              <a:gd name="csY20" fmla="*/ 1015663 h 1015663"/>
              <a:gd name="csX21" fmla="*/ 2022887 w 6468533"/>
              <a:gd name="csY21" fmla="*/ 1015663 h 1015663"/>
              <a:gd name="csX22" fmla="*/ 1564209 w 6468533"/>
              <a:gd name="csY22" fmla="*/ 1015663 h 1015663"/>
              <a:gd name="csX23" fmla="*/ 846790 w 6468533"/>
              <a:gd name="csY23" fmla="*/ 1015663 h 1015663"/>
              <a:gd name="csX24" fmla="*/ 0 w 6468533"/>
              <a:gd name="csY24" fmla="*/ 1015663 h 1015663"/>
              <a:gd name="csX25" fmla="*/ 0 w 6468533"/>
              <a:gd name="csY25" fmla="*/ 507832 h 1015663"/>
              <a:gd name="csX26" fmla="*/ 0 w 6468533"/>
              <a:gd name="csY26" fmla="*/ 0 h 10156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6468533" h="1015663" fill="none" extrusionOk="0">
                <a:moveTo>
                  <a:pt x="0" y="0"/>
                </a:moveTo>
                <a:cubicBezTo>
                  <a:pt x="138718" y="-14517"/>
                  <a:pt x="322646" y="35940"/>
                  <a:pt x="588048" y="0"/>
                </a:cubicBezTo>
                <a:cubicBezTo>
                  <a:pt x="853450" y="-35940"/>
                  <a:pt x="884210" y="60018"/>
                  <a:pt x="1176097" y="0"/>
                </a:cubicBezTo>
                <a:cubicBezTo>
                  <a:pt x="1467984" y="-60018"/>
                  <a:pt x="1541542" y="19773"/>
                  <a:pt x="1699460" y="0"/>
                </a:cubicBezTo>
                <a:cubicBezTo>
                  <a:pt x="1857378" y="-19773"/>
                  <a:pt x="1993972" y="66322"/>
                  <a:pt x="2287508" y="0"/>
                </a:cubicBezTo>
                <a:cubicBezTo>
                  <a:pt x="2581044" y="-66322"/>
                  <a:pt x="2614974" y="21009"/>
                  <a:pt x="2940242" y="0"/>
                </a:cubicBezTo>
                <a:cubicBezTo>
                  <a:pt x="3265510" y="-21009"/>
                  <a:pt x="3313434" y="22916"/>
                  <a:pt x="3463605" y="0"/>
                </a:cubicBezTo>
                <a:cubicBezTo>
                  <a:pt x="3613776" y="-22916"/>
                  <a:pt x="4020386" y="41752"/>
                  <a:pt x="4181025" y="0"/>
                </a:cubicBezTo>
                <a:cubicBezTo>
                  <a:pt x="4341664" y="-41752"/>
                  <a:pt x="4536728" y="25600"/>
                  <a:pt x="4639702" y="0"/>
                </a:cubicBezTo>
                <a:cubicBezTo>
                  <a:pt x="4742676" y="-25600"/>
                  <a:pt x="4984862" y="16821"/>
                  <a:pt x="5227751" y="0"/>
                </a:cubicBezTo>
                <a:cubicBezTo>
                  <a:pt x="5470640" y="-16821"/>
                  <a:pt x="5565678" y="40952"/>
                  <a:pt x="5751114" y="0"/>
                </a:cubicBezTo>
                <a:cubicBezTo>
                  <a:pt x="5936550" y="-40952"/>
                  <a:pt x="6275098" y="58885"/>
                  <a:pt x="6468533" y="0"/>
                </a:cubicBezTo>
                <a:cubicBezTo>
                  <a:pt x="6496093" y="218664"/>
                  <a:pt x="6437194" y="304879"/>
                  <a:pt x="6468533" y="507832"/>
                </a:cubicBezTo>
                <a:cubicBezTo>
                  <a:pt x="6499872" y="710785"/>
                  <a:pt x="6431336" y="872922"/>
                  <a:pt x="6468533" y="1015663"/>
                </a:cubicBezTo>
                <a:cubicBezTo>
                  <a:pt x="6226003" y="1061778"/>
                  <a:pt x="6142492" y="995645"/>
                  <a:pt x="5880485" y="1015663"/>
                </a:cubicBezTo>
                <a:cubicBezTo>
                  <a:pt x="5618478" y="1035681"/>
                  <a:pt x="5522155" y="1010983"/>
                  <a:pt x="5357121" y="1015663"/>
                </a:cubicBezTo>
                <a:cubicBezTo>
                  <a:pt x="5192087" y="1020343"/>
                  <a:pt x="4960373" y="943916"/>
                  <a:pt x="4704388" y="1015663"/>
                </a:cubicBezTo>
                <a:cubicBezTo>
                  <a:pt x="4448403" y="1087410"/>
                  <a:pt x="4336136" y="953324"/>
                  <a:pt x="4181025" y="1015663"/>
                </a:cubicBezTo>
                <a:cubicBezTo>
                  <a:pt x="4025914" y="1078002"/>
                  <a:pt x="3855042" y="991831"/>
                  <a:pt x="3592976" y="1015663"/>
                </a:cubicBezTo>
                <a:cubicBezTo>
                  <a:pt x="3330910" y="1039495"/>
                  <a:pt x="3224639" y="971107"/>
                  <a:pt x="2875557" y="1015663"/>
                </a:cubicBezTo>
                <a:cubicBezTo>
                  <a:pt x="2526475" y="1060219"/>
                  <a:pt x="2625660" y="1009721"/>
                  <a:pt x="2481564" y="1015663"/>
                </a:cubicBezTo>
                <a:cubicBezTo>
                  <a:pt x="2337468" y="1021605"/>
                  <a:pt x="2239820" y="977649"/>
                  <a:pt x="2022887" y="1015663"/>
                </a:cubicBezTo>
                <a:cubicBezTo>
                  <a:pt x="1805954" y="1053677"/>
                  <a:pt x="1705288" y="974877"/>
                  <a:pt x="1564209" y="1015663"/>
                </a:cubicBezTo>
                <a:cubicBezTo>
                  <a:pt x="1423130" y="1056449"/>
                  <a:pt x="1071407" y="984910"/>
                  <a:pt x="846790" y="1015663"/>
                </a:cubicBezTo>
                <a:cubicBezTo>
                  <a:pt x="622173" y="1046416"/>
                  <a:pt x="348773" y="945459"/>
                  <a:pt x="0" y="1015663"/>
                </a:cubicBezTo>
                <a:cubicBezTo>
                  <a:pt x="-17475" y="769617"/>
                  <a:pt x="55669" y="616042"/>
                  <a:pt x="0" y="507832"/>
                </a:cubicBezTo>
                <a:cubicBezTo>
                  <a:pt x="-55669" y="399622"/>
                  <a:pt x="17687" y="182035"/>
                  <a:pt x="0" y="0"/>
                </a:cubicBezTo>
                <a:close/>
              </a:path>
              <a:path w="6468533" h="1015663" stroke="0" extrusionOk="0">
                <a:moveTo>
                  <a:pt x="0" y="0"/>
                </a:moveTo>
                <a:cubicBezTo>
                  <a:pt x="165542" y="-40982"/>
                  <a:pt x="486196" y="38306"/>
                  <a:pt x="717419" y="0"/>
                </a:cubicBezTo>
                <a:cubicBezTo>
                  <a:pt x="948642" y="-38306"/>
                  <a:pt x="1064530" y="5405"/>
                  <a:pt x="1370153" y="0"/>
                </a:cubicBezTo>
                <a:cubicBezTo>
                  <a:pt x="1675776" y="-5405"/>
                  <a:pt x="1848473" y="61823"/>
                  <a:pt x="2087572" y="0"/>
                </a:cubicBezTo>
                <a:cubicBezTo>
                  <a:pt x="2326671" y="-61823"/>
                  <a:pt x="2657547" y="85718"/>
                  <a:pt x="2804991" y="0"/>
                </a:cubicBezTo>
                <a:cubicBezTo>
                  <a:pt x="2952435" y="-85718"/>
                  <a:pt x="3168659" y="59615"/>
                  <a:pt x="3522410" y="0"/>
                </a:cubicBezTo>
                <a:cubicBezTo>
                  <a:pt x="3876161" y="-59615"/>
                  <a:pt x="3896061" y="49571"/>
                  <a:pt x="4175144" y="0"/>
                </a:cubicBezTo>
                <a:cubicBezTo>
                  <a:pt x="4454227" y="-49571"/>
                  <a:pt x="4680933" y="45390"/>
                  <a:pt x="4892563" y="0"/>
                </a:cubicBezTo>
                <a:cubicBezTo>
                  <a:pt x="5104193" y="-45390"/>
                  <a:pt x="5310010" y="21928"/>
                  <a:pt x="5545297" y="0"/>
                </a:cubicBezTo>
                <a:cubicBezTo>
                  <a:pt x="5780584" y="-21928"/>
                  <a:pt x="6018677" y="42689"/>
                  <a:pt x="6468533" y="0"/>
                </a:cubicBezTo>
                <a:cubicBezTo>
                  <a:pt x="6498980" y="109157"/>
                  <a:pt x="6431603" y="291453"/>
                  <a:pt x="6468533" y="487518"/>
                </a:cubicBezTo>
                <a:cubicBezTo>
                  <a:pt x="6505463" y="683583"/>
                  <a:pt x="6453085" y="760310"/>
                  <a:pt x="6468533" y="1015663"/>
                </a:cubicBezTo>
                <a:cubicBezTo>
                  <a:pt x="6229271" y="1051378"/>
                  <a:pt x="5965689" y="997067"/>
                  <a:pt x="5815799" y="1015663"/>
                </a:cubicBezTo>
                <a:cubicBezTo>
                  <a:pt x="5665909" y="1034259"/>
                  <a:pt x="5451364" y="978889"/>
                  <a:pt x="5227751" y="1015663"/>
                </a:cubicBezTo>
                <a:cubicBezTo>
                  <a:pt x="5004138" y="1052437"/>
                  <a:pt x="4866773" y="979603"/>
                  <a:pt x="4704388" y="1015663"/>
                </a:cubicBezTo>
                <a:cubicBezTo>
                  <a:pt x="4542003" y="1051723"/>
                  <a:pt x="4355437" y="1013163"/>
                  <a:pt x="4245710" y="1015663"/>
                </a:cubicBezTo>
                <a:cubicBezTo>
                  <a:pt x="4135983" y="1018163"/>
                  <a:pt x="3725097" y="998910"/>
                  <a:pt x="3592976" y="1015663"/>
                </a:cubicBezTo>
                <a:cubicBezTo>
                  <a:pt x="3460855" y="1032416"/>
                  <a:pt x="3321082" y="993629"/>
                  <a:pt x="3134298" y="1015663"/>
                </a:cubicBezTo>
                <a:cubicBezTo>
                  <a:pt x="2947514" y="1037697"/>
                  <a:pt x="2851426" y="997596"/>
                  <a:pt x="2740306" y="1015663"/>
                </a:cubicBezTo>
                <a:cubicBezTo>
                  <a:pt x="2629186" y="1033730"/>
                  <a:pt x="2307774" y="1006181"/>
                  <a:pt x="2152257" y="1015663"/>
                </a:cubicBezTo>
                <a:cubicBezTo>
                  <a:pt x="1996740" y="1025145"/>
                  <a:pt x="1794310" y="953833"/>
                  <a:pt x="1628894" y="1015663"/>
                </a:cubicBezTo>
                <a:cubicBezTo>
                  <a:pt x="1463478" y="1077493"/>
                  <a:pt x="1187732" y="953186"/>
                  <a:pt x="976160" y="1015663"/>
                </a:cubicBezTo>
                <a:cubicBezTo>
                  <a:pt x="764588" y="1078140"/>
                  <a:pt x="680888" y="966984"/>
                  <a:pt x="517483" y="1015663"/>
                </a:cubicBezTo>
                <a:cubicBezTo>
                  <a:pt x="354078" y="1064342"/>
                  <a:pt x="223741" y="975798"/>
                  <a:pt x="0" y="1015663"/>
                </a:cubicBezTo>
                <a:cubicBezTo>
                  <a:pt x="-1123" y="891667"/>
                  <a:pt x="9628" y="705615"/>
                  <a:pt x="0" y="487518"/>
                </a:cubicBezTo>
                <a:cubicBezTo>
                  <a:pt x="-9628" y="269421"/>
                  <a:pt x="22517" y="179018"/>
                  <a:pt x="0" y="0"/>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3068379096">
                  <a:prstGeom prst="rect">
                    <a:avLst/>
                  </a:prstGeom>
                  <ask:type>
                    <ask:lineSketchScribble/>
                  </ask:type>
                </ask:lineSketchStyleProps>
              </a:ext>
            </a:extLst>
          </a:ln>
        </p:spPr>
        <p:txBody>
          <a:bodyPr wrap="square" rtlCol="0">
            <a:spAutoFit/>
          </a:bodyPr>
          <a:lstStyle/>
          <a:p>
            <a:r>
              <a:rPr lang="en-GB" sz="2000" b="1"/>
              <a:t>True or false?</a:t>
            </a:r>
          </a:p>
          <a:p>
            <a:r>
              <a:rPr lang="en-GB" sz="2000"/>
              <a:t>As of today, any volunteers in your setting are now free to move about the setting, unsupervised. </a:t>
            </a:r>
          </a:p>
        </p:txBody>
      </p:sp>
      <p:sp>
        <p:nvSpPr>
          <p:cNvPr id="7" name="TextBox 6">
            <a:extLst>
              <a:ext uri="{FF2B5EF4-FFF2-40B4-BE49-F238E27FC236}">
                <a16:creationId xmlns:a16="http://schemas.microsoft.com/office/drawing/2014/main" id="{9ECEE73C-D65B-D12B-2CD0-88217C1E12F3}"/>
              </a:ext>
            </a:extLst>
          </p:cNvPr>
          <p:cNvSpPr txBox="1"/>
          <p:nvPr/>
        </p:nvSpPr>
        <p:spPr>
          <a:xfrm>
            <a:off x="81280" y="1201914"/>
            <a:ext cx="6468533" cy="707886"/>
          </a:xfrm>
          <a:custGeom>
            <a:avLst/>
            <a:gdLst>
              <a:gd name="csX0" fmla="*/ 0 w 6468533"/>
              <a:gd name="csY0" fmla="*/ 0 h 707886"/>
              <a:gd name="csX1" fmla="*/ 646853 w 6468533"/>
              <a:gd name="csY1" fmla="*/ 0 h 707886"/>
              <a:gd name="csX2" fmla="*/ 1099651 w 6468533"/>
              <a:gd name="csY2" fmla="*/ 0 h 707886"/>
              <a:gd name="csX3" fmla="*/ 1681819 w 6468533"/>
              <a:gd name="csY3" fmla="*/ 0 h 707886"/>
              <a:gd name="csX4" fmla="*/ 2134616 w 6468533"/>
              <a:gd name="csY4" fmla="*/ 0 h 707886"/>
              <a:gd name="csX5" fmla="*/ 2587413 w 6468533"/>
              <a:gd name="csY5" fmla="*/ 0 h 707886"/>
              <a:gd name="csX6" fmla="*/ 3234267 w 6468533"/>
              <a:gd name="csY6" fmla="*/ 0 h 707886"/>
              <a:gd name="csX7" fmla="*/ 3751749 w 6468533"/>
              <a:gd name="csY7" fmla="*/ 0 h 707886"/>
              <a:gd name="csX8" fmla="*/ 4204546 w 6468533"/>
              <a:gd name="csY8" fmla="*/ 0 h 707886"/>
              <a:gd name="csX9" fmla="*/ 4980770 w 6468533"/>
              <a:gd name="csY9" fmla="*/ 0 h 707886"/>
              <a:gd name="csX10" fmla="*/ 5498253 w 6468533"/>
              <a:gd name="csY10" fmla="*/ 0 h 707886"/>
              <a:gd name="csX11" fmla="*/ 6468533 w 6468533"/>
              <a:gd name="csY11" fmla="*/ 0 h 707886"/>
              <a:gd name="csX12" fmla="*/ 6468533 w 6468533"/>
              <a:gd name="csY12" fmla="*/ 368101 h 707886"/>
              <a:gd name="csX13" fmla="*/ 6468533 w 6468533"/>
              <a:gd name="csY13" fmla="*/ 707886 h 707886"/>
              <a:gd name="csX14" fmla="*/ 5886365 w 6468533"/>
              <a:gd name="csY14" fmla="*/ 707886 h 707886"/>
              <a:gd name="csX15" fmla="*/ 5368882 w 6468533"/>
              <a:gd name="csY15" fmla="*/ 707886 h 707886"/>
              <a:gd name="csX16" fmla="*/ 4657344 w 6468533"/>
              <a:gd name="csY16" fmla="*/ 707886 h 707886"/>
              <a:gd name="csX17" fmla="*/ 4204546 w 6468533"/>
              <a:gd name="csY17" fmla="*/ 707886 h 707886"/>
              <a:gd name="csX18" fmla="*/ 3493008 w 6468533"/>
              <a:gd name="csY18" fmla="*/ 707886 h 707886"/>
              <a:gd name="csX19" fmla="*/ 2910840 w 6468533"/>
              <a:gd name="csY19" fmla="*/ 707886 h 707886"/>
              <a:gd name="csX20" fmla="*/ 2134616 w 6468533"/>
              <a:gd name="csY20" fmla="*/ 707886 h 707886"/>
              <a:gd name="csX21" fmla="*/ 1617133 w 6468533"/>
              <a:gd name="csY21" fmla="*/ 707886 h 707886"/>
              <a:gd name="csX22" fmla="*/ 905595 w 6468533"/>
              <a:gd name="csY22" fmla="*/ 707886 h 707886"/>
              <a:gd name="csX23" fmla="*/ 0 w 6468533"/>
              <a:gd name="csY23" fmla="*/ 707886 h 707886"/>
              <a:gd name="csX24" fmla="*/ 0 w 6468533"/>
              <a:gd name="csY24" fmla="*/ 361022 h 707886"/>
              <a:gd name="csX25" fmla="*/ 0 w 6468533"/>
              <a:gd name="csY25" fmla="*/ 0 h 7078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6468533" h="707886" fill="none" extrusionOk="0">
                <a:moveTo>
                  <a:pt x="0" y="0"/>
                </a:moveTo>
                <a:cubicBezTo>
                  <a:pt x="208087" y="2592"/>
                  <a:pt x="470422" y="-3776"/>
                  <a:pt x="646853" y="0"/>
                </a:cubicBezTo>
                <a:cubicBezTo>
                  <a:pt x="823284" y="3776"/>
                  <a:pt x="883928" y="-6619"/>
                  <a:pt x="1099651" y="0"/>
                </a:cubicBezTo>
                <a:cubicBezTo>
                  <a:pt x="1315374" y="6619"/>
                  <a:pt x="1473146" y="-21719"/>
                  <a:pt x="1681819" y="0"/>
                </a:cubicBezTo>
                <a:cubicBezTo>
                  <a:pt x="1890492" y="21719"/>
                  <a:pt x="1938918" y="-17274"/>
                  <a:pt x="2134616" y="0"/>
                </a:cubicBezTo>
                <a:cubicBezTo>
                  <a:pt x="2330314" y="17274"/>
                  <a:pt x="2391562" y="-14167"/>
                  <a:pt x="2587413" y="0"/>
                </a:cubicBezTo>
                <a:cubicBezTo>
                  <a:pt x="2783264" y="14167"/>
                  <a:pt x="2998609" y="-17814"/>
                  <a:pt x="3234267" y="0"/>
                </a:cubicBezTo>
                <a:cubicBezTo>
                  <a:pt x="3469925" y="17814"/>
                  <a:pt x="3635447" y="-11635"/>
                  <a:pt x="3751749" y="0"/>
                </a:cubicBezTo>
                <a:cubicBezTo>
                  <a:pt x="3868051" y="11635"/>
                  <a:pt x="3993532" y="9182"/>
                  <a:pt x="4204546" y="0"/>
                </a:cubicBezTo>
                <a:cubicBezTo>
                  <a:pt x="4415560" y="-9182"/>
                  <a:pt x="4686666" y="-28299"/>
                  <a:pt x="4980770" y="0"/>
                </a:cubicBezTo>
                <a:cubicBezTo>
                  <a:pt x="5274874" y="28299"/>
                  <a:pt x="5390768" y="-22689"/>
                  <a:pt x="5498253" y="0"/>
                </a:cubicBezTo>
                <a:cubicBezTo>
                  <a:pt x="5605738" y="22689"/>
                  <a:pt x="6112536" y="-34118"/>
                  <a:pt x="6468533" y="0"/>
                </a:cubicBezTo>
                <a:cubicBezTo>
                  <a:pt x="6451831" y="113386"/>
                  <a:pt x="6484834" y="282641"/>
                  <a:pt x="6468533" y="368101"/>
                </a:cubicBezTo>
                <a:cubicBezTo>
                  <a:pt x="6452232" y="453561"/>
                  <a:pt x="6460133" y="580394"/>
                  <a:pt x="6468533" y="707886"/>
                </a:cubicBezTo>
                <a:cubicBezTo>
                  <a:pt x="6198729" y="683712"/>
                  <a:pt x="6135916" y="718376"/>
                  <a:pt x="5886365" y="707886"/>
                </a:cubicBezTo>
                <a:cubicBezTo>
                  <a:pt x="5636814" y="697396"/>
                  <a:pt x="5576283" y="714720"/>
                  <a:pt x="5368882" y="707886"/>
                </a:cubicBezTo>
                <a:cubicBezTo>
                  <a:pt x="5161481" y="701052"/>
                  <a:pt x="4979731" y="702631"/>
                  <a:pt x="4657344" y="707886"/>
                </a:cubicBezTo>
                <a:cubicBezTo>
                  <a:pt x="4334957" y="713141"/>
                  <a:pt x="4321054" y="707520"/>
                  <a:pt x="4204546" y="707886"/>
                </a:cubicBezTo>
                <a:cubicBezTo>
                  <a:pt x="4088038" y="708252"/>
                  <a:pt x="3722987" y="725886"/>
                  <a:pt x="3493008" y="707886"/>
                </a:cubicBezTo>
                <a:cubicBezTo>
                  <a:pt x="3263029" y="689886"/>
                  <a:pt x="3080476" y="732377"/>
                  <a:pt x="2910840" y="707886"/>
                </a:cubicBezTo>
                <a:cubicBezTo>
                  <a:pt x="2741204" y="683395"/>
                  <a:pt x="2394845" y="698360"/>
                  <a:pt x="2134616" y="707886"/>
                </a:cubicBezTo>
                <a:cubicBezTo>
                  <a:pt x="1874387" y="717412"/>
                  <a:pt x="1784170" y="708666"/>
                  <a:pt x="1617133" y="707886"/>
                </a:cubicBezTo>
                <a:cubicBezTo>
                  <a:pt x="1450096" y="707106"/>
                  <a:pt x="1157015" y="691739"/>
                  <a:pt x="905595" y="707886"/>
                </a:cubicBezTo>
                <a:cubicBezTo>
                  <a:pt x="654175" y="724033"/>
                  <a:pt x="264249" y="749392"/>
                  <a:pt x="0" y="707886"/>
                </a:cubicBezTo>
                <a:cubicBezTo>
                  <a:pt x="7993" y="576304"/>
                  <a:pt x="-2780" y="500991"/>
                  <a:pt x="0" y="361022"/>
                </a:cubicBezTo>
                <a:cubicBezTo>
                  <a:pt x="2780" y="221053"/>
                  <a:pt x="14455" y="129830"/>
                  <a:pt x="0" y="0"/>
                </a:cubicBezTo>
                <a:close/>
              </a:path>
              <a:path w="6468533" h="707886" stroke="0" extrusionOk="0">
                <a:moveTo>
                  <a:pt x="0" y="0"/>
                </a:moveTo>
                <a:cubicBezTo>
                  <a:pt x="224503" y="-13731"/>
                  <a:pt x="394831" y="18961"/>
                  <a:pt x="582168" y="0"/>
                </a:cubicBezTo>
                <a:cubicBezTo>
                  <a:pt x="769505" y="-18961"/>
                  <a:pt x="1098272" y="2879"/>
                  <a:pt x="1229021" y="0"/>
                </a:cubicBezTo>
                <a:cubicBezTo>
                  <a:pt x="1359770" y="-2879"/>
                  <a:pt x="1587759" y="-2092"/>
                  <a:pt x="1681819" y="0"/>
                </a:cubicBezTo>
                <a:cubicBezTo>
                  <a:pt x="1775879" y="2092"/>
                  <a:pt x="2026038" y="22024"/>
                  <a:pt x="2199301" y="0"/>
                </a:cubicBezTo>
                <a:cubicBezTo>
                  <a:pt x="2372564" y="-22024"/>
                  <a:pt x="2579224" y="-3196"/>
                  <a:pt x="2716784" y="0"/>
                </a:cubicBezTo>
                <a:cubicBezTo>
                  <a:pt x="2854344" y="3196"/>
                  <a:pt x="3005062" y="19076"/>
                  <a:pt x="3234267" y="0"/>
                </a:cubicBezTo>
                <a:cubicBezTo>
                  <a:pt x="3463472" y="-19076"/>
                  <a:pt x="3594904" y="-10438"/>
                  <a:pt x="3751749" y="0"/>
                </a:cubicBezTo>
                <a:cubicBezTo>
                  <a:pt x="3908594" y="10438"/>
                  <a:pt x="4192752" y="8273"/>
                  <a:pt x="4463288" y="0"/>
                </a:cubicBezTo>
                <a:cubicBezTo>
                  <a:pt x="4733824" y="-8273"/>
                  <a:pt x="4710630" y="3891"/>
                  <a:pt x="4916085" y="0"/>
                </a:cubicBezTo>
                <a:cubicBezTo>
                  <a:pt x="5121540" y="-3891"/>
                  <a:pt x="5214135" y="8582"/>
                  <a:pt x="5498253" y="0"/>
                </a:cubicBezTo>
                <a:cubicBezTo>
                  <a:pt x="5782371" y="-8582"/>
                  <a:pt x="6117785" y="-38899"/>
                  <a:pt x="6468533" y="0"/>
                </a:cubicBezTo>
                <a:cubicBezTo>
                  <a:pt x="6483263" y="72297"/>
                  <a:pt x="6484255" y="248849"/>
                  <a:pt x="6468533" y="339785"/>
                </a:cubicBezTo>
                <a:cubicBezTo>
                  <a:pt x="6452811" y="430721"/>
                  <a:pt x="6478898" y="582027"/>
                  <a:pt x="6468533" y="707886"/>
                </a:cubicBezTo>
                <a:cubicBezTo>
                  <a:pt x="6285370" y="719036"/>
                  <a:pt x="6165292" y="711950"/>
                  <a:pt x="5951050" y="707886"/>
                </a:cubicBezTo>
                <a:cubicBezTo>
                  <a:pt x="5736808" y="703822"/>
                  <a:pt x="5598375" y="689196"/>
                  <a:pt x="5433568" y="707886"/>
                </a:cubicBezTo>
                <a:cubicBezTo>
                  <a:pt x="5268761" y="726576"/>
                  <a:pt x="4991372" y="677455"/>
                  <a:pt x="4722029" y="707886"/>
                </a:cubicBezTo>
                <a:cubicBezTo>
                  <a:pt x="4452686" y="738317"/>
                  <a:pt x="4282065" y="694307"/>
                  <a:pt x="4139861" y="707886"/>
                </a:cubicBezTo>
                <a:cubicBezTo>
                  <a:pt x="3997657" y="721465"/>
                  <a:pt x="3786365" y="708022"/>
                  <a:pt x="3493008" y="707886"/>
                </a:cubicBezTo>
                <a:cubicBezTo>
                  <a:pt x="3199651" y="707750"/>
                  <a:pt x="3152902" y="722857"/>
                  <a:pt x="2846155" y="707886"/>
                </a:cubicBezTo>
                <a:cubicBezTo>
                  <a:pt x="2539408" y="692915"/>
                  <a:pt x="2444347" y="679207"/>
                  <a:pt x="2199301" y="707886"/>
                </a:cubicBezTo>
                <a:cubicBezTo>
                  <a:pt x="1954255" y="736565"/>
                  <a:pt x="1707022" y="707641"/>
                  <a:pt x="1552448" y="707886"/>
                </a:cubicBezTo>
                <a:cubicBezTo>
                  <a:pt x="1397874" y="708131"/>
                  <a:pt x="1135093" y="729229"/>
                  <a:pt x="905595" y="707886"/>
                </a:cubicBezTo>
                <a:cubicBezTo>
                  <a:pt x="676097" y="686543"/>
                  <a:pt x="247237" y="668974"/>
                  <a:pt x="0" y="707886"/>
                </a:cubicBezTo>
                <a:cubicBezTo>
                  <a:pt x="15440" y="607813"/>
                  <a:pt x="4141" y="462046"/>
                  <a:pt x="0" y="346864"/>
                </a:cubicBezTo>
                <a:cubicBezTo>
                  <a:pt x="-4141" y="231682"/>
                  <a:pt x="4701" y="75428"/>
                  <a:pt x="0" y="0"/>
                </a:cubicBezTo>
                <a:close/>
              </a:path>
            </a:pathLst>
          </a:custGeom>
          <a:solidFill>
            <a:schemeClr val="accent1">
              <a:lumMod val="20000"/>
              <a:lumOff val="80000"/>
            </a:schemeClr>
          </a:solidFill>
          <a:ln>
            <a:solidFill>
              <a:schemeClr val="tx1"/>
            </a:solidFill>
            <a:extLst>
              <a:ext uri="{C807C97D-BFC1-408E-A445-0C87EB9F89A2}">
                <ask:lineSketchStyleProps xmlns:ask="http://schemas.microsoft.com/office/drawing/2018/sketchyshapes" sd="2898176459">
                  <a:prstGeom prst="rect">
                    <a:avLst/>
                  </a:prstGeom>
                  <ask:type>
                    <ask:lineSketchFreehand/>
                  </ask:type>
                </ask:lineSketchStyleProps>
              </a:ext>
            </a:extLst>
          </a:ln>
        </p:spPr>
        <p:txBody>
          <a:bodyPr wrap="square" rtlCol="0">
            <a:spAutoFit/>
          </a:bodyPr>
          <a:lstStyle/>
          <a:p>
            <a:r>
              <a:rPr lang="en-GB" sz="2000"/>
              <a:t>A DBS check is now all that is required for anyone volunteering in our setting. </a:t>
            </a:r>
          </a:p>
        </p:txBody>
      </p:sp>
      <p:sp>
        <p:nvSpPr>
          <p:cNvPr id="8" name="TextBox 7">
            <a:extLst>
              <a:ext uri="{FF2B5EF4-FFF2-40B4-BE49-F238E27FC236}">
                <a16:creationId xmlns:a16="http://schemas.microsoft.com/office/drawing/2014/main" id="{CFDDDE6A-ADA7-6433-DB02-1A45BD881582}"/>
              </a:ext>
            </a:extLst>
          </p:cNvPr>
          <p:cNvSpPr txBox="1"/>
          <p:nvPr/>
        </p:nvSpPr>
        <p:spPr>
          <a:xfrm>
            <a:off x="81280" y="5413292"/>
            <a:ext cx="12029438" cy="1323439"/>
          </a:xfrm>
          <a:custGeom>
            <a:avLst/>
            <a:gdLst>
              <a:gd name="csX0" fmla="*/ 0 w 12029438"/>
              <a:gd name="csY0" fmla="*/ 0 h 1323439"/>
              <a:gd name="csX1" fmla="*/ 548008 w 12029438"/>
              <a:gd name="csY1" fmla="*/ 0 h 1323439"/>
              <a:gd name="csX2" fmla="*/ 1456899 w 12029438"/>
              <a:gd name="csY2" fmla="*/ 0 h 1323439"/>
              <a:gd name="csX3" fmla="*/ 2365789 w 12029438"/>
              <a:gd name="csY3" fmla="*/ 0 h 1323439"/>
              <a:gd name="csX4" fmla="*/ 2913797 w 12029438"/>
              <a:gd name="csY4" fmla="*/ 0 h 1323439"/>
              <a:gd name="csX5" fmla="*/ 3221216 w 12029438"/>
              <a:gd name="csY5" fmla="*/ 0 h 1323439"/>
              <a:gd name="csX6" fmla="*/ 3528635 w 12029438"/>
              <a:gd name="csY6" fmla="*/ 0 h 1323439"/>
              <a:gd name="csX7" fmla="*/ 4196937 w 12029438"/>
              <a:gd name="csY7" fmla="*/ 0 h 1323439"/>
              <a:gd name="csX8" fmla="*/ 4985534 w 12029438"/>
              <a:gd name="csY8" fmla="*/ 0 h 1323439"/>
              <a:gd name="csX9" fmla="*/ 5653836 w 12029438"/>
              <a:gd name="csY9" fmla="*/ 0 h 1323439"/>
              <a:gd name="csX10" fmla="*/ 6562727 w 12029438"/>
              <a:gd name="csY10" fmla="*/ 0 h 1323439"/>
              <a:gd name="csX11" fmla="*/ 7351323 w 12029438"/>
              <a:gd name="csY11" fmla="*/ 0 h 1323439"/>
              <a:gd name="csX12" fmla="*/ 7779037 w 12029438"/>
              <a:gd name="csY12" fmla="*/ 0 h 1323439"/>
              <a:gd name="csX13" fmla="*/ 8206750 w 12029438"/>
              <a:gd name="csY13" fmla="*/ 0 h 1323439"/>
              <a:gd name="csX14" fmla="*/ 8875052 w 12029438"/>
              <a:gd name="csY14" fmla="*/ 0 h 1323439"/>
              <a:gd name="csX15" fmla="*/ 9423060 w 12029438"/>
              <a:gd name="csY15" fmla="*/ 0 h 1323439"/>
              <a:gd name="csX16" fmla="*/ 9850773 w 12029438"/>
              <a:gd name="csY16" fmla="*/ 0 h 1323439"/>
              <a:gd name="csX17" fmla="*/ 10519075 w 12029438"/>
              <a:gd name="csY17" fmla="*/ 0 h 1323439"/>
              <a:gd name="csX18" fmla="*/ 11067083 w 12029438"/>
              <a:gd name="csY18" fmla="*/ 0 h 1323439"/>
              <a:gd name="csX19" fmla="*/ 11374502 w 12029438"/>
              <a:gd name="csY19" fmla="*/ 0 h 1323439"/>
              <a:gd name="csX20" fmla="*/ 12029438 w 12029438"/>
              <a:gd name="csY20" fmla="*/ 0 h 1323439"/>
              <a:gd name="csX21" fmla="*/ 12029438 w 12029438"/>
              <a:gd name="csY21" fmla="*/ 674954 h 1323439"/>
              <a:gd name="csX22" fmla="*/ 12029438 w 12029438"/>
              <a:gd name="csY22" fmla="*/ 1323439 h 1323439"/>
              <a:gd name="csX23" fmla="*/ 11601725 w 12029438"/>
              <a:gd name="csY23" fmla="*/ 1323439 h 1323439"/>
              <a:gd name="csX24" fmla="*/ 10813128 w 12029438"/>
              <a:gd name="csY24" fmla="*/ 1323439 h 1323439"/>
              <a:gd name="csX25" fmla="*/ 10144826 w 12029438"/>
              <a:gd name="csY25" fmla="*/ 1323439 h 1323439"/>
              <a:gd name="csX26" fmla="*/ 9717113 w 12029438"/>
              <a:gd name="csY26" fmla="*/ 1323439 h 1323439"/>
              <a:gd name="csX27" fmla="*/ 8928516 w 12029438"/>
              <a:gd name="csY27" fmla="*/ 1323439 h 1323439"/>
              <a:gd name="csX28" fmla="*/ 8139920 w 12029438"/>
              <a:gd name="csY28" fmla="*/ 1323439 h 1323439"/>
              <a:gd name="csX29" fmla="*/ 7471618 w 12029438"/>
              <a:gd name="csY29" fmla="*/ 1323439 h 1323439"/>
              <a:gd name="csX30" fmla="*/ 6923610 w 12029438"/>
              <a:gd name="csY30" fmla="*/ 1323439 h 1323439"/>
              <a:gd name="csX31" fmla="*/ 6616191 w 12029438"/>
              <a:gd name="csY31" fmla="*/ 1323439 h 1323439"/>
              <a:gd name="csX32" fmla="*/ 6068183 w 12029438"/>
              <a:gd name="csY32" fmla="*/ 1323439 h 1323439"/>
              <a:gd name="csX33" fmla="*/ 5399881 w 12029438"/>
              <a:gd name="csY33" fmla="*/ 1323439 h 1323439"/>
              <a:gd name="csX34" fmla="*/ 5092462 w 12029438"/>
              <a:gd name="csY34" fmla="*/ 1323439 h 1323439"/>
              <a:gd name="csX35" fmla="*/ 4183571 w 12029438"/>
              <a:gd name="csY35" fmla="*/ 1323439 h 1323439"/>
              <a:gd name="csX36" fmla="*/ 3755858 w 12029438"/>
              <a:gd name="csY36" fmla="*/ 1323439 h 1323439"/>
              <a:gd name="csX37" fmla="*/ 3207850 w 12029438"/>
              <a:gd name="csY37" fmla="*/ 1323439 h 1323439"/>
              <a:gd name="csX38" fmla="*/ 2659842 w 12029438"/>
              <a:gd name="csY38" fmla="*/ 1323439 h 1323439"/>
              <a:gd name="csX39" fmla="*/ 2352423 w 12029438"/>
              <a:gd name="csY39" fmla="*/ 1323439 h 1323439"/>
              <a:gd name="csX40" fmla="*/ 1443533 w 12029438"/>
              <a:gd name="csY40" fmla="*/ 1323439 h 1323439"/>
              <a:gd name="csX41" fmla="*/ 1015819 w 12029438"/>
              <a:gd name="csY41" fmla="*/ 1323439 h 1323439"/>
              <a:gd name="csX42" fmla="*/ 708400 w 12029438"/>
              <a:gd name="csY42" fmla="*/ 1323439 h 1323439"/>
              <a:gd name="csX43" fmla="*/ 0 w 12029438"/>
              <a:gd name="csY43" fmla="*/ 1323439 h 1323439"/>
              <a:gd name="csX44" fmla="*/ 0 w 12029438"/>
              <a:gd name="csY44" fmla="*/ 674954 h 1323439"/>
              <a:gd name="csX45" fmla="*/ 0 w 12029438"/>
              <a:gd name="csY45" fmla="*/ 0 h 13234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Lst>
            <a:rect l="l" t="t" r="r" b="b"/>
            <a:pathLst>
              <a:path w="12029438" h="1323439" fill="none" extrusionOk="0">
                <a:moveTo>
                  <a:pt x="0" y="0"/>
                </a:moveTo>
                <a:cubicBezTo>
                  <a:pt x="273715" y="-3087"/>
                  <a:pt x="338796" y="-4870"/>
                  <a:pt x="548008" y="0"/>
                </a:cubicBezTo>
                <a:cubicBezTo>
                  <a:pt x="757220" y="4870"/>
                  <a:pt x="1257290" y="9838"/>
                  <a:pt x="1456899" y="0"/>
                </a:cubicBezTo>
                <a:cubicBezTo>
                  <a:pt x="1656508" y="-9838"/>
                  <a:pt x="2071864" y="-27340"/>
                  <a:pt x="2365789" y="0"/>
                </a:cubicBezTo>
                <a:cubicBezTo>
                  <a:pt x="2659714" y="27340"/>
                  <a:pt x="2664813" y="-18126"/>
                  <a:pt x="2913797" y="0"/>
                </a:cubicBezTo>
                <a:cubicBezTo>
                  <a:pt x="3162781" y="18126"/>
                  <a:pt x="3129192" y="6583"/>
                  <a:pt x="3221216" y="0"/>
                </a:cubicBezTo>
                <a:cubicBezTo>
                  <a:pt x="3313240" y="-6583"/>
                  <a:pt x="3449038" y="14539"/>
                  <a:pt x="3528635" y="0"/>
                </a:cubicBezTo>
                <a:cubicBezTo>
                  <a:pt x="3608232" y="-14539"/>
                  <a:pt x="3993570" y="-28269"/>
                  <a:pt x="4196937" y="0"/>
                </a:cubicBezTo>
                <a:cubicBezTo>
                  <a:pt x="4400304" y="28269"/>
                  <a:pt x="4816298" y="-8905"/>
                  <a:pt x="4985534" y="0"/>
                </a:cubicBezTo>
                <a:cubicBezTo>
                  <a:pt x="5154770" y="8905"/>
                  <a:pt x="5373698" y="-16993"/>
                  <a:pt x="5653836" y="0"/>
                </a:cubicBezTo>
                <a:cubicBezTo>
                  <a:pt x="5933974" y="16993"/>
                  <a:pt x="6370458" y="30519"/>
                  <a:pt x="6562727" y="0"/>
                </a:cubicBezTo>
                <a:cubicBezTo>
                  <a:pt x="6754996" y="-30519"/>
                  <a:pt x="7041969" y="-17058"/>
                  <a:pt x="7351323" y="0"/>
                </a:cubicBezTo>
                <a:cubicBezTo>
                  <a:pt x="7660677" y="17058"/>
                  <a:pt x="7571119" y="-16514"/>
                  <a:pt x="7779037" y="0"/>
                </a:cubicBezTo>
                <a:cubicBezTo>
                  <a:pt x="7986955" y="16514"/>
                  <a:pt x="8023426" y="542"/>
                  <a:pt x="8206750" y="0"/>
                </a:cubicBezTo>
                <a:cubicBezTo>
                  <a:pt x="8390074" y="-542"/>
                  <a:pt x="8650178" y="-19977"/>
                  <a:pt x="8875052" y="0"/>
                </a:cubicBezTo>
                <a:cubicBezTo>
                  <a:pt x="9099926" y="19977"/>
                  <a:pt x="9225404" y="7662"/>
                  <a:pt x="9423060" y="0"/>
                </a:cubicBezTo>
                <a:cubicBezTo>
                  <a:pt x="9620716" y="-7662"/>
                  <a:pt x="9750469" y="-3477"/>
                  <a:pt x="9850773" y="0"/>
                </a:cubicBezTo>
                <a:cubicBezTo>
                  <a:pt x="9951077" y="3477"/>
                  <a:pt x="10261687" y="-31060"/>
                  <a:pt x="10519075" y="0"/>
                </a:cubicBezTo>
                <a:cubicBezTo>
                  <a:pt x="10776463" y="31060"/>
                  <a:pt x="10943129" y="-13786"/>
                  <a:pt x="11067083" y="0"/>
                </a:cubicBezTo>
                <a:cubicBezTo>
                  <a:pt x="11191037" y="13786"/>
                  <a:pt x="11300617" y="-5979"/>
                  <a:pt x="11374502" y="0"/>
                </a:cubicBezTo>
                <a:cubicBezTo>
                  <a:pt x="11448387" y="5979"/>
                  <a:pt x="11760676" y="20838"/>
                  <a:pt x="12029438" y="0"/>
                </a:cubicBezTo>
                <a:cubicBezTo>
                  <a:pt x="12014550" y="248265"/>
                  <a:pt x="12034828" y="525126"/>
                  <a:pt x="12029438" y="674954"/>
                </a:cubicBezTo>
                <a:cubicBezTo>
                  <a:pt x="12024048" y="824782"/>
                  <a:pt x="12032361" y="1015036"/>
                  <a:pt x="12029438" y="1323439"/>
                </a:cubicBezTo>
                <a:cubicBezTo>
                  <a:pt x="11862417" y="1332063"/>
                  <a:pt x="11814897" y="1307351"/>
                  <a:pt x="11601725" y="1323439"/>
                </a:cubicBezTo>
                <a:cubicBezTo>
                  <a:pt x="11388553" y="1339527"/>
                  <a:pt x="10978129" y="1296601"/>
                  <a:pt x="10813128" y="1323439"/>
                </a:cubicBezTo>
                <a:cubicBezTo>
                  <a:pt x="10648127" y="1350277"/>
                  <a:pt x="10381471" y="1292412"/>
                  <a:pt x="10144826" y="1323439"/>
                </a:cubicBezTo>
                <a:cubicBezTo>
                  <a:pt x="9908181" y="1354466"/>
                  <a:pt x="9869910" y="1312618"/>
                  <a:pt x="9717113" y="1323439"/>
                </a:cubicBezTo>
                <a:cubicBezTo>
                  <a:pt x="9564316" y="1334260"/>
                  <a:pt x="9131651" y="1342741"/>
                  <a:pt x="8928516" y="1323439"/>
                </a:cubicBezTo>
                <a:cubicBezTo>
                  <a:pt x="8725381" y="1304137"/>
                  <a:pt x="8425368" y="1322751"/>
                  <a:pt x="8139920" y="1323439"/>
                </a:cubicBezTo>
                <a:cubicBezTo>
                  <a:pt x="7854472" y="1324127"/>
                  <a:pt x="7623399" y="1311984"/>
                  <a:pt x="7471618" y="1323439"/>
                </a:cubicBezTo>
                <a:cubicBezTo>
                  <a:pt x="7319837" y="1334894"/>
                  <a:pt x="7119348" y="1341568"/>
                  <a:pt x="6923610" y="1323439"/>
                </a:cubicBezTo>
                <a:cubicBezTo>
                  <a:pt x="6727872" y="1305310"/>
                  <a:pt x="6768715" y="1335807"/>
                  <a:pt x="6616191" y="1323439"/>
                </a:cubicBezTo>
                <a:cubicBezTo>
                  <a:pt x="6463667" y="1311071"/>
                  <a:pt x="6248359" y="1310869"/>
                  <a:pt x="6068183" y="1323439"/>
                </a:cubicBezTo>
                <a:cubicBezTo>
                  <a:pt x="5888007" y="1336009"/>
                  <a:pt x="5616993" y="1354541"/>
                  <a:pt x="5399881" y="1323439"/>
                </a:cubicBezTo>
                <a:cubicBezTo>
                  <a:pt x="5182769" y="1292337"/>
                  <a:pt x="5227553" y="1315031"/>
                  <a:pt x="5092462" y="1323439"/>
                </a:cubicBezTo>
                <a:cubicBezTo>
                  <a:pt x="4957371" y="1331847"/>
                  <a:pt x="4526014" y="1333206"/>
                  <a:pt x="4183571" y="1323439"/>
                </a:cubicBezTo>
                <a:cubicBezTo>
                  <a:pt x="3841128" y="1313672"/>
                  <a:pt x="3944582" y="1342842"/>
                  <a:pt x="3755858" y="1323439"/>
                </a:cubicBezTo>
                <a:cubicBezTo>
                  <a:pt x="3567134" y="1304036"/>
                  <a:pt x="3377701" y="1314624"/>
                  <a:pt x="3207850" y="1323439"/>
                </a:cubicBezTo>
                <a:cubicBezTo>
                  <a:pt x="3037999" y="1332254"/>
                  <a:pt x="2910514" y="1333201"/>
                  <a:pt x="2659842" y="1323439"/>
                </a:cubicBezTo>
                <a:cubicBezTo>
                  <a:pt x="2409170" y="1313677"/>
                  <a:pt x="2454500" y="1312100"/>
                  <a:pt x="2352423" y="1323439"/>
                </a:cubicBezTo>
                <a:cubicBezTo>
                  <a:pt x="2250346" y="1334778"/>
                  <a:pt x="1652571" y="1328985"/>
                  <a:pt x="1443533" y="1323439"/>
                </a:cubicBezTo>
                <a:cubicBezTo>
                  <a:pt x="1234495" y="1317894"/>
                  <a:pt x="1227774" y="1316400"/>
                  <a:pt x="1015819" y="1323439"/>
                </a:cubicBezTo>
                <a:cubicBezTo>
                  <a:pt x="803864" y="1330478"/>
                  <a:pt x="818128" y="1320099"/>
                  <a:pt x="708400" y="1323439"/>
                </a:cubicBezTo>
                <a:cubicBezTo>
                  <a:pt x="598672" y="1326779"/>
                  <a:pt x="311138" y="1353747"/>
                  <a:pt x="0" y="1323439"/>
                </a:cubicBezTo>
                <a:cubicBezTo>
                  <a:pt x="10453" y="1076047"/>
                  <a:pt x="-4753" y="900306"/>
                  <a:pt x="0" y="674954"/>
                </a:cubicBezTo>
                <a:cubicBezTo>
                  <a:pt x="4753" y="449603"/>
                  <a:pt x="-4763" y="159979"/>
                  <a:pt x="0" y="0"/>
                </a:cubicBezTo>
                <a:close/>
              </a:path>
              <a:path w="12029438" h="1323439" stroke="0" extrusionOk="0">
                <a:moveTo>
                  <a:pt x="0" y="0"/>
                </a:moveTo>
                <a:cubicBezTo>
                  <a:pt x="209417" y="17720"/>
                  <a:pt x="234155" y="-19759"/>
                  <a:pt x="427713" y="0"/>
                </a:cubicBezTo>
                <a:cubicBezTo>
                  <a:pt x="621271" y="19759"/>
                  <a:pt x="737758" y="6404"/>
                  <a:pt x="975721" y="0"/>
                </a:cubicBezTo>
                <a:cubicBezTo>
                  <a:pt x="1213684" y="-6404"/>
                  <a:pt x="1145602" y="-14944"/>
                  <a:pt x="1283140" y="0"/>
                </a:cubicBezTo>
                <a:cubicBezTo>
                  <a:pt x="1420678" y="14944"/>
                  <a:pt x="1523491" y="410"/>
                  <a:pt x="1710853" y="0"/>
                </a:cubicBezTo>
                <a:cubicBezTo>
                  <a:pt x="1898215" y="-410"/>
                  <a:pt x="2122061" y="20909"/>
                  <a:pt x="2258861" y="0"/>
                </a:cubicBezTo>
                <a:cubicBezTo>
                  <a:pt x="2395661" y="-20909"/>
                  <a:pt x="2681149" y="-25778"/>
                  <a:pt x="2806869" y="0"/>
                </a:cubicBezTo>
                <a:cubicBezTo>
                  <a:pt x="2932589" y="25778"/>
                  <a:pt x="3015909" y="-12977"/>
                  <a:pt x="3114288" y="0"/>
                </a:cubicBezTo>
                <a:cubicBezTo>
                  <a:pt x="3212667" y="12977"/>
                  <a:pt x="3320168" y="12443"/>
                  <a:pt x="3421707" y="0"/>
                </a:cubicBezTo>
                <a:cubicBezTo>
                  <a:pt x="3523246" y="-12443"/>
                  <a:pt x="3854707" y="-33214"/>
                  <a:pt x="4090009" y="0"/>
                </a:cubicBezTo>
                <a:cubicBezTo>
                  <a:pt x="4325311" y="33214"/>
                  <a:pt x="4489713" y="-27984"/>
                  <a:pt x="4878605" y="0"/>
                </a:cubicBezTo>
                <a:cubicBezTo>
                  <a:pt x="5267497" y="27984"/>
                  <a:pt x="5468481" y="-4507"/>
                  <a:pt x="5667202" y="0"/>
                </a:cubicBezTo>
                <a:cubicBezTo>
                  <a:pt x="5865923" y="4507"/>
                  <a:pt x="6088517" y="-4442"/>
                  <a:pt x="6335504" y="0"/>
                </a:cubicBezTo>
                <a:cubicBezTo>
                  <a:pt x="6582491" y="4442"/>
                  <a:pt x="6583699" y="870"/>
                  <a:pt x="6763217" y="0"/>
                </a:cubicBezTo>
                <a:cubicBezTo>
                  <a:pt x="6942735" y="-870"/>
                  <a:pt x="7014182" y="15700"/>
                  <a:pt x="7190931" y="0"/>
                </a:cubicBezTo>
                <a:cubicBezTo>
                  <a:pt x="7367680" y="-15700"/>
                  <a:pt x="7446830" y="16608"/>
                  <a:pt x="7618644" y="0"/>
                </a:cubicBezTo>
                <a:cubicBezTo>
                  <a:pt x="7790458" y="-16608"/>
                  <a:pt x="8139780" y="-28574"/>
                  <a:pt x="8527535" y="0"/>
                </a:cubicBezTo>
                <a:cubicBezTo>
                  <a:pt x="8915290" y="28574"/>
                  <a:pt x="8715397" y="1630"/>
                  <a:pt x="8834954" y="0"/>
                </a:cubicBezTo>
                <a:cubicBezTo>
                  <a:pt x="8954511" y="-1630"/>
                  <a:pt x="9414154" y="16586"/>
                  <a:pt x="9743845" y="0"/>
                </a:cubicBezTo>
                <a:cubicBezTo>
                  <a:pt x="10073536" y="-16586"/>
                  <a:pt x="9954754" y="11310"/>
                  <a:pt x="10051264" y="0"/>
                </a:cubicBezTo>
                <a:cubicBezTo>
                  <a:pt x="10147774" y="-11310"/>
                  <a:pt x="10637394" y="-11375"/>
                  <a:pt x="10839860" y="0"/>
                </a:cubicBezTo>
                <a:cubicBezTo>
                  <a:pt x="11042326" y="11375"/>
                  <a:pt x="11753235" y="54934"/>
                  <a:pt x="12029438" y="0"/>
                </a:cubicBezTo>
                <a:cubicBezTo>
                  <a:pt x="12039819" y="147626"/>
                  <a:pt x="12023378" y="366678"/>
                  <a:pt x="12029438" y="674954"/>
                </a:cubicBezTo>
                <a:cubicBezTo>
                  <a:pt x="12035498" y="983230"/>
                  <a:pt x="12017087" y="1133647"/>
                  <a:pt x="12029438" y="1323439"/>
                </a:cubicBezTo>
                <a:cubicBezTo>
                  <a:pt x="11579787" y="1291889"/>
                  <a:pt x="11323834" y="1347794"/>
                  <a:pt x="11120547" y="1323439"/>
                </a:cubicBezTo>
                <a:cubicBezTo>
                  <a:pt x="10917260" y="1299084"/>
                  <a:pt x="10557037" y="1350604"/>
                  <a:pt x="10211656" y="1323439"/>
                </a:cubicBezTo>
                <a:cubicBezTo>
                  <a:pt x="9866275" y="1296274"/>
                  <a:pt x="10016240" y="1321753"/>
                  <a:pt x="9904237" y="1323439"/>
                </a:cubicBezTo>
                <a:cubicBezTo>
                  <a:pt x="9792234" y="1325125"/>
                  <a:pt x="9546946" y="1311834"/>
                  <a:pt x="9356230" y="1323439"/>
                </a:cubicBezTo>
                <a:cubicBezTo>
                  <a:pt x="9165514" y="1335044"/>
                  <a:pt x="9130749" y="1314999"/>
                  <a:pt x="8928516" y="1323439"/>
                </a:cubicBezTo>
                <a:cubicBezTo>
                  <a:pt x="8726283" y="1331879"/>
                  <a:pt x="8727382" y="1331795"/>
                  <a:pt x="8621097" y="1323439"/>
                </a:cubicBezTo>
                <a:cubicBezTo>
                  <a:pt x="8514812" y="1315083"/>
                  <a:pt x="8310035" y="1297109"/>
                  <a:pt x="8073090" y="1323439"/>
                </a:cubicBezTo>
                <a:cubicBezTo>
                  <a:pt x="7836145" y="1349769"/>
                  <a:pt x="7698065" y="1317198"/>
                  <a:pt x="7404787" y="1323439"/>
                </a:cubicBezTo>
                <a:cubicBezTo>
                  <a:pt x="7111509" y="1329680"/>
                  <a:pt x="6832138" y="1349881"/>
                  <a:pt x="6616191" y="1323439"/>
                </a:cubicBezTo>
                <a:cubicBezTo>
                  <a:pt x="6400244" y="1296997"/>
                  <a:pt x="6181534" y="1311622"/>
                  <a:pt x="6068183" y="1323439"/>
                </a:cubicBezTo>
                <a:cubicBezTo>
                  <a:pt x="5954832" y="1335256"/>
                  <a:pt x="5896990" y="1310929"/>
                  <a:pt x="5760764" y="1323439"/>
                </a:cubicBezTo>
                <a:cubicBezTo>
                  <a:pt x="5624538" y="1335949"/>
                  <a:pt x="5247972" y="1361627"/>
                  <a:pt x="4851873" y="1323439"/>
                </a:cubicBezTo>
                <a:cubicBezTo>
                  <a:pt x="4455774" y="1285251"/>
                  <a:pt x="4334497" y="1313954"/>
                  <a:pt x="3942982" y="1323439"/>
                </a:cubicBezTo>
                <a:cubicBezTo>
                  <a:pt x="3551467" y="1332924"/>
                  <a:pt x="3643036" y="1343562"/>
                  <a:pt x="3394975" y="1323439"/>
                </a:cubicBezTo>
                <a:cubicBezTo>
                  <a:pt x="3146914" y="1303316"/>
                  <a:pt x="2733241" y="1295569"/>
                  <a:pt x="2486084" y="1323439"/>
                </a:cubicBezTo>
                <a:cubicBezTo>
                  <a:pt x="2238927" y="1351309"/>
                  <a:pt x="2257029" y="1309562"/>
                  <a:pt x="2178665" y="1323439"/>
                </a:cubicBezTo>
                <a:cubicBezTo>
                  <a:pt x="2100301" y="1337316"/>
                  <a:pt x="1947504" y="1341268"/>
                  <a:pt x="1750952" y="1323439"/>
                </a:cubicBezTo>
                <a:cubicBezTo>
                  <a:pt x="1554400" y="1305610"/>
                  <a:pt x="1383881" y="1328712"/>
                  <a:pt x="1082649" y="1323439"/>
                </a:cubicBezTo>
                <a:cubicBezTo>
                  <a:pt x="781417" y="1318166"/>
                  <a:pt x="800123" y="1332655"/>
                  <a:pt x="654936" y="1323439"/>
                </a:cubicBezTo>
                <a:cubicBezTo>
                  <a:pt x="509749" y="1314223"/>
                  <a:pt x="147532" y="1342047"/>
                  <a:pt x="0" y="1323439"/>
                </a:cubicBezTo>
                <a:cubicBezTo>
                  <a:pt x="3019" y="1046130"/>
                  <a:pt x="-27121" y="851936"/>
                  <a:pt x="0" y="635251"/>
                </a:cubicBezTo>
                <a:cubicBezTo>
                  <a:pt x="27121" y="418566"/>
                  <a:pt x="24670" y="260061"/>
                  <a:pt x="0" y="0"/>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1432784492">
                  <a:prstGeom prst="rect">
                    <a:avLst/>
                  </a:prstGeom>
                  <ask:type>
                    <ask:lineSketchFreehand/>
                  </ask:type>
                </ask:lineSketchStyleProps>
              </a:ext>
            </a:extLst>
          </a:ln>
        </p:spPr>
        <p:txBody>
          <a:bodyPr wrap="square" rtlCol="0">
            <a:spAutoFit/>
          </a:bodyPr>
          <a:lstStyle/>
          <a:p>
            <a:r>
              <a:rPr lang="en-GB" sz="2000" b="1"/>
              <a:t>Which of the following are regulated activities? </a:t>
            </a:r>
          </a:p>
          <a:p>
            <a:pPr marL="285750" indent="-285750">
              <a:buFontTx/>
              <a:buChar char="-"/>
            </a:pPr>
            <a:r>
              <a:rPr lang="en-GB" sz="2000"/>
              <a:t>Listening to readers</a:t>
            </a:r>
          </a:p>
          <a:p>
            <a:pPr marL="285750" indent="-285750">
              <a:buFontTx/>
              <a:buChar char="-"/>
            </a:pPr>
            <a:r>
              <a:rPr lang="en-GB" sz="2000"/>
              <a:t>Being an adult leading a group on a class trip</a:t>
            </a:r>
          </a:p>
          <a:p>
            <a:pPr marL="285750" indent="-285750">
              <a:buFontTx/>
              <a:buChar char="-"/>
            </a:pPr>
            <a:r>
              <a:rPr lang="en-GB" sz="2000"/>
              <a:t>Assisting with personal care such as changing after swimming</a:t>
            </a:r>
          </a:p>
        </p:txBody>
      </p:sp>
      <p:sp>
        <p:nvSpPr>
          <p:cNvPr id="9" name="TextBox 8">
            <a:extLst>
              <a:ext uri="{FF2B5EF4-FFF2-40B4-BE49-F238E27FC236}">
                <a16:creationId xmlns:a16="http://schemas.microsoft.com/office/drawing/2014/main" id="{A0E0A00F-A6CE-46D9-8164-28666EF80623}"/>
              </a:ext>
            </a:extLst>
          </p:cNvPr>
          <p:cNvSpPr txBox="1"/>
          <p:nvPr/>
        </p:nvSpPr>
        <p:spPr>
          <a:xfrm>
            <a:off x="81279" y="3323954"/>
            <a:ext cx="12029441" cy="400110"/>
          </a:xfrm>
          <a:custGeom>
            <a:avLst/>
            <a:gdLst>
              <a:gd name="csX0" fmla="*/ 0 w 12029441"/>
              <a:gd name="csY0" fmla="*/ 0 h 400110"/>
              <a:gd name="csX1" fmla="*/ 693125 w 12029441"/>
              <a:gd name="csY1" fmla="*/ 0 h 400110"/>
              <a:gd name="csX2" fmla="*/ 1506544 w 12029441"/>
              <a:gd name="csY2" fmla="*/ 0 h 400110"/>
              <a:gd name="csX3" fmla="*/ 1959080 w 12029441"/>
              <a:gd name="csY3" fmla="*/ 0 h 400110"/>
              <a:gd name="csX4" fmla="*/ 2411617 w 12029441"/>
              <a:gd name="csY4" fmla="*/ 0 h 400110"/>
              <a:gd name="csX5" fmla="*/ 2623564 w 12029441"/>
              <a:gd name="csY5" fmla="*/ 0 h 400110"/>
              <a:gd name="csX6" fmla="*/ 2835511 w 12029441"/>
              <a:gd name="csY6" fmla="*/ 0 h 400110"/>
              <a:gd name="csX7" fmla="*/ 3047458 w 12029441"/>
              <a:gd name="csY7" fmla="*/ 0 h 400110"/>
              <a:gd name="csX8" fmla="*/ 3620289 w 12029441"/>
              <a:gd name="csY8" fmla="*/ 0 h 400110"/>
              <a:gd name="csX9" fmla="*/ 3832236 w 12029441"/>
              <a:gd name="csY9" fmla="*/ 0 h 400110"/>
              <a:gd name="csX10" fmla="*/ 4645656 w 12029441"/>
              <a:gd name="csY10" fmla="*/ 0 h 400110"/>
              <a:gd name="csX11" fmla="*/ 4977897 w 12029441"/>
              <a:gd name="csY11" fmla="*/ 0 h 400110"/>
              <a:gd name="csX12" fmla="*/ 5189845 w 12029441"/>
              <a:gd name="csY12" fmla="*/ 0 h 400110"/>
              <a:gd name="csX13" fmla="*/ 5522086 w 12029441"/>
              <a:gd name="csY13" fmla="*/ 0 h 400110"/>
              <a:gd name="csX14" fmla="*/ 6215211 w 12029441"/>
              <a:gd name="csY14" fmla="*/ 0 h 400110"/>
              <a:gd name="csX15" fmla="*/ 6788042 w 12029441"/>
              <a:gd name="csY15" fmla="*/ 0 h 400110"/>
              <a:gd name="csX16" fmla="*/ 7120283 w 12029441"/>
              <a:gd name="csY16" fmla="*/ 0 h 400110"/>
              <a:gd name="csX17" fmla="*/ 7332231 w 12029441"/>
              <a:gd name="csY17" fmla="*/ 0 h 400110"/>
              <a:gd name="csX18" fmla="*/ 8145650 w 12029441"/>
              <a:gd name="csY18" fmla="*/ 0 h 400110"/>
              <a:gd name="csX19" fmla="*/ 8357597 w 12029441"/>
              <a:gd name="csY19" fmla="*/ 0 h 400110"/>
              <a:gd name="csX20" fmla="*/ 8930428 w 12029441"/>
              <a:gd name="csY20" fmla="*/ 0 h 400110"/>
              <a:gd name="csX21" fmla="*/ 9503258 w 12029441"/>
              <a:gd name="csY21" fmla="*/ 0 h 400110"/>
              <a:gd name="csX22" fmla="*/ 9715206 w 12029441"/>
              <a:gd name="csY22" fmla="*/ 0 h 400110"/>
              <a:gd name="csX23" fmla="*/ 10167742 w 12029441"/>
              <a:gd name="csY23" fmla="*/ 0 h 400110"/>
              <a:gd name="csX24" fmla="*/ 10379689 w 12029441"/>
              <a:gd name="csY24" fmla="*/ 0 h 400110"/>
              <a:gd name="csX25" fmla="*/ 10952520 w 12029441"/>
              <a:gd name="csY25" fmla="*/ 0 h 400110"/>
              <a:gd name="csX26" fmla="*/ 12029441 w 12029441"/>
              <a:gd name="csY26" fmla="*/ 0 h 400110"/>
              <a:gd name="csX27" fmla="*/ 12029441 w 12029441"/>
              <a:gd name="csY27" fmla="*/ 400110 h 400110"/>
              <a:gd name="csX28" fmla="*/ 11216022 w 12029441"/>
              <a:gd name="csY28" fmla="*/ 400110 h 400110"/>
              <a:gd name="csX29" fmla="*/ 10883780 w 12029441"/>
              <a:gd name="csY29" fmla="*/ 400110 h 400110"/>
              <a:gd name="csX30" fmla="*/ 10070361 w 12029441"/>
              <a:gd name="csY30" fmla="*/ 400110 h 400110"/>
              <a:gd name="csX31" fmla="*/ 9377236 w 12029441"/>
              <a:gd name="csY31" fmla="*/ 400110 h 400110"/>
              <a:gd name="csX32" fmla="*/ 8804405 w 12029441"/>
              <a:gd name="csY32" fmla="*/ 400110 h 400110"/>
              <a:gd name="csX33" fmla="*/ 8472163 w 12029441"/>
              <a:gd name="csY33" fmla="*/ 400110 h 400110"/>
              <a:gd name="csX34" fmla="*/ 8260216 w 12029441"/>
              <a:gd name="csY34" fmla="*/ 400110 h 400110"/>
              <a:gd name="csX35" fmla="*/ 8048269 w 12029441"/>
              <a:gd name="csY35" fmla="*/ 400110 h 400110"/>
              <a:gd name="csX36" fmla="*/ 7716027 w 12029441"/>
              <a:gd name="csY36" fmla="*/ 400110 h 400110"/>
              <a:gd name="csX37" fmla="*/ 7143197 w 12029441"/>
              <a:gd name="csY37" fmla="*/ 400110 h 400110"/>
              <a:gd name="csX38" fmla="*/ 6329777 w 12029441"/>
              <a:gd name="csY38" fmla="*/ 400110 h 400110"/>
              <a:gd name="csX39" fmla="*/ 5516358 w 12029441"/>
              <a:gd name="csY39" fmla="*/ 400110 h 400110"/>
              <a:gd name="csX40" fmla="*/ 5304411 w 12029441"/>
              <a:gd name="csY40" fmla="*/ 400110 h 400110"/>
              <a:gd name="csX41" fmla="*/ 5092463 w 12029441"/>
              <a:gd name="csY41" fmla="*/ 400110 h 400110"/>
              <a:gd name="csX42" fmla="*/ 4639927 w 12029441"/>
              <a:gd name="csY42" fmla="*/ 400110 h 400110"/>
              <a:gd name="csX43" fmla="*/ 4427980 w 12029441"/>
              <a:gd name="csY43" fmla="*/ 400110 h 400110"/>
              <a:gd name="csX44" fmla="*/ 3855149 w 12029441"/>
              <a:gd name="csY44" fmla="*/ 400110 h 400110"/>
              <a:gd name="csX45" fmla="*/ 3162024 w 12029441"/>
              <a:gd name="csY45" fmla="*/ 400110 h 400110"/>
              <a:gd name="csX46" fmla="*/ 2829783 w 12029441"/>
              <a:gd name="csY46" fmla="*/ 400110 h 400110"/>
              <a:gd name="csX47" fmla="*/ 2617835 w 12029441"/>
              <a:gd name="csY47" fmla="*/ 400110 h 400110"/>
              <a:gd name="csX48" fmla="*/ 2165299 w 12029441"/>
              <a:gd name="csY48" fmla="*/ 400110 h 400110"/>
              <a:gd name="csX49" fmla="*/ 1833058 w 12029441"/>
              <a:gd name="csY49" fmla="*/ 400110 h 400110"/>
              <a:gd name="csX50" fmla="*/ 1019638 w 12029441"/>
              <a:gd name="csY50" fmla="*/ 400110 h 400110"/>
              <a:gd name="csX51" fmla="*/ 807691 w 12029441"/>
              <a:gd name="csY51" fmla="*/ 400110 h 400110"/>
              <a:gd name="csX52" fmla="*/ 0 w 12029441"/>
              <a:gd name="csY52" fmla="*/ 400110 h 400110"/>
              <a:gd name="csX53" fmla="*/ 0 w 12029441"/>
              <a:gd name="csY53" fmla="*/ 0 h 4001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12029441" h="400110" fill="none" extrusionOk="0">
                <a:moveTo>
                  <a:pt x="0" y="0"/>
                </a:moveTo>
                <a:cubicBezTo>
                  <a:pt x="309915" y="-45841"/>
                  <a:pt x="379472" y="80363"/>
                  <a:pt x="693125" y="0"/>
                </a:cubicBezTo>
                <a:cubicBezTo>
                  <a:pt x="1006779" y="-80363"/>
                  <a:pt x="1187618" y="11433"/>
                  <a:pt x="1506544" y="0"/>
                </a:cubicBezTo>
                <a:cubicBezTo>
                  <a:pt x="1825470" y="-11433"/>
                  <a:pt x="1804511" y="9953"/>
                  <a:pt x="1959080" y="0"/>
                </a:cubicBezTo>
                <a:cubicBezTo>
                  <a:pt x="2113649" y="-9953"/>
                  <a:pt x="2318930" y="1301"/>
                  <a:pt x="2411617" y="0"/>
                </a:cubicBezTo>
                <a:cubicBezTo>
                  <a:pt x="2504304" y="-1301"/>
                  <a:pt x="2539058" y="24081"/>
                  <a:pt x="2623564" y="0"/>
                </a:cubicBezTo>
                <a:cubicBezTo>
                  <a:pt x="2708070" y="-24081"/>
                  <a:pt x="2757270" y="23105"/>
                  <a:pt x="2835511" y="0"/>
                </a:cubicBezTo>
                <a:cubicBezTo>
                  <a:pt x="2913752" y="-23105"/>
                  <a:pt x="2984025" y="3650"/>
                  <a:pt x="3047458" y="0"/>
                </a:cubicBezTo>
                <a:cubicBezTo>
                  <a:pt x="3110891" y="-3650"/>
                  <a:pt x="3344696" y="42919"/>
                  <a:pt x="3620289" y="0"/>
                </a:cubicBezTo>
                <a:cubicBezTo>
                  <a:pt x="3895882" y="-42919"/>
                  <a:pt x="3779992" y="15346"/>
                  <a:pt x="3832236" y="0"/>
                </a:cubicBezTo>
                <a:cubicBezTo>
                  <a:pt x="3884480" y="-15346"/>
                  <a:pt x="4353833" y="30907"/>
                  <a:pt x="4645656" y="0"/>
                </a:cubicBezTo>
                <a:cubicBezTo>
                  <a:pt x="4937479" y="-30907"/>
                  <a:pt x="4817038" y="8253"/>
                  <a:pt x="4977897" y="0"/>
                </a:cubicBezTo>
                <a:cubicBezTo>
                  <a:pt x="5138756" y="-8253"/>
                  <a:pt x="5096208" y="13303"/>
                  <a:pt x="5189845" y="0"/>
                </a:cubicBezTo>
                <a:cubicBezTo>
                  <a:pt x="5283482" y="-13303"/>
                  <a:pt x="5382599" y="22015"/>
                  <a:pt x="5522086" y="0"/>
                </a:cubicBezTo>
                <a:cubicBezTo>
                  <a:pt x="5661573" y="-22015"/>
                  <a:pt x="5942325" y="73563"/>
                  <a:pt x="6215211" y="0"/>
                </a:cubicBezTo>
                <a:cubicBezTo>
                  <a:pt x="6488097" y="-73563"/>
                  <a:pt x="6550862" y="58197"/>
                  <a:pt x="6788042" y="0"/>
                </a:cubicBezTo>
                <a:cubicBezTo>
                  <a:pt x="7025222" y="-58197"/>
                  <a:pt x="6960976" y="5708"/>
                  <a:pt x="7120283" y="0"/>
                </a:cubicBezTo>
                <a:cubicBezTo>
                  <a:pt x="7279590" y="-5708"/>
                  <a:pt x="7231991" y="15775"/>
                  <a:pt x="7332231" y="0"/>
                </a:cubicBezTo>
                <a:cubicBezTo>
                  <a:pt x="7432471" y="-15775"/>
                  <a:pt x="7898845" y="2547"/>
                  <a:pt x="8145650" y="0"/>
                </a:cubicBezTo>
                <a:cubicBezTo>
                  <a:pt x="8392455" y="-2547"/>
                  <a:pt x="8292389" y="19867"/>
                  <a:pt x="8357597" y="0"/>
                </a:cubicBezTo>
                <a:cubicBezTo>
                  <a:pt x="8422805" y="-19867"/>
                  <a:pt x="8743518" y="2362"/>
                  <a:pt x="8930428" y="0"/>
                </a:cubicBezTo>
                <a:cubicBezTo>
                  <a:pt x="9117338" y="-2362"/>
                  <a:pt x="9260907" y="22985"/>
                  <a:pt x="9503258" y="0"/>
                </a:cubicBezTo>
                <a:cubicBezTo>
                  <a:pt x="9745609" y="-22985"/>
                  <a:pt x="9609499" y="15499"/>
                  <a:pt x="9715206" y="0"/>
                </a:cubicBezTo>
                <a:cubicBezTo>
                  <a:pt x="9820913" y="-15499"/>
                  <a:pt x="10017681" y="26877"/>
                  <a:pt x="10167742" y="0"/>
                </a:cubicBezTo>
                <a:cubicBezTo>
                  <a:pt x="10317803" y="-26877"/>
                  <a:pt x="10325913" y="843"/>
                  <a:pt x="10379689" y="0"/>
                </a:cubicBezTo>
                <a:cubicBezTo>
                  <a:pt x="10433465" y="-843"/>
                  <a:pt x="10706167" y="49680"/>
                  <a:pt x="10952520" y="0"/>
                </a:cubicBezTo>
                <a:cubicBezTo>
                  <a:pt x="11198873" y="-49680"/>
                  <a:pt x="11592832" y="41482"/>
                  <a:pt x="12029441" y="0"/>
                </a:cubicBezTo>
                <a:cubicBezTo>
                  <a:pt x="12070499" y="124289"/>
                  <a:pt x="11990198" y="312596"/>
                  <a:pt x="12029441" y="400110"/>
                </a:cubicBezTo>
                <a:cubicBezTo>
                  <a:pt x="11806802" y="477098"/>
                  <a:pt x="11509701" y="388741"/>
                  <a:pt x="11216022" y="400110"/>
                </a:cubicBezTo>
                <a:cubicBezTo>
                  <a:pt x="10922343" y="411479"/>
                  <a:pt x="10985239" y="394992"/>
                  <a:pt x="10883780" y="400110"/>
                </a:cubicBezTo>
                <a:cubicBezTo>
                  <a:pt x="10782321" y="405228"/>
                  <a:pt x="10437518" y="367873"/>
                  <a:pt x="10070361" y="400110"/>
                </a:cubicBezTo>
                <a:cubicBezTo>
                  <a:pt x="9703204" y="432347"/>
                  <a:pt x="9569752" y="335260"/>
                  <a:pt x="9377236" y="400110"/>
                </a:cubicBezTo>
                <a:cubicBezTo>
                  <a:pt x="9184721" y="464960"/>
                  <a:pt x="9014732" y="377201"/>
                  <a:pt x="8804405" y="400110"/>
                </a:cubicBezTo>
                <a:cubicBezTo>
                  <a:pt x="8594078" y="423019"/>
                  <a:pt x="8559312" y="399057"/>
                  <a:pt x="8472163" y="400110"/>
                </a:cubicBezTo>
                <a:cubicBezTo>
                  <a:pt x="8385014" y="401163"/>
                  <a:pt x="8310822" y="389956"/>
                  <a:pt x="8260216" y="400110"/>
                </a:cubicBezTo>
                <a:cubicBezTo>
                  <a:pt x="8209610" y="410264"/>
                  <a:pt x="8120073" y="394212"/>
                  <a:pt x="8048269" y="400110"/>
                </a:cubicBezTo>
                <a:cubicBezTo>
                  <a:pt x="7976465" y="406008"/>
                  <a:pt x="7837383" y="394425"/>
                  <a:pt x="7716027" y="400110"/>
                </a:cubicBezTo>
                <a:cubicBezTo>
                  <a:pt x="7594671" y="405795"/>
                  <a:pt x="7398101" y="378759"/>
                  <a:pt x="7143197" y="400110"/>
                </a:cubicBezTo>
                <a:cubicBezTo>
                  <a:pt x="6888293" y="421461"/>
                  <a:pt x="6517615" y="399007"/>
                  <a:pt x="6329777" y="400110"/>
                </a:cubicBezTo>
                <a:cubicBezTo>
                  <a:pt x="6141939" y="401213"/>
                  <a:pt x="5852834" y="398715"/>
                  <a:pt x="5516358" y="400110"/>
                </a:cubicBezTo>
                <a:cubicBezTo>
                  <a:pt x="5179882" y="401505"/>
                  <a:pt x="5385068" y="384371"/>
                  <a:pt x="5304411" y="400110"/>
                </a:cubicBezTo>
                <a:cubicBezTo>
                  <a:pt x="5223754" y="415849"/>
                  <a:pt x="5149806" y="380716"/>
                  <a:pt x="5092463" y="400110"/>
                </a:cubicBezTo>
                <a:cubicBezTo>
                  <a:pt x="5035120" y="419504"/>
                  <a:pt x="4845650" y="349644"/>
                  <a:pt x="4639927" y="400110"/>
                </a:cubicBezTo>
                <a:cubicBezTo>
                  <a:pt x="4434204" y="450576"/>
                  <a:pt x="4508827" y="378383"/>
                  <a:pt x="4427980" y="400110"/>
                </a:cubicBezTo>
                <a:cubicBezTo>
                  <a:pt x="4347133" y="421837"/>
                  <a:pt x="4085924" y="387675"/>
                  <a:pt x="3855149" y="400110"/>
                </a:cubicBezTo>
                <a:cubicBezTo>
                  <a:pt x="3624374" y="412545"/>
                  <a:pt x="3372760" y="345822"/>
                  <a:pt x="3162024" y="400110"/>
                </a:cubicBezTo>
                <a:cubicBezTo>
                  <a:pt x="2951289" y="454398"/>
                  <a:pt x="2964971" y="390494"/>
                  <a:pt x="2829783" y="400110"/>
                </a:cubicBezTo>
                <a:cubicBezTo>
                  <a:pt x="2694595" y="409726"/>
                  <a:pt x="2716335" y="383415"/>
                  <a:pt x="2617835" y="400110"/>
                </a:cubicBezTo>
                <a:cubicBezTo>
                  <a:pt x="2519335" y="416805"/>
                  <a:pt x="2336336" y="372751"/>
                  <a:pt x="2165299" y="400110"/>
                </a:cubicBezTo>
                <a:cubicBezTo>
                  <a:pt x="1994262" y="427469"/>
                  <a:pt x="1909679" y="384127"/>
                  <a:pt x="1833058" y="400110"/>
                </a:cubicBezTo>
                <a:cubicBezTo>
                  <a:pt x="1756437" y="416093"/>
                  <a:pt x="1364024" y="380227"/>
                  <a:pt x="1019638" y="400110"/>
                </a:cubicBezTo>
                <a:cubicBezTo>
                  <a:pt x="675252" y="419993"/>
                  <a:pt x="902264" y="399978"/>
                  <a:pt x="807691" y="400110"/>
                </a:cubicBezTo>
                <a:cubicBezTo>
                  <a:pt x="713118" y="400242"/>
                  <a:pt x="269779" y="314009"/>
                  <a:pt x="0" y="400110"/>
                </a:cubicBezTo>
                <a:cubicBezTo>
                  <a:pt x="-43880" y="219707"/>
                  <a:pt x="32521" y="110447"/>
                  <a:pt x="0" y="0"/>
                </a:cubicBezTo>
                <a:close/>
              </a:path>
              <a:path w="12029441" h="400110" stroke="0" extrusionOk="0">
                <a:moveTo>
                  <a:pt x="0" y="0"/>
                </a:moveTo>
                <a:cubicBezTo>
                  <a:pt x="360602" y="-18557"/>
                  <a:pt x="466472" y="88012"/>
                  <a:pt x="813419" y="0"/>
                </a:cubicBezTo>
                <a:cubicBezTo>
                  <a:pt x="1160366" y="-88012"/>
                  <a:pt x="1203394" y="56113"/>
                  <a:pt x="1386250" y="0"/>
                </a:cubicBezTo>
                <a:cubicBezTo>
                  <a:pt x="1569106" y="-56113"/>
                  <a:pt x="1723680" y="30107"/>
                  <a:pt x="1838786" y="0"/>
                </a:cubicBezTo>
                <a:cubicBezTo>
                  <a:pt x="1953892" y="-30107"/>
                  <a:pt x="2090955" y="10559"/>
                  <a:pt x="2171028" y="0"/>
                </a:cubicBezTo>
                <a:cubicBezTo>
                  <a:pt x="2251101" y="-10559"/>
                  <a:pt x="2285876" y="7009"/>
                  <a:pt x="2382975" y="0"/>
                </a:cubicBezTo>
                <a:cubicBezTo>
                  <a:pt x="2480074" y="-7009"/>
                  <a:pt x="2621472" y="2275"/>
                  <a:pt x="2715217" y="0"/>
                </a:cubicBezTo>
                <a:cubicBezTo>
                  <a:pt x="2808962" y="-2275"/>
                  <a:pt x="2967190" y="39818"/>
                  <a:pt x="3047458" y="0"/>
                </a:cubicBezTo>
                <a:cubicBezTo>
                  <a:pt x="3127726" y="-39818"/>
                  <a:pt x="3369713" y="57128"/>
                  <a:pt x="3620289" y="0"/>
                </a:cubicBezTo>
                <a:cubicBezTo>
                  <a:pt x="3870865" y="-57128"/>
                  <a:pt x="3957144" y="34872"/>
                  <a:pt x="4193119" y="0"/>
                </a:cubicBezTo>
                <a:cubicBezTo>
                  <a:pt x="4429094" y="-34872"/>
                  <a:pt x="4461030" y="41068"/>
                  <a:pt x="4645656" y="0"/>
                </a:cubicBezTo>
                <a:cubicBezTo>
                  <a:pt x="4830282" y="-41068"/>
                  <a:pt x="5007083" y="12339"/>
                  <a:pt x="5098192" y="0"/>
                </a:cubicBezTo>
                <a:cubicBezTo>
                  <a:pt x="5189301" y="-12339"/>
                  <a:pt x="5686185" y="38175"/>
                  <a:pt x="5911611" y="0"/>
                </a:cubicBezTo>
                <a:cubicBezTo>
                  <a:pt x="6137037" y="-38175"/>
                  <a:pt x="6149984" y="18631"/>
                  <a:pt x="6243853" y="0"/>
                </a:cubicBezTo>
                <a:cubicBezTo>
                  <a:pt x="6337722" y="-18631"/>
                  <a:pt x="6770478" y="96006"/>
                  <a:pt x="7057272" y="0"/>
                </a:cubicBezTo>
                <a:cubicBezTo>
                  <a:pt x="7344066" y="-96006"/>
                  <a:pt x="7224863" y="19279"/>
                  <a:pt x="7389514" y="0"/>
                </a:cubicBezTo>
                <a:cubicBezTo>
                  <a:pt x="7554165" y="-19279"/>
                  <a:pt x="7760684" y="7508"/>
                  <a:pt x="7962344" y="0"/>
                </a:cubicBezTo>
                <a:cubicBezTo>
                  <a:pt x="8164004" y="-7508"/>
                  <a:pt x="8331029" y="81921"/>
                  <a:pt x="8655469" y="0"/>
                </a:cubicBezTo>
                <a:cubicBezTo>
                  <a:pt x="8979909" y="-81921"/>
                  <a:pt x="8898769" y="1997"/>
                  <a:pt x="8987711" y="0"/>
                </a:cubicBezTo>
                <a:cubicBezTo>
                  <a:pt x="9076653" y="-1997"/>
                  <a:pt x="9240847" y="23952"/>
                  <a:pt x="9319953" y="0"/>
                </a:cubicBezTo>
                <a:cubicBezTo>
                  <a:pt x="9399059" y="-23952"/>
                  <a:pt x="9743052" y="77335"/>
                  <a:pt x="10013078" y="0"/>
                </a:cubicBezTo>
                <a:cubicBezTo>
                  <a:pt x="10283104" y="-77335"/>
                  <a:pt x="10402962" y="63589"/>
                  <a:pt x="10585908" y="0"/>
                </a:cubicBezTo>
                <a:cubicBezTo>
                  <a:pt x="10768854" y="-63589"/>
                  <a:pt x="10834335" y="4504"/>
                  <a:pt x="10918150" y="0"/>
                </a:cubicBezTo>
                <a:cubicBezTo>
                  <a:pt x="11001965" y="-4504"/>
                  <a:pt x="11369627" y="38914"/>
                  <a:pt x="11490980" y="0"/>
                </a:cubicBezTo>
                <a:cubicBezTo>
                  <a:pt x="11612333" y="-38914"/>
                  <a:pt x="11821006" y="27185"/>
                  <a:pt x="12029441" y="0"/>
                </a:cubicBezTo>
                <a:cubicBezTo>
                  <a:pt x="12034003" y="199230"/>
                  <a:pt x="11981784" y="276815"/>
                  <a:pt x="12029441" y="400110"/>
                </a:cubicBezTo>
                <a:cubicBezTo>
                  <a:pt x="11772163" y="449757"/>
                  <a:pt x="11621857" y="366214"/>
                  <a:pt x="11456610" y="400110"/>
                </a:cubicBezTo>
                <a:cubicBezTo>
                  <a:pt x="11291363" y="434006"/>
                  <a:pt x="11081112" y="347814"/>
                  <a:pt x="10883780" y="400110"/>
                </a:cubicBezTo>
                <a:cubicBezTo>
                  <a:pt x="10686448" y="452406"/>
                  <a:pt x="10335312" y="390873"/>
                  <a:pt x="10190655" y="400110"/>
                </a:cubicBezTo>
                <a:cubicBezTo>
                  <a:pt x="10045998" y="409347"/>
                  <a:pt x="9962692" y="365250"/>
                  <a:pt x="9738119" y="400110"/>
                </a:cubicBezTo>
                <a:cubicBezTo>
                  <a:pt x="9513546" y="434970"/>
                  <a:pt x="9420627" y="370405"/>
                  <a:pt x="9285583" y="400110"/>
                </a:cubicBezTo>
                <a:cubicBezTo>
                  <a:pt x="9150539" y="429815"/>
                  <a:pt x="8662877" y="350610"/>
                  <a:pt x="8472163" y="400110"/>
                </a:cubicBezTo>
                <a:cubicBezTo>
                  <a:pt x="8281449" y="449610"/>
                  <a:pt x="8155340" y="350506"/>
                  <a:pt x="7899333" y="400110"/>
                </a:cubicBezTo>
                <a:cubicBezTo>
                  <a:pt x="7643326" y="449714"/>
                  <a:pt x="7600865" y="387044"/>
                  <a:pt x="7446797" y="400110"/>
                </a:cubicBezTo>
                <a:cubicBezTo>
                  <a:pt x="7292729" y="413176"/>
                  <a:pt x="7148164" y="394878"/>
                  <a:pt x="6873966" y="400110"/>
                </a:cubicBezTo>
                <a:cubicBezTo>
                  <a:pt x="6599768" y="405342"/>
                  <a:pt x="6328120" y="360339"/>
                  <a:pt x="6180841" y="400110"/>
                </a:cubicBezTo>
                <a:cubicBezTo>
                  <a:pt x="6033562" y="439881"/>
                  <a:pt x="5813366" y="397680"/>
                  <a:pt x="5487716" y="400110"/>
                </a:cubicBezTo>
                <a:cubicBezTo>
                  <a:pt x="5162067" y="402540"/>
                  <a:pt x="5257602" y="378549"/>
                  <a:pt x="5035180" y="400110"/>
                </a:cubicBezTo>
                <a:cubicBezTo>
                  <a:pt x="4812758" y="421671"/>
                  <a:pt x="4685357" y="362142"/>
                  <a:pt x="4582644" y="400110"/>
                </a:cubicBezTo>
                <a:cubicBezTo>
                  <a:pt x="4479931" y="438078"/>
                  <a:pt x="3946254" y="305331"/>
                  <a:pt x="3769225" y="400110"/>
                </a:cubicBezTo>
                <a:cubicBezTo>
                  <a:pt x="3592196" y="494889"/>
                  <a:pt x="3322307" y="366939"/>
                  <a:pt x="3076100" y="400110"/>
                </a:cubicBezTo>
                <a:cubicBezTo>
                  <a:pt x="2829893" y="433281"/>
                  <a:pt x="2947914" y="399048"/>
                  <a:pt x="2864153" y="400110"/>
                </a:cubicBezTo>
                <a:cubicBezTo>
                  <a:pt x="2780392" y="401172"/>
                  <a:pt x="2383472" y="384107"/>
                  <a:pt x="2050733" y="400110"/>
                </a:cubicBezTo>
                <a:cubicBezTo>
                  <a:pt x="1717994" y="416113"/>
                  <a:pt x="1828751" y="393349"/>
                  <a:pt x="1718492" y="400110"/>
                </a:cubicBezTo>
                <a:cubicBezTo>
                  <a:pt x="1608233" y="406871"/>
                  <a:pt x="1410190" y="343391"/>
                  <a:pt x="1145661" y="400110"/>
                </a:cubicBezTo>
                <a:cubicBezTo>
                  <a:pt x="881132" y="456829"/>
                  <a:pt x="871798" y="355059"/>
                  <a:pt x="693125" y="400110"/>
                </a:cubicBezTo>
                <a:cubicBezTo>
                  <a:pt x="514452" y="445161"/>
                  <a:pt x="218951" y="351567"/>
                  <a:pt x="0" y="400110"/>
                </a:cubicBezTo>
                <a:cubicBezTo>
                  <a:pt x="-32542" y="288457"/>
                  <a:pt x="30203" y="139369"/>
                  <a:pt x="0" y="0"/>
                </a:cubicBezTo>
                <a:close/>
              </a:path>
            </a:pathLst>
          </a:custGeom>
          <a:solidFill>
            <a:schemeClr val="accent1">
              <a:lumMod val="20000"/>
              <a:lumOff val="80000"/>
            </a:schemeClr>
          </a:solidFill>
          <a:ln>
            <a:solidFill>
              <a:schemeClr val="tx1"/>
            </a:solidFill>
            <a:extLst>
              <a:ext uri="{C807C97D-BFC1-408E-A445-0C87EB9F89A2}">
                <ask:lineSketchStyleProps xmlns:ask="http://schemas.microsoft.com/office/drawing/2018/sketchyshapes" sd="1200173270">
                  <a:prstGeom prst="rect">
                    <a:avLst/>
                  </a:prstGeom>
                  <ask:type>
                    <ask:lineSketchScribble/>
                  </ask:type>
                </ask:lineSketchStyleProps>
              </a:ext>
            </a:extLst>
          </a:ln>
        </p:spPr>
        <p:txBody>
          <a:bodyPr wrap="square" rtlCol="0">
            <a:spAutoFit/>
          </a:bodyPr>
          <a:lstStyle/>
          <a:p>
            <a:r>
              <a:rPr lang="en-GB" sz="2000"/>
              <a:t>All low-level concerns should be reported to the LADO so they can monitor them.</a:t>
            </a:r>
          </a:p>
        </p:txBody>
      </p:sp>
      <p:sp>
        <p:nvSpPr>
          <p:cNvPr id="10" name="TextBox 9">
            <a:extLst>
              <a:ext uri="{FF2B5EF4-FFF2-40B4-BE49-F238E27FC236}">
                <a16:creationId xmlns:a16="http://schemas.microsoft.com/office/drawing/2014/main" id="{5BA4407E-9C67-68A7-51A1-B7895A1007C9}"/>
              </a:ext>
            </a:extLst>
          </p:cNvPr>
          <p:cNvSpPr txBox="1"/>
          <p:nvPr/>
        </p:nvSpPr>
        <p:spPr>
          <a:xfrm>
            <a:off x="81280" y="2093934"/>
            <a:ext cx="6468533" cy="1015663"/>
          </a:xfrm>
          <a:custGeom>
            <a:avLst/>
            <a:gdLst>
              <a:gd name="csX0" fmla="*/ 0 w 6468533"/>
              <a:gd name="csY0" fmla="*/ 0 h 1015663"/>
              <a:gd name="csX1" fmla="*/ 711539 w 6468533"/>
              <a:gd name="csY1" fmla="*/ 0 h 1015663"/>
              <a:gd name="csX2" fmla="*/ 1487763 w 6468533"/>
              <a:gd name="csY2" fmla="*/ 0 h 1015663"/>
              <a:gd name="csX3" fmla="*/ 2134616 w 6468533"/>
              <a:gd name="csY3" fmla="*/ 0 h 1015663"/>
              <a:gd name="csX4" fmla="*/ 2846155 w 6468533"/>
              <a:gd name="csY4" fmla="*/ 0 h 1015663"/>
              <a:gd name="csX5" fmla="*/ 3428322 w 6468533"/>
              <a:gd name="csY5" fmla="*/ 0 h 1015663"/>
              <a:gd name="csX6" fmla="*/ 4010490 w 6468533"/>
              <a:gd name="csY6" fmla="*/ 0 h 1015663"/>
              <a:gd name="csX7" fmla="*/ 4722029 w 6468533"/>
              <a:gd name="csY7" fmla="*/ 0 h 1015663"/>
              <a:gd name="csX8" fmla="*/ 5174826 w 6468533"/>
              <a:gd name="csY8" fmla="*/ 0 h 1015663"/>
              <a:gd name="csX9" fmla="*/ 5886365 w 6468533"/>
              <a:gd name="csY9" fmla="*/ 0 h 1015663"/>
              <a:gd name="csX10" fmla="*/ 6468533 w 6468533"/>
              <a:gd name="csY10" fmla="*/ 0 h 1015663"/>
              <a:gd name="csX11" fmla="*/ 6468533 w 6468533"/>
              <a:gd name="csY11" fmla="*/ 507832 h 1015663"/>
              <a:gd name="csX12" fmla="*/ 6468533 w 6468533"/>
              <a:gd name="csY12" fmla="*/ 1015663 h 1015663"/>
              <a:gd name="csX13" fmla="*/ 5951050 w 6468533"/>
              <a:gd name="csY13" fmla="*/ 1015663 h 1015663"/>
              <a:gd name="csX14" fmla="*/ 5174826 w 6468533"/>
              <a:gd name="csY14" fmla="*/ 1015663 h 1015663"/>
              <a:gd name="csX15" fmla="*/ 4527973 w 6468533"/>
              <a:gd name="csY15" fmla="*/ 1015663 h 1015663"/>
              <a:gd name="csX16" fmla="*/ 3816434 w 6468533"/>
              <a:gd name="csY16" fmla="*/ 1015663 h 1015663"/>
              <a:gd name="csX17" fmla="*/ 3169581 w 6468533"/>
              <a:gd name="csY17" fmla="*/ 1015663 h 1015663"/>
              <a:gd name="csX18" fmla="*/ 2522728 w 6468533"/>
              <a:gd name="csY18" fmla="*/ 1015663 h 1015663"/>
              <a:gd name="csX19" fmla="*/ 2069931 w 6468533"/>
              <a:gd name="csY19" fmla="*/ 1015663 h 1015663"/>
              <a:gd name="csX20" fmla="*/ 1617133 w 6468533"/>
              <a:gd name="csY20" fmla="*/ 1015663 h 1015663"/>
              <a:gd name="csX21" fmla="*/ 905595 w 6468533"/>
              <a:gd name="csY21" fmla="*/ 1015663 h 1015663"/>
              <a:gd name="csX22" fmla="*/ 0 w 6468533"/>
              <a:gd name="csY22" fmla="*/ 1015663 h 1015663"/>
              <a:gd name="csX23" fmla="*/ 0 w 6468533"/>
              <a:gd name="csY23" fmla="*/ 507832 h 1015663"/>
              <a:gd name="csX24" fmla="*/ 0 w 6468533"/>
              <a:gd name="csY24" fmla="*/ 0 h 10156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6468533" h="1015663" fill="none" extrusionOk="0">
                <a:moveTo>
                  <a:pt x="0" y="0"/>
                </a:moveTo>
                <a:cubicBezTo>
                  <a:pt x="310195" y="-23309"/>
                  <a:pt x="509998" y="-28065"/>
                  <a:pt x="711539" y="0"/>
                </a:cubicBezTo>
                <a:cubicBezTo>
                  <a:pt x="913080" y="28065"/>
                  <a:pt x="1323819" y="-9960"/>
                  <a:pt x="1487763" y="0"/>
                </a:cubicBezTo>
                <a:cubicBezTo>
                  <a:pt x="1651707" y="9960"/>
                  <a:pt x="1988507" y="24440"/>
                  <a:pt x="2134616" y="0"/>
                </a:cubicBezTo>
                <a:cubicBezTo>
                  <a:pt x="2280725" y="-24440"/>
                  <a:pt x="2576677" y="3049"/>
                  <a:pt x="2846155" y="0"/>
                </a:cubicBezTo>
                <a:cubicBezTo>
                  <a:pt x="3115633" y="-3049"/>
                  <a:pt x="3258332" y="22164"/>
                  <a:pt x="3428322" y="0"/>
                </a:cubicBezTo>
                <a:cubicBezTo>
                  <a:pt x="3598312" y="-22164"/>
                  <a:pt x="3774432" y="-7499"/>
                  <a:pt x="4010490" y="0"/>
                </a:cubicBezTo>
                <a:cubicBezTo>
                  <a:pt x="4246548" y="7499"/>
                  <a:pt x="4545943" y="13969"/>
                  <a:pt x="4722029" y="0"/>
                </a:cubicBezTo>
                <a:cubicBezTo>
                  <a:pt x="4898115" y="-13969"/>
                  <a:pt x="4960393" y="-16015"/>
                  <a:pt x="5174826" y="0"/>
                </a:cubicBezTo>
                <a:cubicBezTo>
                  <a:pt x="5389259" y="16015"/>
                  <a:pt x="5615371" y="-29331"/>
                  <a:pt x="5886365" y="0"/>
                </a:cubicBezTo>
                <a:cubicBezTo>
                  <a:pt x="6157359" y="29331"/>
                  <a:pt x="6212724" y="-4157"/>
                  <a:pt x="6468533" y="0"/>
                </a:cubicBezTo>
                <a:cubicBezTo>
                  <a:pt x="6486677" y="105410"/>
                  <a:pt x="6469259" y="343174"/>
                  <a:pt x="6468533" y="507832"/>
                </a:cubicBezTo>
                <a:cubicBezTo>
                  <a:pt x="6467807" y="672490"/>
                  <a:pt x="6447201" y="762143"/>
                  <a:pt x="6468533" y="1015663"/>
                </a:cubicBezTo>
                <a:cubicBezTo>
                  <a:pt x="6252209" y="1025780"/>
                  <a:pt x="6103121" y="999997"/>
                  <a:pt x="5951050" y="1015663"/>
                </a:cubicBezTo>
                <a:cubicBezTo>
                  <a:pt x="5798979" y="1031329"/>
                  <a:pt x="5423344" y="996132"/>
                  <a:pt x="5174826" y="1015663"/>
                </a:cubicBezTo>
                <a:cubicBezTo>
                  <a:pt x="4926308" y="1035194"/>
                  <a:pt x="4734186" y="983930"/>
                  <a:pt x="4527973" y="1015663"/>
                </a:cubicBezTo>
                <a:cubicBezTo>
                  <a:pt x="4321760" y="1047396"/>
                  <a:pt x="4024131" y="991996"/>
                  <a:pt x="3816434" y="1015663"/>
                </a:cubicBezTo>
                <a:cubicBezTo>
                  <a:pt x="3608737" y="1039330"/>
                  <a:pt x="3450111" y="1044379"/>
                  <a:pt x="3169581" y="1015663"/>
                </a:cubicBezTo>
                <a:cubicBezTo>
                  <a:pt x="2889051" y="986947"/>
                  <a:pt x="2729022" y="1008743"/>
                  <a:pt x="2522728" y="1015663"/>
                </a:cubicBezTo>
                <a:cubicBezTo>
                  <a:pt x="2316434" y="1022583"/>
                  <a:pt x="2251261" y="1029282"/>
                  <a:pt x="2069931" y="1015663"/>
                </a:cubicBezTo>
                <a:cubicBezTo>
                  <a:pt x="1888601" y="1002044"/>
                  <a:pt x="1815908" y="1021940"/>
                  <a:pt x="1617133" y="1015663"/>
                </a:cubicBezTo>
                <a:cubicBezTo>
                  <a:pt x="1418358" y="1009386"/>
                  <a:pt x="1064269" y="1034950"/>
                  <a:pt x="905595" y="1015663"/>
                </a:cubicBezTo>
                <a:cubicBezTo>
                  <a:pt x="746921" y="996376"/>
                  <a:pt x="304376" y="1040339"/>
                  <a:pt x="0" y="1015663"/>
                </a:cubicBezTo>
                <a:cubicBezTo>
                  <a:pt x="-19918" y="818588"/>
                  <a:pt x="-2263" y="727762"/>
                  <a:pt x="0" y="507832"/>
                </a:cubicBezTo>
                <a:cubicBezTo>
                  <a:pt x="2263" y="287902"/>
                  <a:pt x="7458" y="178016"/>
                  <a:pt x="0" y="0"/>
                </a:cubicBezTo>
                <a:close/>
              </a:path>
              <a:path w="6468533" h="1015663" stroke="0" extrusionOk="0">
                <a:moveTo>
                  <a:pt x="0" y="0"/>
                </a:moveTo>
                <a:cubicBezTo>
                  <a:pt x="159265" y="-22457"/>
                  <a:pt x="297264" y="-11447"/>
                  <a:pt x="517483" y="0"/>
                </a:cubicBezTo>
                <a:cubicBezTo>
                  <a:pt x="737702" y="11447"/>
                  <a:pt x="948547" y="-17620"/>
                  <a:pt x="1099651" y="0"/>
                </a:cubicBezTo>
                <a:cubicBezTo>
                  <a:pt x="1250755" y="17620"/>
                  <a:pt x="1605097" y="1792"/>
                  <a:pt x="1811189" y="0"/>
                </a:cubicBezTo>
                <a:cubicBezTo>
                  <a:pt x="2017281" y="-1792"/>
                  <a:pt x="2353522" y="9179"/>
                  <a:pt x="2522728" y="0"/>
                </a:cubicBezTo>
                <a:cubicBezTo>
                  <a:pt x="2691934" y="-9179"/>
                  <a:pt x="3062884" y="-36883"/>
                  <a:pt x="3298952" y="0"/>
                </a:cubicBezTo>
                <a:cubicBezTo>
                  <a:pt x="3535020" y="36883"/>
                  <a:pt x="3570488" y="20210"/>
                  <a:pt x="3751749" y="0"/>
                </a:cubicBezTo>
                <a:cubicBezTo>
                  <a:pt x="3933010" y="-20210"/>
                  <a:pt x="4154481" y="-406"/>
                  <a:pt x="4463288" y="0"/>
                </a:cubicBezTo>
                <a:cubicBezTo>
                  <a:pt x="4772095" y="406"/>
                  <a:pt x="4788523" y="-4259"/>
                  <a:pt x="4980770" y="0"/>
                </a:cubicBezTo>
                <a:cubicBezTo>
                  <a:pt x="5173017" y="4259"/>
                  <a:pt x="5378187" y="-19755"/>
                  <a:pt x="5692309" y="0"/>
                </a:cubicBezTo>
                <a:cubicBezTo>
                  <a:pt x="6006431" y="19755"/>
                  <a:pt x="6192217" y="-16970"/>
                  <a:pt x="6468533" y="0"/>
                </a:cubicBezTo>
                <a:cubicBezTo>
                  <a:pt x="6454805" y="238321"/>
                  <a:pt x="6447582" y="387220"/>
                  <a:pt x="6468533" y="487518"/>
                </a:cubicBezTo>
                <a:cubicBezTo>
                  <a:pt x="6489484" y="587816"/>
                  <a:pt x="6452108" y="768600"/>
                  <a:pt x="6468533" y="1015663"/>
                </a:cubicBezTo>
                <a:cubicBezTo>
                  <a:pt x="6276060" y="1014937"/>
                  <a:pt x="6107329" y="984674"/>
                  <a:pt x="5821680" y="1015663"/>
                </a:cubicBezTo>
                <a:cubicBezTo>
                  <a:pt x="5536031" y="1046652"/>
                  <a:pt x="5528850" y="1005439"/>
                  <a:pt x="5368882" y="1015663"/>
                </a:cubicBezTo>
                <a:cubicBezTo>
                  <a:pt x="5208914" y="1025887"/>
                  <a:pt x="4827566" y="985442"/>
                  <a:pt x="4657344" y="1015663"/>
                </a:cubicBezTo>
                <a:cubicBezTo>
                  <a:pt x="4487122" y="1045884"/>
                  <a:pt x="4172007" y="1014904"/>
                  <a:pt x="3881120" y="1015663"/>
                </a:cubicBezTo>
                <a:cubicBezTo>
                  <a:pt x="3590233" y="1016422"/>
                  <a:pt x="3417641" y="980297"/>
                  <a:pt x="3169581" y="1015663"/>
                </a:cubicBezTo>
                <a:cubicBezTo>
                  <a:pt x="2921521" y="1051029"/>
                  <a:pt x="2928563" y="1038188"/>
                  <a:pt x="2716784" y="1015663"/>
                </a:cubicBezTo>
                <a:cubicBezTo>
                  <a:pt x="2505005" y="993138"/>
                  <a:pt x="2490081" y="995920"/>
                  <a:pt x="2263987" y="1015663"/>
                </a:cubicBezTo>
                <a:cubicBezTo>
                  <a:pt x="2037893" y="1035406"/>
                  <a:pt x="1812794" y="1010276"/>
                  <a:pt x="1487763" y="1015663"/>
                </a:cubicBezTo>
                <a:cubicBezTo>
                  <a:pt x="1162732" y="1021050"/>
                  <a:pt x="1068694" y="1020212"/>
                  <a:pt x="905595" y="1015663"/>
                </a:cubicBezTo>
                <a:cubicBezTo>
                  <a:pt x="742496" y="1011114"/>
                  <a:pt x="226002" y="992175"/>
                  <a:pt x="0" y="1015663"/>
                </a:cubicBezTo>
                <a:cubicBezTo>
                  <a:pt x="-15396" y="827539"/>
                  <a:pt x="12781" y="662482"/>
                  <a:pt x="0" y="487518"/>
                </a:cubicBezTo>
                <a:cubicBezTo>
                  <a:pt x="-12781" y="312554"/>
                  <a:pt x="13543" y="148844"/>
                  <a:pt x="0" y="0"/>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697913403">
                  <a:prstGeom prst="rect">
                    <a:avLst/>
                  </a:prstGeom>
                  <ask:type>
                    <ask:lineSketchFreehand/>
                  </ask:type>
                </ask:lineSketchStyleProps>
              </a:ext>
            </a:extLst>
          </a:ln>
        </p:spPr>
        <p:txBody>
          <a:bodyPr wrap="square" rtlCol="0">
            <a:spAutoFit/>
          </a:bodyPr>
          <a:lstStyle/>
          <a:p>
            <a:r>
              <a:rPr lang="en-GB" sz="2000"/>
              <a:t>As a member of staff, conduct outside work is separate to conduct inside work so is not relevant to low-level concerns procedures</a:t>
            </a:r>
            <a:r>
              <a:rPr lang="en-GB"/>
              <a:t>.</a:t>
            </a:r>
          </a:p>
        </p:txBody>
      </p:sp>
      <p:sp>
        <p:nvSpPr>
          <p:cNvPr id="11" name="TextBox 10">
            <a:extLst>
              <a:ext uri="{FF2B5EF4-FFF2-40B4-BE49-F238E27FC236}">
                <a16:creationId xmlns:a16="http://schemas.microsoft.com/office/drawing/2014/main" id="{1B70ABC5-CEF8-4680-75DD-B16C1C74752E}"/>
              </a:ext>
            </a:extLst>
          </p:cNvPr>
          <p:cNvSpPr txBox="1"/>
          <p:nvPr/>
        </p:nvSpPr>
        <p:spPr>
          <a:xfrm>
            <a:off x="81280" y="3901534"/>
            <a:ext cx="12029440" cy="400110"/>
          </a:xfrm>
          <a:custGeom>
            <a:avLst/>
            <a:gdLst>
              <a:gd name="csX0" fmla="*/ 0 w 12029440"/>
              <a:gd name="csY0" fmla="*/ 0 h 400110"/>
              <a:gd name="csX1" fmla="*/ 307419 w 12029440"/>
              <a:gd name="csY1" fmla="*/ 0 h 400110"/>
              <a:gd name="csX2" fmla="*/ 1216310 w 12029440"/>
              <a:gd name="csY2" fmla="*/ 0 h 400110"/>
              <a:gd name="csX3" fmla="*/ 1764318 w 12029440"/>
              <a:gd name="csY3" fmla="*/ 0 h 400110"/>
              <a:gd name="csX4" fmla="*/ 2192031 w 12029440"/>
              <a:gd name="csY4" fmla="*/ 0 h 400110"/>
              <a:gd name="csX5" fmla="*/ 2499450 w 12029440"/>
              <a:gd name="csY5" fmla="*/ 0 h 400110"/>
              <a:gd name="csX6" fmla="*/ 3167753 w 12029440"/>
              <a:gd name="csY6" fmla="*/ 0 h 400110"/>
              <a:gd name="csX7" fmla="*/ 3715760 w 12029440"/>
              <a:gd name="csY7" fmla="*/ 0 h 400110"/>
              <a:gd name="csX8" fmla="*/ 4504357 w 12029440"/>
              <a:gd name="csY8" fmla="*/ 0 h 400110"/>
              <a:gd name="csX9" fmla="*/ 5292954 w 12029440"/>
              <a:gd name="csY9" fmla="*/ 0 h 400110"/>
              <a:gd name="csX10" fmla="*/ 6201845 w 12029440"/>
              <a:gd name="csY10" fmla="*/ 0 h 400110"/>
              <a:gd name="csX11" fmla="*/ 6509264 w 12029440"/>
              <a:gd name="csY11" fmla="*/ 0 h 400110"/>
              <a:gd name="csX12" fmla="*/ 7057271 w 12029440"/>
              <a:gd name="csY12" fmla="*/ 0 h 400110"/>
              <a:gd name="csX13" fmla="*/ 7966162 w 12029440"/>
              <a:gd name="csY13" fmla="*/ 0 h 400110"/>
              <a:gd name="csX14" fmla="*/ 8634465 w 12029440"/>
              <a:gd name="csY14" fmla="*/ 0 h 400110"/>
              <a:gd name="csX15" fmla="*/ 9543356 w 12029440"/>
              <a:gd name="csY15" fmla="*/ 0 h 400110"/>
              <a:gd name="csX16" fmla="*/ 10211658 w 12029440"/>
              <a:gd name="csY16" fmla="*/ 0 h 400110"/>
              <a:gd name="csX17" fmla="*/ 10879960 w 12029440"/>
              <a:gd name="csY17" fmla="*/ 0 h 400110"/>
              <a:gd name="csX18" fmla="*/ 12029440 w 12029440"/>
              <a:gd name="csY18" fmla="*/ 0 h 400110"/>
              <a:gd name="csX19" fmla="*/ 12029440 w 12029440"/>
              <a:gd name="csY19" fmla="*/ 400110 h 400110"/>
              <a:gd name="csX20" fmla="*/ 11481432 w 12029440"/>
              <a:gd name="csY20" fmla="*/ 400110 h 400110"/>
              <a:gd name="csX21" fmla="*/ 10813130 w 12029440"/>
              <a:gd name="csY21" fmla="*/ 400110 h 400110"/>
              <a:gd name="csX22" fmla="*/ 10505711 w 12029440"/>
              <a:gd name="csY22" fmla="*/ 400110 h 400110"/>
              <a:gd name="csX23" fmla="*/ 9596820 w 12029440"/>
              <a:gd name="csY23" fmla="*/ 400110 h 400110"/>
              <a:gd name="csX24" fmla="*/ 9289401 w 12029440"/>
              <a:gd name="csY24" fmla="*/ 400110 h 400110"/>
              <a:gd name="csX25" fmla="*/ 8981982 w 12029440"/>
              <a:gd name="csY25" fmla="*/ 400110 h 400110"/>
              <a:gd name="csX26" fmla="*/ 8193385 w 12029440"/>
              <a:gd name="csY26" fmla="*/ 400110 h 400110"/>
              <a:gd name="csX27" fmla="*/ 7645377 w 12029440"/>
              <a:gd name="csY27" fmla="*/ 400110 h 400110"/>
              <a:gd name="csX28" fmla="*/ 7217664 w 12029440"/>
              <a:gd name="csY28" fmla="*/ 400110 h 400110"/>
              <a:gd name="csX29" fmla="*/ 6910245 w 12029440"/>
              <a:gd name="csY29" fmla="*/ 400110 h 400110"/>
              <a:gd name="csX30" fmla="*/ 6602826 w 12029440"/>
              <a:gd name="csY30" fmla="*/ 400110 h 400110"/>
              <a:gd name="csX31" fmla="*/ 6295407 w 12029440"/>
              <a:gd name="csY31" fmla="*/ 400110 h 400110"/>
              <a:gd name="csX32" fmla="*/ 5987988 w 12029440"/>
              <a:gd name="csY32" fmla="*/ 400110 h 400110"/>
              <a:gd name="csX33" fmla="*/ 5199391 w 12029440"/>
              <a:gd name="csY33" fmla="*/ 400110 h 400110"/>
              <a:gd name="csX34" fmla="*/ 4651383 w 12029440"/>
              <a:gd name="csY34" fmla="*/ 400110 h 400110"/>
              <a:gd name="csX35" fmla="*/ 4223670 w 12029440"/>
              <a:gd name="csY35" fmla="*/ 400110 h 400110"/>
              <a:gd name="csX36" fmla="*/ 3435073 w 12029440"/>
              <a:gd name="csY36" fmla="*/ 400110 h 400110"/>
              <a:gd name="csX37" fmla="*/ 3007360 w 12029440"/>
              <a:gd name="csY37" fmla="*/ 400110 h 400110"/>
              <a:gd name="csX38" fmla="*/ 2218763 w 12029440"/>
              <a:gd name="csY38" fmla="*/ 400110 h 400110"/>
              <a:gd name="csX39" fmla="*/ 1309872 w 12029440"/>
              <a:gd name="csY39" fmla="*/ 400110 h 400110"/>
              <a:gd name="csX40" fmla="*/ 0 w 12029440"/>
              <a:gd name="csY40" fmla="*/ 400110 h 400110"/>
              <a:gd name="csX41" fmla="*/ 0 w 12029440"/>
              <a:gd name="csY41" fmla="*/ 0 h 4001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12029440" h="400110" fill="none" extrusionOk="0">
                <a:moveTo>
                  <a:pt x="0" y="0"/>
                </a:moveTo>
                <a:cubicBezTo>
                  <a:pt x="78445" y="-14789"/>
                  <a:pt x="224481" y="-4690"/>
                  <a:pt x="307419" y="0"/>
                </a:cubicBezTo>
                <a:cubicBezTo>
                  <a:pt x="390357" y="4690"/>
                  <a:pt x="827769" y="5650"/>
                  <a:pt x="1216310" y="0"/>
                </a:cubicBezTo>
                <a:cubicBezTo>
                  <a:pt x="1604851" y="-5650"/>
                  <a:pt x="1491707" y="5208"/>
                  <a:pt x="1764318" y="0"/>
                </a:cubicBezTo>
                <a:cubicBezTo>
                  <a:pt x="2036929" y="-5208"/>
                  <a:pt x="2035015" y="-10826"/>
                  <a:pt x="2192031" y="0"/>
                </a:cubicBezTo>
                <a:cubicBezTo>
                  <a:pt x="2349047" y="10826"/>
                  <a:pt x="2351878" y="-14935"/>
                  <a:pt x="2499450" y="0"/>
                </a:cubicBezTo>
                <a:cubicBezTo>
                  <a:pt x="2647022" y="14935"/>
                  <a:pt x="2881589" y="29116"/>
                  <a:pt x="3167753" y="0"/>
                </a:cubicBezTo>
                <a:cubicBezTo>
                  <a:pt x="3453917" y="-29116"/>
                  <a:pt x="3442185" y="-27000"/>
                  <a:pt x="3715760" y="0"/>
                </a:cubicBezTo>
                <a:cubicBezTo>
                  <a:pt x="3989335" y="27000"/>
                  <a:pt x="4199204" y="1892"/>
                  <a:pt x="4504357" y="0"/>
                </a:cubicBezTo>
                <a:cubicBezTo>
                  <a:pt x="4809510" y="-1892"/>
                  <a:pt x="5071449" y="-26307"/>
                  <a:pt x="5292954" y="0"/>
                </a:cubicBezTo>
                <a:cubicBezTo>
                  <a:pt x="5514459" y="26307"/>
                  <a:pt x="5806208" y="38703"/>
                  <a:pt x="6201845" y="0"/>
                </a:cubicBezTo>
                <a:cubicBezTo>
                  <a:pt x="6597482" y="-38703"/>
                  <a:pt x="6406785" y="-7604"/>
                  <a:pt x="6509264" y="0"/>
                </a:cubicBezTo>
                <a:cubicBezTo>
                  <a:pt x="6611743" y="7604"/>
                  <a:pt x="6933761" y="-8325"/>
                  <a:pt x="7057271" y="0"/>
                </a:cubicBezTo>
                <a:cubicBezTo>
                  <a:pt x="7180781" y="8325"/>
                  <a:pt x="7651389" y="39269"/>
                  <a:pt x="7966162" y="0"/>
                </a:cubicBezTo>
                <a:cubicBezTo>
                  <a:pt x="8280935" y="-39269"/>
                  <a:pt x="8366309" y="11481"/>
                  <a:pt x="8634465" y="0"/>
                </a:cubicBezTo>
                <a:cubicBezTo>
                  <a:pt x="8902621" y="-11481"/>
                  <a:pt x="9198410" y="12934"/>
                  <a:pt x="9543356" y="0"/>
                </a:cubicBezTo>
                <a:cubicBezTo>
                  <a:pt x="9888302" y="-12934"/>
                  <a:pt x="9932964" y="3174"/>
                  <a:pt x="10211658" y="0"/>
                </a:cubicBezTo>
                <a:cubicBezTo>
                  <a:pt x="10490352" y="-3174"/>
                  <a:pt x="10643299" y="-7750"/>
                  <a:pt x="10879960" y="0"/>
                </a:cubicBezTo>
                <a:cubicBezTo>
                  <a:pt x="11116621" y="7750"/>
                  <a:pt x="11711580" y="53087"/>
                  <a:pt x="12029440" y="0"/>
                </a:cubicBezTo>
                <a:cubicBezTo>
                  <a:pt x="12009574" y="196404"/>
                  <a:pt x="12041240" y="272846"/>
                  <a:pt x="12029440" y="400110"/>
                </a:cubicBezTo>
                <a:cubicBezTo>
                  <a:pt x="11778173" y="411414"/>
                  <a:pt x="11610485" y="395019"/>
                  <a:pt x="11481432" y="400110"/>
                </a:cubicBezTo>
                <a:cubicBezTo>
                  <a:pt x="11352379" y="405201"/>
                  <a:pt x="11021793" y="412742"/>
                  <a:pt x="10813130" y="400110"/>
                </a:cubicBezTo>
                <a:cubicBezTo>
                  <a:pt x="10604467" y="387478"/>
                  <a:pt x="10594670" y="413777"/>
                  <a:pt x="10505711" y="400110"/>
                </a:cubicBezTo>
                <a:cubicBezTo>
                  <a:pt x="10416752" y="386443"/>
                  <a:pt x="9853120" y="385598"/>
                  <a:pt x="9596820" y="400110"/>
                </a:cubicBezTo>
                <a:cubicBezTo>
                  <a:pt x="9340520" y="414622"/>
                  <a:pt x="9440409" y="411267"/>
                  <a:pt x="9289401" y="400110"/>
                </a:cubicBezTo>
                <a:cubicBezTo>
                  <a:pt x="9138393" y="388953"/>
                  <a:pt x="9089134" y="410570"/>
                  <a:pt x="8981982" y="400110"/>
                </a:cubicBezTo>
                <a:cubicBezTo>
                  <a:pt x="8874830" y="389650"/>
                  <a:pt x="8501001" y="381476"/>
                  <a:pt x="8193385" y="400110"/>
                </a:cubicBezTo>
                <a:cubicBezTo>
                  <a:pt x="7885769" y="418744"/>
                  <a:pt x="7841864" y="407493"/>
                  <a:pt x="7645377" y="400110"/>
                </a:cubicBezTo>
                <a:cubicBezTo>
                  <a:pt x="7448890" y="392727"/>
                  <a:pt x="7419500" y="396281"/>
                  <a:pt x="7217664" y="400110"/>
                </a:cubicBezTo>
                <a:cubicBezTo>
                  <a:pt x="7015828" y="403939"/>
                  <a:pt x="7004115" y="390364"/>
                  <a:pt x="6910245" y="400110"/>
                </a:cubicBezTo>
                <a:cubicBezTo>
                  <a:pt x="6816375" y="409856"/>
                  <a:pt x="6737617" y="385821"/>
                  <a:pt x="6602826" y="400110"/>
                </a:cubicBezTo>
                <a:cubicBezTo>
                  <a:pt x="6468035" y="414399"/>
                  <a:pt x="6435402" y="386805"/>
                  <a:pt x="6295407" y="400110"/>
                </a:cubicBezTo>
                <a:cubicBezTo>
                  <a:pt x="6155412" y="413415"/>
                  <a:pt x="6060713" y="386715"/>
                  <a:pt x="5987988" y="400110"/>
                </a:cubicBezTo>
                <a:cubicBezTo>
                  <a:pt x="5915263" y="413505"/>
                  <a:pt x="5476332" y="408745"/>
                  <a:pt x="5199391" y="400110"/>
                </a:cubicBezTo>
                <a:cubicBezTo>
                  <a:pt x="4922450" y="391475"/>
                  <a:pt x="4918879" y="406626"/>
                  <a:pt x="4651383" y="400110"/>
                </a:cubicBezTo>
                <a:cubicBezTo>
                  <a:pt x="4383887" y="393594"/>
                  <a:pt x="4372494" y="411694"/>
                  <a:pt x="4223670" y="400110"/>
                </a:cubicBezTo>
                <a:cubicBezTo>
                  <a:pt x="4074846" y="388526"/>
                  <a:pt x="3783733" y="390530"/>
                  <a:pt x="3435073" y="400110"/>
                </a:cubicBezTo>
                <a:cubicBezTo>
                  <a:pt x="3086413" y="409690"/>
                  <a:pt x="3198152" y="387806"/>
                  <a:pt x="3007360" y="400110"/>
                </a:cubicBezTo>
                <a:cubicBezTo>
                  <a:pt x="2816568" y="412414"/>
                  <a:pt x="2383243" y="419478"/>
                  <a:pt x="2218763" y="400110"/>
                </a:cubicBezTo>
                <a:cubicBezTo>
                  <a:pt x="2054283" y="380742"/>
                  <a:pt x="1644269" y="417387"/>
                  <a:pt x="1309872" y="400110"/>
                </a:cubicBezTo>
                <a:cubicBezTo>
                  <a:pt x="975475" y="382833"/>
                  <a:pt x="540940" y="435937"/>
                  <a:pt x="0" y="400110"/>
                </a:cubicBezTo>
                <a:cubicBezTo>
                  <a:pt x="-14776" y="297518"/>
                  <a:pt x="-4097" y="193014"/>
                  <a:pt x="0" y="0"/>
                </a:cubicBezTo>
                <a:close/>
              </a:path>
              <a:path w="12029440" h="400110" stroke="0" extrusionOk="0">
                <a:moveTo>
                  <a:pt x="0" y="0"/>
                </a:moveTo>
                <a:cubicBezTo>
                  <a:pt x="151400" y="17694"/>
                  <a:pt x="278099" y="8151"/>
                  <a:pt x="548008" y="0"/>
                </a:cubicBezTo>
                <a:cubicBezTo>
                  <a:pt x="817917" y="-8151"/>
                  <a:pt x="933184" y="6154"/>
                  <a:pt x="1096016" y="0"/>
                </a:cubicBezTo>
                <a:cubicBezTo>
                  <a:pt x="1258848" y="-6154"/>
                  <a:pt x="1716739" y="33634"/>
                  <a:pt x="2004907" y="0"/>
                </a:cubicBezTo>
                <a:cubicBezTo>
                  <a:pt x="2293075" y="-33634"/>
                  <a:pt x="2464861" y="24524"/>
                  <a:pt x="2793503" y="0"/>
                </a:cubicBezTo>
                <a:cubicBezTo>
                  <a:pt x="3122145" y="-24524"/>
                  <a:pt x="3484760" y="-39494"/>
                  <a:pt x="3702394" y="0"/>
                </a:cubicBezTo>
                <a:cubicBezTo>
                  <a:pt x="3920028" y="39494"/>
                  <a:pt x="4081492" y="23525"/>
                  <a:pt x="4370697" y="0"/>
                </a:cubicBezTo>
                <a:cubicBezTo>
                  <a:pt x="4659902" y="-23525"/>
                  <a:pt x="4777560" y="15958"/>
                  <a:pt x="5038999" y="0"/>
                </a:cubicBezTo>
                <a:cubicBezTo>
                  <a:pt x="5300438" y="-15958"/>
                  <a:pt x="5192893" y="13949"/>
                  <a:pt x="5346418" y="0"/>
                </a:cubicBezTo>
                <a:cubicBezTo>
                  <a:pt x="5499943" y="-13949"/>
                  <a:pt x="5874233" y="22048"/>
                  <a:pt x="6255309" y="0"/>
                </a:cubicBezTo>
                <a:cubicBezTo>
                  <a:pt x="6636385" y="-22048"/>
                  <a:pt x="6465853" y="-3880"/>
                  <a:pt x="6562728" y="0"/>
                </a:cubicBezTo>
                <a:cubicBezTo>
                  <a:pt x="6659603" y="3880"/>
                  <a:pt x="6795106" y="5769"/>
                  <a:pt x="6990441" y="0"/>
                </a:cubicBezTo>
                <a:cubicBezTo>
                  <a:pt x="7185776" y="-5769"/>
                  <a:pt x="7277004" y="-377"/>
                  <a:pt x="7538449" y="0"/>
                </a:cubicBezTo>
                <a:cubicBezTo>
                  <a:pt x="7799894" y="377"/>
                  <a:pt x="7998680" y="-34578"/>
                  <a:pt x="8447340" y="0"/>
                </a:cubicBezTo>
                <a:cubicBezTo>
                  <a:pt x="8896000" y="34578"/>
                  <a:pt x="9085575" y="4573"/>
                  <a:pt x="9356231" y="0"/>
                </a:cubicBezTo>
                <a:cubicBezTo>
                  <a:pt x="9626887" y="-4573"/>
                  <a:pt x="9544515" y="524"/>
                  <a:pt x="9663650" y="0"/>
                </a:cubicBezTo>
                <a:cubicBezTo>
                  <a:pt x="9782785" y="-524"/>
                  <a:pt x="10215249" y="43196"/>
                  <a:pt x="10572541" y="0"/>
                </a:cubicBezTo>
                <a:cubicBezTo>
                  <a:pt x="10929833" y="-43196"/>
                  <a:pt x="10790599" y="-7288"/>
                  <a:pt x="10879960" y="0"/>
                </a:cubicBezTo>
                <a:cubicBezTo>
                  <a:pt x="10969321" y="7288"/>
                  <a:pt x="11707049" y="50983"/>
                  <a:pt x="12029440" y="0"/>
                </a:cubicBezTo>
                <a:cubicBezTo>
                  <a:pt x="12010581" y="191476"/>
                  <a:pt x="12037178" y="244704"/>
                  <a:pt x="12029440" y="400110"/>
                </a:cubicBezTo>
                <a:cubicBezTo>
                  <a:pt x="11842304" y="418213"/>
                  <a:pt x="11629311" y="375677"/>
                  <a:pt x="11361138" y="400110"/>
                </a:cubicBezTo>
                <a:cubicBezTo>
                  <a:pt x="11092965" y="424543"/>
                  <a:pt x="11039920" y="393296"/>
                  <a:pt x="10813130" y="400110"/>
                </a:cubicBezTo>
                <a:cubicBezTo>
                  <a:pt x="10586340" y="406924"/>
                  <a:pt x="10650219" y="390699"/>
                  <a:pt x="10505711" y="400110"/>
                </a:cubicBezTo>
                <a:cubicBezTo>
                  <a:pt x="10361203" y="409521"/>
                  <a:pt x="10020056" y="421015"/>
                  <a:pt x="9837409" y="400110"/>
                </a:cubicBezTo>
                <a:cubicBezTo>
                  <a:pt x="9654762" y="379205"/>
                  <a:pt x="9426382" y="415384"/>
                  <a:pt x="9289401" y="400110"/>
                </a:cubicBezTo>
                <a:cubicBezTo>
                  <a:pt x="9152420" y="384836"/>
                  <a:pt x="9071732" y="409301"/>
                  <a:pt x="8981982" y="400110"/>
                </a:cubicBezTo>
                <a:cubicBezTo>
                  <a:pt x="8892232" y="390919"/>
                  <a:pt x="8744731" y="390931"/>
                  <a:pt x="8554268" y="400110"/>
                </a:cubicBezTo>
                <a:cubicBezTo>
                  <a:pt x="8363805" y="409289"/>
                  <a:pt x="8389622" y="408761"/>
                  <a:pt x="8246849" y="400110"/>
                </a:cubicBezTo>
                <a:cubicBezTo>
                  <a:pt x="8104076" y="391459"/>
                  <a:pt x="7870538" y="386782"/>
                  <a:pt x="7578547" y="400110"/>
                </a:cubicBezTo>
                <a:cubicBezTo>
                  <a:pt x="7286556" y="413438"/>
                  <a:pt x="7049829" y="369896"/>
                  <a:pt x="6910245" y="400110"/>
                </a:cubicBezTo>
                <a:cubicBezTo>
                  <a:pt x="6770661" y="430324"/>
                  <a:pt x="6280926" y="445230"/>
                  <a:pt x="6001354" y="400110"/>
                </a:cubicBezTo>
                <a:cubicBezTo>
                  <a:pt x="5721782" y="354990"/>
                  <a:pt x="5479237" y="421642"/>
                  <a:pt x="5333052" y="400110"/>
                </a:cubicBezTo>
                <a:cubicBezTo>
                  <a:pt x="5186867" y="378578"/>
                  <a:pt x="4803895" y="445345"/>
                  <a:pt x="4424161" y="400110"/>
                </a:cubicBezTo>
                <a:cubicBezTo>
                  <a:pt x="4044427" y="354875"/>
                  <a:pt x="4202300" y="405456"/>
                  <a:pt x="4116742" y="400110"/>
                </a:cubicBezTo>
                <a:cubicBezTo>
                  <a:pt x="4031184" y="394764"/>
                  <a:pt x="3615821" y="389495"/>
                  <a:pt x="3328145" y="400110"/>
                </a:cubicBezTo>
                <a:cubicBezTo>
                  <a:pt x="3040469" y="410725"/>
                  <a:pt x="2973317" y="423896"/>
                  <a:pt x="2780137" y="400110"/>
                </a:cubicBezTo>
                <a:cubicBezTo>
                  <a:pt x="2586957" y="376324"/>
                  <a:pt x="2219947" y="408452"/>
                  <a:pt x="1871246" y="400110"/>
                </a:cubicBezTo>
                <a:cubicBezTo>
                  <a:pt x="1522545" y="391768"/>
                  <a:pt x="1318880" y="389892"/>
                  <a:pt x="1082650" y="400110"/>
                </a:cubicBezTo>
                <a:cubicBezTo>
                  <a:pt x="846420" y="410328"/>
                  <a:pt x="766988" y="418625"/>
                  <a:pt x="654936" y="400110"/>
                </a:cubicBezTo>
                <a:cubicBezTo>
                  <a:pt x="542884" y="381595"/>
                  <a:pt x="295334" y="413493"/>
                  <a:pt x="0" y="400110"/>
                </a:cubicBezTo>
                <a:cubicBezTo>
                  <a:pt x="18740" y="238351"/>
                  <a:pt x="-2892" y="156908"/>
                  <a:pt x="0" y="0"/>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1136294631">
                  <a:prstGeom prst="rect">
                    <a:avLst/>
                  </a:prstGeom>
                  <ask:type>
                    <ask:lineSketchFreehand/>
                  </ask:type>
                </ask:lineSketchStyleProps>
              </a:ext>
            </a:extLst>
          </a:ln>
        </p:spPr>
        <p:txBody>
          <a:bodyPr wrap="square" rtlCol="0">
            <a:spAutoFit/>
          </a:bodyPr>
          <a:lstStyle/>
          <a:p>
            <a:r>
              <a:rPr lang="en-GB" sz="2000"/>
              <a:t>It is not necessary to report a low-level concern if you have reported the behaviour before.</a:t>
            </a:r>
          </a:p>
        </p:txBody>
      </p:sp>
      <p:sp>
        <p:nvSpPr>
          <p:cNvPr id="12" name="TextBox 11">
            <a:extLst>
              <a:ext uri="{FF2B5EF4-FFF2-40B4-BE49-F238E27FC236}">
                <a16:creationId xmlns:a16="http://schemas.microsoft.com/office/drawing/2014/main" id="{10C8D3A9-267C-C980-4371-8477A8499B62}"/>
              </a:ext>
            </a:extLst>
          </p:cNvPr>
          <p:cNvSpPr txBox="1"/>
          <p:nvPr/>
        </p:nvSpPr>
        <p:spPr>
          <a:xfrm>
            <a:off x="81279" y="4503525"/>
            <a:ext cx="12029439" cy="707886"/>
          </a:xfrm>
          <a:custGeom>
            <a:avLst/>
            <a:gdLst>
              <a:gd name="csX0" fmla="*/ 0 w 12029439"/>
              <a:gd name="csY0" fmla="*/ 0 h 707886"/>
              <a:gd name="csX1" fmla="*/ 693125 w 12029439"/>
              <a:gd name="csY1" fmla="*/ 0 h 707886"/>
              <a:gd name="csX2" fmla="*/ 1025366 w 12029439"/>
              <a:gd name="csY2" fmla="*/ 0 h 707886"/>
              <a:gd name="csX3" fmla="*/ 1718491 w 12029439"/>
              <a:gd name="csY3" fmla="*/ 0 h 707886"/>
              <a:gd name="csX4" fmla="*/ 1930439 w 12029439"/>
              <a:gd name="csY4" fmla="*/ 0 h 707886"/>
              <a:gd name="csX5" fmla="*/ 2382975 w 12029439"/>
              <a:gd name="csY5" fmla="*/ 0 h 707886"/>
              <a:gd name="csX6" fmla="*/ 3076099 w 12029439"/>
              <a:gd name="csY6" fmla="*/ 0 h 707886"/>
              <a:gd name="csX7" fmla="*/ 3889519 w 12029439"/>
              <a:gd name="csY7" fmla="*/ 0 h 707886"/>
              <a:gd name="csX8" fmla="*/ 4702938 w 12029439"/>
              <a:gd name="csY8" fmla="*/ 0 h 707886"/>
              <a:gd name="csX9" fmla="*/ 5155474 w 12029439"/>
              <a:gd name="csY9" fmla="*/ 0 h 707886"/>
              <a:gd name="csX10" fmla="*/ 5848599 w 12029439"/>
              <a:gd name="csY10" fmla="*/ 0 h 707886"/>
              <a:gd name="csX11" fmla="*/ 6301135 w 12029439"/>
              <a:gd name="csY11" fmla="*/ 0 h 707886"/>
              <a:gd name="csX12" fmla="*/ 6873965 w 12029439"/>
              <a:gd name="csY12" fmla="*/ 0 h 707886"/>
              <a:gd name="csX13" fmla="*/ 7085912 w 12029439"/>
              <a:gd name="csY13" fmla="*/ 0 h 707886"/>
              <a:gd name="csX14" fmla="*/ 7779037 w 12029439"/>
              <a:gd name="csY14" fmla="*/ 0 h 707886"/>
              <a:gd name="csX15" fmla="*/ 8472162 w 12029439"/>
              <a:gd name="csY15" fmla="*/ 0 h 707886"/>
              <a:gd name="csX16" fmla="*/ 8924698 w 12029439"/>
              <a:gd name="csY16" fmla="*/ 0 h 707886"/>
              <a:gd name="csX17" fmla="*/ 9497529 w 12029439"/>
              <a:gd name="csY17" fmla="*/ 0 h 707886"/>
              <a:gd name="csX18" fmla="*/ 9709476 w 12029439"/>
              <a:gd name="csY18" fmla="*/ 0 h 707886"/>
              <a:gd name="csX19" fmla="*/ 9921423 w 12029439"/>
              <a:gd name="csY19" fmla="*/ 0 h 707886"/>
              <a:gd name="csX20" fmla="*/ 10734842 w 12029439"/>
              <a:gd name="csY20" fmla="*/ 0 h 707886"/>
              <a:gd name="csX21" fmla="*/ 11427967 w 12029439"/>
              <a:gd name="csY21" fmla="*/ 0 h 707886"/>
              <a:gd name="csX22" fmla="*/ 12029439 w 12029439"/>
              <a:gd name="csY22" fmla="*/ 0 h 707886"/>
              <a:gd name="csX23" fmla="*/ 12029439 w 12029439"/>
              <a:gd name="csY23" fmla="*/ 353943 h 707886"/>
              <a:gd name="csX24" fmla="*/ 12029439 w 12029439"/>
              <a:gd name="csY24" fmla="*/ 707886 h 707886"/>
              <a:gd name="csX25" fmla="*/ 11817492 w 12029439"/>
              <a:gd name="csY25" fmla="*/ 707886 h 707886"/>
              <a:gd name="csX26" fmla="*/ 11364956 w 12029439"/>
              <a:gd name="csY26" fmla="*/ 707886 h 707886"/>
              <a:gd name="csX27" fmla="*/ 10792125 w 12029439"/>
              <a:gd name="csY27" fmla="*/ 707886 h 707886"/>
              <a:gd name="csX28" fmla="*/ 10459884 w 12029439"/>
              <a:gd name="csY28" fmla="*/ 707886 h 707886"/>
              <a:gd name="csX29" fmla="*/ 10127642 w 12029439"/>
              <a:gd name="csY29" fmla="*/ 707886 h 707886"/>
              <a:gd name="csX30" fmla="*/ 9675106 w 12029439"/>
              <a:gd name="csY30" fmla="*/ 707886 h 707886"/>
              <a:gd name="csX31" fmla="*/ 9463159 w 12029439"/>
              <a:gd name="csY31" fmla="*/ 707886 h 707886"/>
              <a:gd name="csX32" fmla="*/ 9010623 w 12029439"/>
              <a:gd name="csY32" fmla="*/ 707886 h 707886"/>
              <a:gd name="csX33" fmla="*/ 8798675 w 12029439"/>
              <a:gd name="csY33" fmla="*/ 707886 h 707886"/>
              <a:gd name="csX34" fmla="*/ 8105551 w 12029439"/>
              <a:gd name="csY34" fmla="*/ 707886 h 707886"/>
              <a:gd name="csX35" fmla="*/ 7893603 w 12029439"/>
              <a:gd name="csY35" fmla="*/ 707886 h 707886"/>
              <a:gd name="csX36" fmla="*/ 7441067 w 12029439"/>
              <a:gd name="csY36" fmla="*/ 707886 h 707886"/>
              <a:gd name="csX37" fmla="*/ 7229120 w 12029439"/>
              <a:gd name="csY37" fmla="*/ 707886 h 707886"/>
              <a:gd name="csX38" fmla="*/ 6776584 w 12029439"/>
              <a:gd name="csY38" fmla="*/ 707886 h 707886"/>
              <a:gd name="csX39" fmla="*/ 6444342 w 12029439"/>
              <a:gd name="csY39" fmla="*/ 707886 h 707886"/>
              <a:gd name="csX40" fmla="*/ 5751218 w 12029439"/>
              <a:gd name="csY40" fmla="*/ 707886 h 707886"/>
              <a:gd name="csX41" fmla="*/ 4937798 w 12029439"/>
              <a:gd name="csY41" fmla="*/ 707886 h 707886"/>
              <a:gd name="csX42" fmla="*/ 4725851 w 12029439"/>
              <a:gd name="csY42" fmla="*/ 707886 h 707886"/>
              <a:gd name="csX43" fmla="*/ 4273315 w 12029439"/>
              <a:gd name="csY43" fmla="*/ 707886 h 707886"/>
              <a:gd name="csX44" fmla="*/ 3459896 w 12029439"/>
              <a:gd name="csY44" fmla="*/ 707886 h 707886"/>
              <a:gd name="csX45" fmla="*/ 2646477 w 12029439"/>
              <a:gd name="csY45" fmla="*/ 707886 h 707886"/>
              <a:gd name="csX46" fmla="*/ 2073646 w 12029439"/>
              <a:gd name="csY46" fmla="*/ 707886 h 707886"/>
              <a:gd name="csX47" fmla="*/ 1500816 w 12029439"/>
              <a:gd name="csY47" fmla="*/ 707886 h 707886"/>
              <a:gd name="csX48" fmla="*/ 807691 w 12029439"/>
              <a:gd name="csY48" fmla="*/ 707886 h 707886"/>
              <a:gd name="csX49" fmla="*/ 0 w 12029439"/>
              <a:gd name="csY49" fmla="*/ 707886 h 707886"/>
              <a:gd name="csX50" fmla="*/ 0 w 12029439"/>
              <a:gd name="csY50" fmla="*/ 346864 h 707886"/>
              <a:gd name="csX51" fmla="*/ 0 w 12029439"/>
              <a:gd name="csY51" fmla="*/ 0 h 7078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12029439" h="707886" fill="none" extrusionOk="0">
                <a:moveTo>
                  <a:pt x="0" y="0"/>
                </a:moveTo>
                <a:cubicBezTo>
                  <a:pt x="278213" y="-23750"/>
                  <a:pt x="462121" y="58715"/>
                  <a:pt x="693125" y="0"/>
                </a:cubicBezTo>
                <a:cubicBezTo>
                  <a:pt x="924129" y="-58715"/>
                  <a:pt x="951249" y="478"/>
                  <a:pt x="1025366" y="0"/>
                </a:cubicBezTo>
                <a:cubicBezTo>
                  <a:pt x="1099483" y="-478"/>
                  <a:pt x="1464117" y="5746"/>
                  <a:pt x="1718491" y="0"/>
                </a:cubicBezTo>
                <a:cubicBezTo>
                  <a:pt x="1972865" y="-5746"/>
                  <a:pt x="1877584" y="7985"/>
                  <a:pt x="1930439" y="0"/>
                </a:cubicBezTo>
                <a:cubicBezTo>
                  <a:pt x="1983294" y="-7985"/>
                  <a:pt x="2272241" y="19131"/>
                  <a:pt x="2382975" y="0"/>
                </a:cubicBezTo>
                <a:cubicBezTo>
                  <a:pt x="2493709" y="-19131"/>
                  <a:pt x="2918467" y="55478"/>
                  <a:pt x="3076099" y="0"/>
                </a:cubicBezTo>
                <a:cubicBezTo>
                  <a:pt x="3233731" y="-55478"/>
                  <a:pt x="3587408" y="13000"/>
                  <a:pt x="3889519" y="0"/>
                </a:cubicBezTo>
                <a:cubicBezTo>
                  <a:pt x="4191630" y="-13000"/>
                  <a:pt x="4441833" y="5165"/>
                  <a:pt x="4702938" y="0"/>
                </a:cubicBezTo>
                <a:cubicBezTo>
                  <a:pt x="4964043" y="-5165"/>
                  <a:pt x="5045279" y="4530"/>
                  <a:pt x="5155474" y="0"/>
                </a:cubicBezTo>
                <a:cubicBezTo>
                  <a:pt x="5265669" y="-4530"/>
                  <a:pt x="5531657" y="28375"/>
                  <a:pt x="5848599" y="0"/>
                </a:cubicBezTo>
                <a:cubicBezTo>
                  <a:pt x="6165541" y="-28375"/>
                  <a:pt x="6180327" y="22003"/>
                  <a:pt x="6301135" y="0"/>
                </a:cubicBezTo>
                <a:cubicBezTo>
                  <a:pt x="6421943" y="-22003"/>
                  <a:pt x="6680328" y="9911"/>
                  <a:pt x="6873965" y="0"/>
                </a:cubicBezTo>
                <a:cubicBezTo>
                  <a:pt x="7067602" y="-9911"/>
                  <a:pt x="7032764" y="6265"/>
                  <a:pt x="7085912" y="0"/>
                </a:cubicBezTo>
                <a:cubicBezTo>
                  <a:pt x="7139060" y="-6265"/>
                  <a:pt x="7475199" y="66549"/>
                  <a:pt x="7779037" y="0"/>
                </a:cubicBezTo>
                <a:cubicBezTo>
                  <a:pt x="8082876" y="-66549"/>
                  <a:pt x="8262383" y="26160"/>
                  <a:pt x="8472162" y="0"/>
                </a:cubicBezTo>
                <a:cubicBezTo>
                  <a:pt x="8681941" y="-26160"/>
                  <a:pt x="8727460" y="27488"/>
                  <a:pt x="8924698" y="0"/>
                </a:cubicBezTo>
                <a:cubicBezTo>
                  <a:pt x="9121936" y="-27488"/>
                  <a:pt x="9303831" y="20869"/>
                  <a:pt x="9497529" y="0"/>
                </a:cubicBezTo>
                <a:cubicBezTo>
                  <a:pt x="9691227" y="-20869"/>
                  <a:pt x="9636748" y="9707"/>
                  <a:pt x="9709476" y="0"/>
                </a:cubicBezTo>
                <a:cubicBezTo>
                  <a:pt x="9782204" y="-9707"/>
                  <a:pt x="9850014" y="18833"/>
                  <a:pt x="9921423" y="0"/>
                </a:cubicBezTo>
                <a:cubicBezTo>
                  <a:pt x="9992832" y="-18833"/>
                  <a:pt x="10554580" y="383"/>
                  <a:pt x="10734842" y="0"/>
                </a:cubicBezTo>
                <a:cubicBezTo>
                  <a:pt x="10915104" y="-383"/>
                  <a:pt x="11281566" y="14504"/>
                  <a:pt x="11427967" y="0"/>
                </a:cubicBezTo>
                <a:cubicBezTo>
                  <a:pt x="11574369" y="-14504"/>
                  <a:pt x="11855481" y="32369"/>
                  <a:pt x="12029439" y="0"/>
                </a:cubicBezTo>
                <a:cubicBezTo>
                  <a:pt x="12049253" y="149547"/>
                  <a:pt x="12010125" y="256214"/>
                  <a:pt x="12029439" y="353943"/>
                </a:cubicBezTo>
                <a:cubicBezTo>
                  <a:pt x="12048753" y="451672"/>
                  <a:pt x="12007486" y="580071"/>
                  <a:pt x="12029439" y="707886"/>
                </a:cubicBezTo>
                <a:cubicBezTo>
                  <a:pt x="11956099" y="730342"/>
                  <a:pt x="11909485" y="689697"/>
                  <a:pt x="11817492" y="707886"/>
                </a:cubicBezTo>
                <a:cubicBezTo>
                  <a:pt x="11725499" y="726075"/>
                  <a:pt x="11494911" y="689225"/>
                  <a:pt x="11364956" y="707886"/>
                </a:cubicBezTo>
                <a:cubicBezTo>
                  <a:pt x="11235001" y="726547"/>
                  <a:pt x="10985547" y="642848"/>
                  <a:pt x="10792125" y="707886"/>
                </a:cubicBezTo>
                <a:cubicBezTo>
                  <a:pt x="10598703" y="772924"/>
                  <a:pt x="10569388" y="678078"/>
                  <a:pt x="10459884" y="707886"/>
                </a:cubicBezTo>
                <a:cubicBezTo>
                  <a:pt x="10350380" y="737694"/>
                  <a:pt x="10275869" y="670597"/>
                  <a:pt x="10127642" y="707886"/>
                </a:cubicBezTo>
                <a:cubicBezTo>
                  <a:pt x="9979415" y="745175"/>
                  <a:pt x="9795905" y="665770"/>
                  <a:pt x="9675106" y="707886"/>
                </a:cubicBezTo>
                <a:cubicBezTo>
                  <a:pt x="9554307" y="750002"/>
                  <a:pt x="9547935" y="696211"/>
                  <a:pt x="9463159" y="707886"/>
                </a:cubicBezTo>
                <a:cubicBezTo>
                  <a:pt x="9378383" y="719561"/>
                  <a:pt x="9231715" y="700764"/>
                  <a:pt x="9010623" y="707886"/>
                </a:cubicBezTo>
                <a:cubicBezTo>
                  <a:pt x="8789531" y="715008"/>
                  <a:pt x="8875585" y="687261"/>
                  <a:pt x="8798675" y="707886"/>
                </a:cubicBezTo>
                <a:cubicBezTo>
                  <a:pt x="8721765" y="728511"/>
                  <a:pt x="8449773" y="629720"/>
                  <a:pt x="8105551" y="707886"/>
                </a:cubicBezTo>
                <a:cubicBezTo>
                  <a:pt x="7761329" y="786052"/>
                  <a:pt x="7976708" y="692536"/>
                  <a:pt x="7893603" y="707886"/>
                </a:cubicBezTo>
                <a:cubicBezTo>
                  <a:pt x="7810498" y="723236"/>
                  <a:pt x="7550239" y="691923"/>
                  <a:pt x="7441067" y="707886"/>
                </a:cubicBezTo>
                <a:cubicBezTo>
                  <a:pt x="7331895" y="723849"/>
                  <a:pt x="7330897" y="689484"/>
                  <a:pt x="7229120" y="707886"/>
                </a:cubicBezTo>
                <a:cubicBezTo>
                  <a:pt x="7127343" y="726288"/>
                  <a:pt x="6925519" y="670109"/>
                  <a:pt x="6776584" y="707886"/>
                </a:cubicBezTo>
                <a:cubicBezTo>
                  <a:pt x="6627649" y="745663"/>
                  <a:pt x="6564756" y="676511"/>
                  <a:pt x="6444342" y="707886"/>
                </a:cubicBezTo>
                <a:cubicBezTo>
                  <a:pt x="6323928" y="739261"/>
                  <a:pt x="6042149" y="657388"/>
                  <a:pt x="5751218" y="707886"/>
                </a:cubicBezTo>
                <a:cubicBezTo>
                  <a:pt x="5460287" y="758384"/>
                  <a:pt x="5269162" y="666774"/>
                  <a:pt x="4937798" y="707886"/>
                </a:cubicBezTo>
                <a:cubicBezTo>
                  <a:pt x="4606434" y="748998"/>
                  <a:pt x="4799214" y="703639"/>
                  <a:pt x="4725851" y="707886"/>
                </a:cubicBezTo>
                <a:cubicBezTo>
                  <a:pt x="4652488" y="712133"/>
                  <a:pt x="4394378" y="657718"/>
                  <a:pt x="4273315" y="707886"/>
                </a:cubicBezTo>
                <a:cubicBezTo>
                  <a:pt x="4152252" y="758054"/>
                  <a:pt x="3802501" y="615146"/>
                  <a:pt x="3459896" y="707886"/>
                </a:cubicBezTo>
                <a:cubicBezTo>
                  <a:pt x="3117291" y="800626"/>
                  <a:pt x="3015565" y="621717"/>
                  <a:pt x="2646477" y="707886"/>
                </a:cubicBezTo>
                <a:cubicBezTo>
                  <a:pt x="2277389" y="794055"/>
                  <a:pt x="2261765" y="689540"/>
                  <a:pt x="2073646" y="707886"/>
                </a:cubicBezTo>
                <a:cubicBezTo>
                  <a:pt x="1885527" y="726232"/>
                  <a:pt x="1685276" y="674333"/>
                  <a:pt x="1500816" y="707886"/>
                </a:cubicBezTo>
                <a:cubicBezTo>
                  <a:pt x="1316356" y="741439"/>
                  <a:pt x="1028384" y="673041"/>
                  <a:pt x="807691" y="707886"/>
                </a:cubicBezTo>
                <a:cubicBezTo>
                  <a:pt x="586998" y="742731"/>
                  <a:pt x="175603" y="675241"/>
                  <a:pt x="0" y="707886"/>
                </a:cubicBezTo>
                <a:cubicBezTo>
                  <a:pt x="-37990" y="579047"/>
                  <a:pt x="36283" y="507769"/>
                  <a:pt x="0" y="346864"/>
                </a:cubicBezTo>
                <a:cubicBezTo>
                  <a:pt x="-36283" y="185959"/>
                  <a:pt x="22387" y="81771"/>
                  <a:pt x="0" y="0"/>
                </a:cubicBezTo>
                <a:close/>
              </a:path>
              <a:path w="12029439" h="707886" stroke="0" extrusionOk="0">
                <a:moveTo>
                  <a:pt x="0" y="0"/>
                </a:moveTo>
                <a:cubicBezTo>
                  <a:pt x="222043" y="-1610"/>
                  <a:pt x="431419" y="68719"/>
                  <a:pt x="572830" y="0"/>
                </a:cubicBezTo>
                <a:cubicBezTo>
                  <a:pt x="714241" y="-68719"/>
                  <a:pt x="710311" y="21660"/>
                  <a:pt x="784778" y="0"/>
                </a:cubicBezTo>
                <a:cubicBezTo>
                  <a:pt x="859245" y="-21660"/>
                  <a:pt x="1152665" y="40841"/>
                  <a:pt x="1357608" y="0"/>
                </a:cubicBezTo>
                <a:cubicBezTo>
                  <a:pt x="1562551" y="-40841"/>
                  <a:pt x="1468697" y="13303"/>
                  <a:pt x="1569555" y="0"/>
                </a:cubicBezTo>
                <a:cubicBezTo>
                  <a:pt x="1670413" y="-13303"/>
                  <a:pt x="1803737" y="46099"/>
                  <a:pt x="2022091" y="0"/>
                </a:cubicBezTo>
                <a:cubicBezTo>
                  <a:pt x="2240445" y="-46099"/>
                  <a:pt x="2285743" y="16968"/>
                  <a:pt x="2354333" y="0"/>
                </a:cubicBezTo>
                <a:cubicBezTo>
                  <a:pt x="2422923" y="-16968"/>
                  <a:pt x="2868358" y="11229"/>
                  <a:pt x="3047458" y="0"/>
                </a:cubicBezTo>
                <a:cubicBezTo>
                  <a:pt x="3226559" y="-11229"/>
                  <a:pt x="3245336" y="2367"/>
                  <a:pt x="3379700" y="0"/>
                </a:cubicBezTo>
                <a:cubicBezTo>
                  <a:pt x="3514064" y="-2367"/>
                  <a:pt x="3792148" y="381"/>
                  <a:pt x="4072824" y="0"/>
                </a:cubicBezTo>
                <a:cubicBezTo>
                  <a:pt x="4353500" y="-381"/>
                  <a:pt x="4650617" y="10993"/>
                  <a:pt x="4886244" y="0"/>
                </a:cubicBezTo>
                <a:cubicBezTo>
                  <a:pt x="5121871" y="-10993"/>
                  <a:pt x="5345969" y="51302"/>
                  <a:pt x="5579368" y="0"/>
                </a:cubicBezTo>
                <a:cubicBezTo>
                  <a:pt x="5812767" y="-51302"/>
                  <a:pt x="6224637" y="67921"/>
                  <a:pt x="6392788" y="0"/>
                </a:cubicBezTo>
                <a:cubicBezTo>
                  <a:pt x="6560939" y="-67921"/>
                  <a:pt x="6521507" y="14575"/>
                  <a:pt x="6604735" y="0"/>
                </a:cubicBezTo>
                <a:cubicBezTo>
                  <a:pt x="6687963" y="-14575"/>
                  <a:pt x="6772764" y="8967"/>
                  <a:pt x="6816682" y="0"/>
                </a:cubicBezTo>
                <a:cubicBezTo>
                  <a:pt x="6860600" y="-8967"/>
                  <a:pt x="7253511" y="25615"/>
                  <a:pt x="7389513" y="0"/>
                </a:cubicBezTo>
                <a:cubicBezTo>
                  <a:pt x="7525515" y="-25615"/>
                  <a:pt x="7646548" y="38276"/>
                  <a:pt x="7842049" y="0"/>
                </a:cubicBezTo>
                <a:cubicBezTo>
                  <a:pt x="8037550" y="-38276"/>
                  <a:pt x="7960231" y="6184"/>
                  <a:pt x="8053996" y="0"/>
                </a:cubicBezTo>
                <a:cubicBezTo>
                  <a:pt x="8147761" y="-6184"/>
                  <a:pt x="8408937" y="51090"/>
                  <a:pt x="8747121" y="0"/>
                </a:cubicBezTo>
                <a:cubicBezTo>
                  <a:pt x="9085306" y="-51090"/>
                  <a:pt x="9170242" y="55064"/>
                  <a:pt x="9440245" y="0"/>
                </a:cubicBezTo>
                <a:cubicBezTo>
                  <a:pt x="9710248" y="-55064"/>
                  <a:pt x="9941636" y="34287"/>
                  <a:pt x="10133370" y="0"/>
                </a:cubicBezTo>
                <a:cubicBezTo>
                  <a:pt x="10325105" y="-34287"/>
                  <a:pt x="10609374" y="75227"/>
                  <a:pt x="10826495" y="0"/>
                </a:cubicBezTo>
                <a:cubicBezTo>
                  <a:pt x="11043617" y="-75227"/>
                  <a:pt x="11074579" y="38977"/>
                  <a:pt x="11158737" y="0"/>
                </a:cubicBezTo>
                <a:cubicBezTo>
                  <a:pt x="11242895" y="-38977"/>
                  <a:pt x="11274852" y="17468"/>
                  <a:pt x="11370684" y="0"/>
                </a:cubicBezTo>
                <a:cubicBezTo>
                  <a:pt x="11466516" y="-17468"/>
                  <a:pt x="11872007" y="26878"/>
                  <a:pt x="12029439" y="0"/>
                </a:cubicBezTo>
                <a:cubicBezTo>
                  <a:pt x="12071329" y="115343"/>
                  <a:pt x="12010739" y="244772"/>
                  <a:pt x="12029439" y="368101"/>
                </a:cubicBezTo>
                <a:cubicBezTo>
                  <a:pt x="12048139" y="491430"/>
                  <a:pt x="12023577" y="628746"/>
                  <a:pt x="12029439" y="707886"/>
                </a:cubicBezTo>
                <a:cubicBezTo>
                  <a:pt x="11816108" y="770355"/>
                  <a:pt x="11562590" y="643898"/>
                  <a:pt x="11336314" y="707886"/>
                </a:cubicBezTo>
                <a:cubicBezTo>
                  <a:pt x="11110039" y="771874"/>
                  <a:pt x="10746579" y="680381"/>
                  <a:pt x="10522895" y="707886"/>
                </a:cubicBezTo>
                <a:cubicBezTo>
                  <a:pt x="10299211" y="735391"/>
                  <a:pt x="10257218" y="668200"/>
                  <a:pt x="10190653" y="707886"/>
                </a:cubicBezTo>
                <a:cubicBezTo>
                  <a:pt x="10124088" y="747572"/>
                  <a:pt x="10080377" y="694789"/>
                  <a:pt x="9978706" y="707886"/>
                </a:cubicBezTo>
                <a:cubicBezTo>
                  <a:pt x="9877035" y="720983"/>
                  <a:pt x="9422979" y="669127"/>
                  <a:pt x="9165287" y="707886"/>
                </a:cubicBezTo>
                <a:cubicBezTo>
                  <a:pt x="8907595" y="746645"/>
                  <a:pt x="8844462" y="662931"/>
                  <a:pt x="8592456" y="707886"/>
                </a:cubicBezTo>
                <a:cubicBezTo>
                  <a:pt x="8340450" y="752841"/>
                  <a:pt x="8466801" y="703571"/>
                  <a:pt x="8380509" y="707886"/>
                </a:cubicBezTo>
                <a:cubicBezTo>
                  <a:pt x="8294217" y="712201"/>
                  <a:pt x="7734240" y="673963"/>
                  <a:pt x="7567090" y="707886"/>
                </a:cubicBezTo>
                <a:cubicBezTo>
                  <a:pt x="7399940" y="741809"/>
                  <a:pt x="7332894" y="698441"/>
                  <a:pt x="7234848" y="707886"/>
                </a:cubicBezTo>
                <a:cubicBezTo>
                  <a:pt x="7136802" y="717331"/>
                  <a:pt x="6740141" y="639509"/>
                  <a:pt x="6541723" y="707886"/>
                </a:cubicBezTo>
                <a:cubicBezTo>
                  <a:pt x="6343305" y="776263"/>
                  <a:pt x="6296711" y="668966"/>
                  <a:pt x="6209482" y="707886"/>
                </a:cubicBezTo>
                <a:cubicBezTo>
                  <a:pt x="6122253" y="746806"/>
                  <a:pt x="5849630" y="654517"/>
                  <a:pt x="5636651" y="707886"/>
                </a:cubicBezTo>
                <a:cubicBezTo>
                  <a:pt x="5423672" y="761255"/>
                  <a:pt x="5356797" y="663344"/>
                  <a:pt x="5184115" y="707886"/>
                </a:cubicBezTo>
                <a:cubicBezTo>
                  <a:pt x="5011433" y="752428"/>
                  <a:pt x="4890159" y="690530"/>
                  <a:pt x="4611285" y="707886"/>
                </a:cubicBezTo>
                <a:cubicBezTo>
                  <a:pt x="4332411" y="725242"/>
                  <a:pt x="4170511" y="635055"/>
                  <a:pt x="3918160" y="707886"/>
                </a:cubicBezTo>
                <a:cubicBezTo>
                  <a:pt x="3665809" y="780717"/>
                  <a:pt x="3776181" y="683120"/>
                  <a:pt x="3706213" y="707886"/>
                </a:cubicBezTo>
                <a:cubicBezTo>
                  <a:pt x="3636245" y="732652"/>
                  <a:pt x="3449190" y="676290"/>
                  <a:pt x="3373971" y="707886"/>
                </a:cubicBezTo>
                <a:cubicBezTo>
                  <a:pt x="3298752" y="739482"/>
                  <a:pt x="2876568" y="701887"/>
                  <a:pt x="2680846" y="707886"/>
                </a:cubicBezTo>
                <a:cubicBezTo>
                  <a:pt x="2485124" y="713885"/>
                  <a:pt x="2511174" y="688662"/>
                  <a:pt x="2348605" y="707886"/>
                </a:cubicBezTo>
                <a:cubicBezTo>
                  <a:pt x="2186036" y="727110"/>
                  <a:pt x="2241125" y="693733"/>
                  <a:pt x="2136657" y="707886"/>
                </a:cubicBezTo>
                <a:cubicBezTo>
                  <a:pt x="2032189" y="722039"/>
                  <a:pt x="1909997" y="665209"/>
                  <a:pt x="1684121" y="707886"/>
                </a:cubicBezTo>
                <a:cubicBezTo>
                  <a:pt x="1458245" y="750563"/>
                  <a:pt x="1427370" y="674064"/>
                  <a:pt x="1351880" y="707886"/>
                </a:cubicBezTo>
                <a:cubicBezTo>
                  <a:pt x="1276390" y="741708"/>
                  <a:pt x="1181954" y="681417"/>
                  <a:pt x="1019638" y="707886"/>
                </a:cubicBezTo>
                <a:cubicBezTo>
                  <a:pt x="857322" y="734355"/>
                  <a:pt x="390141" y="688933"/>
                  <a:pt x="0" y="707886"/>
                </a:cubicBezTo>
                <a:cubicBezTo>
                  <a:pt x="-2897" y="585451"/>
                  <a:pt x="17900" y="492030"/>
                  <a:pt x="0" y="346864"/>
                </a:cubicBezTo>
                <a:cubicBezTo>
                  <a:pt x="-17900" y="201698"/>
                  <a:pt x="20136" y="74341"/>
                  <a:pt x="0" y="0"/>
                </a:cubicBezTo>
                <a:close/>
              </a:path>
            </a:pathLst>
          </a:custGeom>
          <a:solidFill>
            <a:schemeClr val="accent1">
              <a:lumMod val="20000"/>
              <a:lumOff val="80000"/>
            </a:schemeClr>
          </a:solidFill>
          <a:ln>
            <a:solidFill>
              <a:schemeClr val="tx1"/>
            </a:solidFill>
            <a:extLst>
              <a:ext uri="{C807C97D-BFC1-408E-A445-0C87EB9F89A2}">
                <ask:lineSketchStyleProps xmlns:ask="http://schemas.microsoft.com/office/drawing/2018/sketchyshapes" sd="1386792220">
                  <a:prstGeom prst="rect">
                    <a:avLst/>
                  </a:prstGeom>
                  <ask:type>
                    <ask:lineSketchScribble/>
                  </ask:type>
                </ask:lineSketchStyleProps>
              </a:ext>
            </a:extLst>
          </a:ln>
        </p:spPr>
        <p:txBody>
          <a:bodyPr wrap="square" rtlCol="0">
            <a:spAutoFit/>
          </a:bodyPr>
          <a:lstStyle/>
          <a:p>
            <a:r>
              <a:rPr lang="en-GB" sz="2000"/>
              <a:t>It is OK to share and/or comment on social media posts about ‘troublemakers’ in your community because you use a different name online, they won’t know it is you.</a:t>
            </a:r>
          </a:p>
        </p:txBody>
      </p:sp>
    </p:spTree>
    <p:extLst>
      <p:ext uri="{BB962C8B-B14F-4D97-AF65-F5344CB8AC3E}">
        <p14:creationId xmlns:p14="http://schemas.microsoft.com/office/powerpoint/2010/main" val="227368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BC87B-304D-EB87-881B-1714330DF7E8}"/>
              </a:ext>
            </a:extLst>
          </p:cNvPr>
          <p:cNvSpPr>
            <a:spLocks noGrp="1"/>
          </p:cNvSpPr>
          <p:nvPr>
            <p:ph type="title"/>
          </p:nvPr>
        </p:nvSpPr>
        <p:spPr>
          <a:xfrm>
            <a:off x="1113810" y="3130041"/>
            <a:ext cx="4036334" cy="2387600"/>
          </a:xfrm>
        </p:spPr>
        <p:txBody>
          <a:bodyPr vert="horz" lIns="91440" tIns="45720" rIns="91440" bIns="45720" rtlCol="0" anchor="t">
            <a:normAutofit/>
          </a:bodyPr>
          <a:lstStyle/>
          <a:p>
            <a:r>
              <a:rPr lang="en-US" sz="5400"/>
              <a:t>What’s your takeaway? </a:t>
            </a:r>
          </a:p>
        </p:txBody>
      </p:sp>
      <p:pic>
        <p:nvPicPr>
          <p:cNvPr id="1026" name="Picture 2" descr="Thumbnail Image ">
            <a:extLst>
              <a:ext uri="{FF2B5EF4-FFF2-40B4-BE49-F238E27FC236}">
                <a16:creationId xmlns:a16="http://schemas.microsoft.com/office/drawing/2014/main" id="{CB3E3F52-E9C1-2BB3-3204-6697EB4FA7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483" r="15909" b="-1"/>
          <a:stretch>
            <a:fillRect/>
          </a:stretch>
        </p:blipFill>
        <p:spPr bwMode="auto">
          <a:xfrm>
            <a:off x="5922492" y="666728"/>
            <a:ext cx="5536001" cy="5465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374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A1870-12C7-9973-1516-17A600D078C7}"/>
              </a:ext>
            </a:extLst>
          </p:cNvPr>
          <p:cNvSpPr>
            <a:spLocks noGrp="1"/>
          </p:cNvSpPr>
          <p:nvPr>
            <p:ph type="title"/>
          </p:nvPr>
        </p:nvSpPr>
        <p:spPr/>
        <p:txBody>
          <a:bodyPr/>
          <a:lstStyle/>
          <a:p>
            <a:r>
              <a:rPr lang="en-GB" dirty="0"/>
              <a:t>Insert Are you Listening? video here </a:t>
            </a:r>
          </a:p>
        </p:txBody>
      </p:sp>
    </p:spTree>
    <p:extLst>
      <p:ext uri="{BB962C8B-B14F-4D97-AF65-F5344CB8AC3E}">
        <p14:creationId xmlns:p14="http://schemas.microsoft.com/office/powerpoint/2010/main" val="3049353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C81B9575-1F9F-FBEB-B3E7-096E99E6670F}"/>
              </a:ext>
            </a:extLst>
          </p:cNvPr>
          <p:cNvPicPr>
            <a:picLocks noGrp="1" noChangeAspect="1"/>
          </p:cNvPicPr>
          <p:nvPr>
            <p:ph idx="1"/>
          </p:nvPr>
        </p:nvPicPr>
        <p:blipFill>
          <a:blip r:embed="rId3"/>
          <a:srcRect r="47341" b="-2"/>
          <a:stretch>
            <a:fillRect/>
          </a:stretch>
        </p:blipFill>
        <p:spPr>
          <a:xfrm>
            <a:off x="-1" y="-2"/>
            <a:ext cx="5410198" cy="6858002"/>
          </a:xfrm>
          <a:prstGeom prst="rect">
            <a:avLst/>
          </a:prstGeom>
        </p:spPr>
      </p:pic>
      <p:sp useBgFill="1">
        <p:nvSpPr>
          <p:cNvPr id="16" name="Rectangle 15">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EAB3EE-2D6A-391C-94B1-37DF8C31530D}"/>
              </a:ext>
            </a:extLst>
          </p:cNvPr>
          <p:cNvSpPr>
            <a:spLocks noGrp="1"/>
          </p:cNvSpPr>
          <p:nvPr>
            <p:ph type="title"/>
          </p:nvPr>
        </p:nvSpPr>
        <p:spPr>
          <a:xfrm>
            <a:off x="6115317" y="405685"/>
            <a:ext cx="5464968" cy="1559301"/>
          </a:xfrm>
        </p:spPr>
        <p:txBody>
          <a:bodyPr vert="horz" lIns="91440" tIns="45720" rIns="91440" bIns="45720" rtlCol="0" anchor="ctr">
            <a:normAutofit/>
          </a:bodyPr>
          <a:lstStyle/>
          <a:p>
            <a:r>
              <a:rPr lang="en-US" sz="3400" b="1">
                <a:solidFill>
                  <a:srgbClr val="0070C0"/>
                </a:solidFill>
              </a:rPr>
              <a:t>Keeping Children Safe in Education </a:t>
            </a:r>
            <a:r>
              <a:rPr lang="en-US" sz="3400">
                <a:solidFill>
                  <a:srgbClr val="0070C0"/>
                </a:solidFill>
              </a:rPr>
              <a:t>(KCSIE) 2026</a:t>
            </a:r>
            <a:br>
              <a:rPr lang="en-US" sz="3400"/>
            </a:br>
            <a:r>
              <a:rPr lang="en-US" sz="3400"/>
              <a:t>Key Changes in Part One</a:t>
            </a:r>
          </a:p>
        </p:txBody>
      </p:sp>
      <p:sp>
        <p:nvSpPr>
          <p:cNvPr id="6" name="TextBox 5">
            <a:extLst>
              <a:ext uri="{FF2B5EF4-FFF2-40B4-BE49-F238E27FC236}">
                <a16:creationId xmlns:a16="http://schemas.microsoft.com/office/drawing/2014/main" id="{86828D9F-B2C0-8954-ED08-C9D9AD75BB54}"/>
              </a:ext>
            </a:extLst>
          </p:cNvPr>
          <p:cNvSpPr txBox="1"/>
          <p:nvPr/>
        </p:nvSpPr>
        <p:spPr>
          <a:xfrm>
            <a:off x="5652655" y="2549236"/>
            <a:ext cx="6382328" cy="4110182"/>
          </a:xfrm>
          <a:prstGeom prst="rect">
            <a:avLst/>
          </a:prstGeom>
        </p:spPr>
        <p:txBody>
          <a:bodyPr vert="horz" lIns="91440" tIns="45720" rIns="91440" bIns="45720" rtlCol="0" anchor="ctr">
            <a:normAutofit/>
          </a:bodyPr>
          <a:lstStyle/>
          <a:p>
            <a:pPr>
              <a:lnSpc>
                <a:spcPct val="90000"/>
              </a:lnSpc>
              <a:spcAft>
                <a:spcPts val="600"/>
              </a:spcAft>
            </a:pPr>
            <a:r>
              <a:rPr lang="en-US"/>
              <a:t>New information on the process for community-based Family Help assessments, including the criteria for referrals to: Family Help support and services; and local authority children’s social care. </a:t>
            </a:r>
          </a:p>
          <a:p>
            <a:pPr>
              <a:lnSpc>
                <a:spcPct val="90000"/>
              </a:lnSpc>
              <a:spcAft>
                <a:spcPts val="600"/>
              </a:spcAft>
            </a:pPr>
            <a:endParaRPr lang="en-US"/>
          </a:p>
          <a:p>
            <a:pPr>
              <a:lnSpc>
                <a:spcPct val="90000"/>
              </a:lnSpc>
              <a:spcAft>
                <a:spcPts val="600"/>
              </a:spcAft>
            </a:pPr>
            <a:r>
              <a:rPr lang="en-US"/>
              <a:t>Support before statutory intervention </a:t>
            </a:r>
          </a:p>
          <a:p>
            <a:pPr>
              <a:lnSpc>
                <a:spcPct val="90000"/>
              </a:lnSpc>
              <a:spcAft>
                <a:spcPts val="600"/>
              </a:spcAft>
            </a:pPr>
            <a:endParaRPr lang="en-US"/>
          </a:p>
          <a:p>
            <a:pPr>
              <a:lnSpc>
                <a:spcPct val="90000"/>
              </a:lnSpc>
              <a:spcAft>
                <a:spcPts val="600"/>
              </a:spcAft>
            </a:pPr>
            <a:r>
              <a:rPr lang="en-US"/>
              <a:t>Referencing child to caregiver abuse as a form of abuse staff should be aware of and clarifies that verbal abuse can be a form of emotional abuse. </a:t>
            </a:r>
          </a:p>
          <a:p>
            <a:pPr>
              <a:lnSpc>
                <a:spcPct val="90000"/>
              </a:lnSpc>
              <a:spcAft>
                <a:spcPts val="600"/>
              </a:spcAft>
            </a:pPr>
            <a:endParaRPr lang="en-US"/>
          </a:p>
          <a:p>
            <a:pPr>
              <a:lnSpc>
                <a:spcPct val="90000"/>
              </a:lnSpc>
              <a:spcAft>
                <a:spcPts val="600"/>
              </a:spcAft>
            </a:pPr>
            <a:r>
              <a:rPr lang="en-US"/>
              <a:t>That qualified lead practitioners who are not social workers can lead work with families up to and including section 17. </a:t>
            </a:r>
          </a:p>
          <a:p>
            <a:pPr indent="-228600">
              <a:lnSpc>
                <a:spcPct val="90000"/>
              </a:lnSpc>
              <a:spcAft>
                <a:spcPts val="600"/>
              </a:spcAft>
              <a:buFont typeface="Arial" panose="020B0604020202020204" pitchFamily="34" charset="0"/>
              <a:buChar char="•"/>
            </a:pPr>
            <a:endParaRPr lang="en-US" sz="1400"/>
          </a:p>
          <a:p>
            <a:pPr indent="-228600">
              <a:lnSpc>
                <a:spcPct val="90000"/>
              </a:lnSpc>
              <a:spcAft>
                <a:spcPts val="600"/>
              </a:spcAft>
              <a:buFont typeface="Arial" panose="020B0604020202020204" pitchFamily="34" charset="0"/>
              <a:buChar char="•"/>
            </a:pPr>
            <a:endParaRPr lang="en-US" sz="1400"/>
          </a:p>
        </p:txBody>
      </p:sp>
      <p:sp>
        <p:nvSpPr>
          <p:cNvPr id="7" name="TextBox 6">
            <a:extLst>
              <a:ext uri="{FF2B5EF4-FFF2-40B4-BE49-F238E27FC236}">
                <a16:creationId xmlns:a16="http://schemas.microsoft.com/office/drawing/2014/main" id="{DF5A7EA3-90D1-1B14-7E8D-FD4F46921800}"/>
              </a:ext>
            </a:extLst>
          </p:cNvPr>
          <p:cNvSpPr txBox="1"/>
          <p:nvPr/>
        </p:nvSpPr>
        <p:spPr>
          <a:xfrm>
            <a:off x="5495636" y="3428999"/>
            <a:ext cx="6262255" cy="369332"/>
          </a:xfrm>
          <a:prstGeom prst="rect">
            <a:avLst/>
          </a:prstGeom>
          <a:noFill/>
        </p:spPr>
        <p:txBody>
          <a:bodyPr wrap="square" rtlCol="0">
            <a:spAutoFit/>
          </a:bodyPr>
          <a:lstStyle/>
          <a:p>
            <a:endParaRPr lang="en-GB"/>
          </a:p>
        </p:txBody>
      </p:sp>
      <p:sp>
        <p:nvSpPr>
          <p:cNvPr id="8" name="TextBox 7">
            <a:extLst>
              <a:ext uri="{FF2B5EF4-FFF2-40B4-BE49-F238E27FC236}">
                <a16:creationId xmlns:a16="http://schemas.microsoft.com/office/drawing/2014/main" id="{ECB563D2-7C8A-3965-D201-51AB23086C97}"/>
              </a:ext>
            </a:extLst>
          </p:cNvPr>
          <p:cNvSpPr txBox="1"/>
          <p:nvPr/>
        </p:nvSpPr>
        <p:spPr>
          <a:xfrm>
            <a:off x="5492876" y="4144941"/>
            <a:ext cx="6382328" cy="369332"/>
          </a:xfrm>
          <a:prstGeom prst="rect">
            <a:avLst/>
          </a:prstGeom>
          <a:noFill/>
        </p:spPr>
        <p:txBody>
          <a:bodyPr wrap="square" rtlCol="0">
            <a:spAutoFit/>
          </a:bodyPr>
          <a:lstStyle/>
          <a:p>
            <a:endParaRPr lang="en-GB"/>
          </a:p>
        </p:txBody>
      </p:sp>
      <p:sp>
        <p:nvSpPr>
          <p:cNvPr id="9" name="TextBox 8">
            <a:extLst>
              <a:ext uri="{FF2B5EF4-FFF2-40B4-BE49-F238E27FC236}">
                <a16:creationId xmlns:a16="http://schemas.microsoft.com/office/drawing/2014/main" id="{A7802619-8E5E-4E32-2A98-2736007C3EB1}"/>
              </a:ext>
            </a:extLst>
          </p:cNvPr>
          <p:cNvSpPr txBox="1"/>
          <p:nvPr/>
        </p:nvSpPr>
        <p:spPr>
          <a:xfrm>
            <a:off x="5492876" y="5329382"/>
            <a:ext cx="6265015" cy="369332"/>
          </a:xfrm>
          <a:prstGeom prst="rect">
            <a:avLst/>
          </a:prstGeom>
          <a:noFill/>
        </p:spPr>
        <p:txBody>
          <a:bodyPr wrap="square" rtlCol="0">
            <a:spAutoFit/>
          </a:bodyPr>
          <a:lstStyle/>
          <a:p>
            <a:endParaRPr lang="en-GB"/>
          </a:p>
        </p:txBody>
      </p:sp>
    </p:spTree>
    <p:extLst>
      <p:ext uri="{BB962C8B-B14F-4D97-AF65-F5344CB8AC3E}">
        <p14:creationId xmlns:p14="http://schemas.microsoft.com/office/powerpoint/2010/main" val="4062297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C30CE-0A11-6DAF-AB5A-0A0E1DA1AD8D}"/>
              </a:ext>
            </a:extLst>
          </p:cNvPr>
          <p:cNvSpPr>
            <a:spLocks noGrp="1"/>
          </p:cNvSpPr>
          <p:nvPr>
            <p:ph type="title"/>
          </p:nvPr>
        </p:nvSpPr>
        <p:spPr/>
        <p:txBody>
          <a:bodyPr>
            <a:normAutofit fontScale="90000"/>
          </a:bodyPr>
          <a:lstStyle/>
          <a:p>
            <a:r>
              <a:rPr lang="en-US" b="1">
                <a:solidFill>
                  <a:srgbClr val="0070C0"/>
                </a:solidFill>
              </a:rPr>
              <a:t>Keeping Children Safe in Education </a:t>
            </a:r>
            <a:r>
              <a:rPr lang="en-US">
                <a:solidFill>
                  <a:srgbClr val="0070C0"/>
                </a:solidFill>
              </a:rPr>
              <a:t>(KCSIE) 2026</a:t>
            </a:r>
            <a:br>
              <a:rPr lang="en-US">
                <a:solidFill>
                  <a:srgbClr val="0070C0"/>
                </a:solidFill>
              </a:rPr>
            </a:br>
            <a:r>
              <a:rPr lang="en-US">
                <a:solidFill>
                  <a:srgbClr val="0070C0"/>
                </a:solidFill>
              </a:rPr>
              <a:t>Key changes to Part Two</a:t>
            </a:r>
            <a:endParaRPr lang="en-GB"/>
          </a:p>
        </p:txBody>
      </p:sp>
      <p:sp>
        <p:nvSpPr>
          <p:cNvPr id="10" name="TextBox 9">
            <a:extLst>
              <a:ext uri="{FF2B5EF4-FFF2-40B4-BE49-F238E27FC236}">
                <a16:creationId xmlns:a16="http://schemas.microsoft.com/office/drawing/2014/main" id="{42794BA3-87D9-82CE-BD0C-FA50CBA036A4}"/>
              </a:ext>
            </a:extLst>
          </p:cNvPr>
          <p:cNvSpPr txBox="1"/>
          <p:nvPr/>
        </p:nvSpPr>
        <p:spPr>
          <a:xfrm>
            <a:off x="572654" y="1997839"/>
            <a:ext cx="11323782" cy="4401205"/>
          </a:xfrm>
          <a:custGeom>
            <a:avLst/>
            <a:gdLst>
              <a:gd name="csX0" fmla="*/ 0 w 11323782"/>
              <a:gd name="csY0" fmla="*/ 0 h 4401205"/>
              <a:gd name="csX1" fmla="*/ 779343 w 11323782"/>
              <a:gd name="csY1" fmla="*/ 0 h 4401205"/>
              <a:gd name="csX2" fmla="*/ 1671923 w 11323782"/>
              <a:gd name="csY2" fmla="*/ 0 h 4401205"/>
              <a:gd name="csX3" fmla="*/ 2338028 w 11323782"/>
              <a:gd name="csY3" fmla="*/ 0 h 4401205"/>
              <a:gd name="csX4" fmla="*/ 2890895 w 11323782"/>
              <a:gd name="csY4" fmla="*/ 0 h 4401205"/>
              <a:gd name="csX5" fmla="*/ 3783475 w 11323782"/>
              <a:gd name="csY5" fmla="*/ 0 h 4401205"/>
              <a:gd name="csX6" fmla="*/ 4336342 w 11323782"/>
              <a:gd name="csY6" fmla="*/ 0 h 4401205"/>
              <a:gd name="csX7" fmla="*/ 4662734 w 11323782"/>
              <a:gd name="csY7" fmla="*/ 0 h 4401205"/>
              <a:gd name="csX8" fmla="*/ 5555314 w 11323782"/>
              <a:gd name="csY8" fmla="*/ 0 h 4401205"/>
              <a:gd name="csX9" fmla="*/ 6221419 w 11323782"/>
              <a:gd name="csY9" fmla="*/ 0 h 4401205"/>
              <a:gd name="csX10" fmla="*/ 7000762 w 11323782"/>
              <a:gd name="csY10" fmla="*/ 0 h 4401205"/>
              <a:gd name="csX11" fmla="*/ 7780104 w 11323782"/>
              <a:gd name="csY11" fmla="*/ 0 h 4401205"/>
              <a:gd name="csX12" fmla="*/ 8106496 w 11323782"/>
              <a:gd name="csY12" fmla="*/ 0 h 4401205"/>
              <a:gd name="csX13" fmla="*/ 8546125 w 11323782"/>
              <a:gd name="csY13" fmla="*/ 0 h 4401205"/>
              <a:gd name="csX14" fmla="*/ 9212230 w 11323782"/>
              <a:gd name="csY14" fmla="*/ 0 h 4401205"/>
              <a:gd name="csX15" fmla="*/ 9538621 w 11323782"/>
              <a:gd name="csY15" fmla="*/ 0 h 4401205"/>
              <a:gd name="csX16" fmla="*/ 10091488 w 11323782"/>
              <a:gd name="csY16" fmla="*/ 0 h 4401205"/>
              <a:gd name="csX17" fmla="*/ 10644355 w 11323782"/>
              <a:gd name="csY17" fmla="*/ 0 h 4401205"/>
              <a:gd name="csX18" fmla="*/ 11323782 w 11323782"/>
              <a:gd name="csY18" fmla="*/ 0 h 4401205"/>
              <a:gd name="csX19" fmla="*/ 11323782 w 11323782"/>
              <a:gd name="csY19" fmla="*/ 672756 h 4401205"/>
              <a:gd name="csX20" fmla="*/ 11323782 w 11323782"/>
              <a:gd name="csY20" fmla="*/ 1345511 h 4401205"/>
              <a:gd name="csX21" fmla="*/ 11323782 w 11323782"/>
              <a:gd name="csY21" fmla="*/ 2018267 h 4401205"/>
              <a:gd name="csX22" fmla="*/ 11323782 w 11323782"/>
              <a:gd name="csY22" fmla="*/ 2558986 h 4401205"/>
              <a:gd name="csX23" fmla="*/ 11323782 w 11323782"/>
              <a:gd name="csY23" fmla="*/ 3143718 h 4401205"/>
              <a:gd name="csX24" fmla="*/ 11323782 w 11323782"/>
              <a:gd name="csY24" fmla="*/ 3860486 h 4401205"/>
              <a:gd name="csX25" fmla="*/ 11323782 w 11323782"/>
              <a:gd name="csY25" fmla="*/ 4401205 h 4401205"/>
              <a:gd name="csX26" fmla="*/ 10657677 w 11323782"/>
              <a:gd name="csY26" fmla="*/ 4401205 h 4401205"/>
              <a:gd name="csX27" fmla="*/ 9878335 w 11323782"/>
              <a:gd name="csY27" fmla="*/ 4401205 h 4401205"/>
              <a:gd name="csX28" fmla="*/ 9212230 w 11323782"/>
              <a:gd name="csY28" fmla="*/ 4401205 h 4401205"/>
              <a:gd name="csX29" fmla="*/ 8319649 w 11323782"/>
              <a:gd name="csY29" fmla="*/ 4401205 h 4401205"/>
              <a:gd name="csX30" fmla="*/ 7427069 w 11323782"/>
              <a:gd name="csY30" fmla="*/ 4401205 h 4401205"/>
              <a:gd name="csX31" fmla="*/ 6534488 w 11323782"/>
              <a:gd name="csY31" fmla="*/ 4401205 h 4401205"/>
              <a:gd name="csX32" fmla="*/ 5981621 w 11323782"/>
              <a:gd name="csY32" fmla="*/ 4401205 h 4401205"/>
              <a:gd name="csX33" fmla="*/ 5541992 w 11323782"/>
              <a:gd name="csY33" fmla="*/ 4401205 h 4401205"/>
              <a:gd name="csX34" fmla="*/ 5215601 w 11323782"/>
              <a:gd name="csY34" fmla="*/ 4401205 h 4401205"/>
              <a:gd name="csX35" fmla="*/ 4549496 w 11323782"/>
              <a:gd name="csY35" fmla="*/ 4401205 h 4401205"/>
              <a:gd name="csX36" fmla="*/ 4109867 w 11323782"/>
              <a:gd name="csY36" fmla="*/ 4401205 h 4401205"/>
              <a:gd name="csX37" fmla="*/ 3217286 w 11323782"/>
              <a:gd name="csY37" fmla="*/ 4401205 h 4401205"/>
              <a:gd name="csX38" fmla="*/ 2890895 w 11323782"/>
              <a:gd name="csY38" fmla="*/ 4401205 h 4401205"/>
              <a:gd name="csX39" fmla="*/ 2111552 w 11323782"/>
              <a:gd name="csY39" fmla="*/ 4401205 h 4401205"/>
              <a:gd name="csX40" fmla="*/ 1218972 w 11323782"/>
              <a:gd name="csY40" fmla="*/ 4401205 h 4401205"/>
              <a:gd name="csX41" fmla="*/ 0 w 11323782"/>
              <a:gd name="csY41" fmla="*/ 4401205 h 4401205"/>
              <a:gd name="csX42" fmla="*/ 0 w 11323782"/>
              <a:gd name="csY42" fmla="*/ 3904498 h 4401205"/>
              <a:gd name="csX43" fmla="*/ 0 w 11323782"/>
              <a:gd name="csY43" fmla="*/ 3363778 h 4401205"/>
              <a:gd name="csX44" fmla="*/ 0 w 11323782"/>
              <a:gd name="csY44" fmla="*/ 2823059 h 4401205"/>
              <a:gd name="csX45" fmla="*/ 0 w 11323782"/>
              <a:gd name="csY45" fmla="*/ 2282339 h 4401205"/>
              <a:gd name="csX46" fmla="*/ 0 w 11323782"/>
              <a:gd name="csY46" fmla="*/ 1741620 h 4401205"/>
              <a:gd name="csX47" fmla="*/ 0 w 11323782"/>
              <a:gd name="csY47" fmla="*/ 1068864 h 4401205"/>
              <a:gd name="csX48" fmla="*/ 0 w 11323782"/>
              <a:gd name="csY48" fmla="*/ 0 h 44012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11323782" h="4401205" extrusionOk="0">
                <a:moveTo>
                  <a:pt x="0" y="0"/>
                </a:moveTo>
                <a:cubicBezTo>
                  <a:pt x="226520" y="-32886"/>
                  <a:pt x="402500" y="34000"/>
                  <a:pt x="779343" y="0"/>
                </a:cubicBezTo>
                <a:cubicBezTo>
                  <a:pt x="1156186" y="-34000"/>
                  <a:pt x="1401427" y="16483"/>
                  <a:pt x="1671923" y="0"/>
                </a:cubicBezTo>
                <a:cubicBezTo>
                  <a:pt x="1942419" y="-16483"/>
                  <a:pt x="2051517" y="22592"/>
                  <a:pt x="2338028" y="0"/>
                </a:cubicBezTo>
                <a:cubicBezTo>
                  <a:pt x="2624540" y="-22592"/>
                  <a:pt x="2632215" y="-53"/>
                  <a:pt x="2890895" y="0"/>
                </a:cubicBezTo>
                <a:cubicBezTo>
                  <a:pt x="3149575" y="53"/>
                  <a:pt x="3402296" y="-1911"/>
                  <a:pt x="3783475" y="0"/>
                </a:cubicBezTo>
                <a:cubicBezTo>
                  <a:pt x="4164654" y="1911"/>
                  <a:pt x="4137564" y="-23244"/>
                  <a:pt x="4336342" y="0"/>
                </a:cubicBezTo>
                <a:cubicBezTo>
                  <a:pt x="4535120" y="23244"/>
                  <a:pt x="4533690" y="-4958"/>
                  <a:pt x="4662734" y="0"/>
                </a:cubicBezTo>
                <a:cubicBezTo>
                  <a:pt x="4791778" y="4958"/>
                  <a:pt x="5306101" y="-24683"/>
                  <a:pt x="5555314" y="0"/>
                </a:cubicBezTo>
                <a:cubicBezTo>
                  <a:pt x="5804527" y="24683"/>
                  <a:pt x="5994241" y="-4174"/>
                  <a:pt x="6221419" y="0"/>
                </a:cubicBezTo>
                <a:cubicBezTo>
                  <a:pt x="6448598" y="4174"/>
                  <a:pt x="6827377" y="-34833"/>
                  <a:pt x="7000762" y="0"/>
                </a:cubicBezTo>
                <a:cubicBezTo>
                  <a:pt x="7174147" y="34833"/>
                  <a:pt x="7556846" y="31420"/>
                  <a:pt x="7780104" y="0"/>
                </a:cubicBezTo>
                <a:cubicBezTo>
                  <a:pt x="8003362" y="-31420"/>
                  <a:pt x="7958473" y="13311"/>
                  <a:pt x="8106496" y="0"/>
                </a:cubicBezTo>
                <a:cubicBezTo>
                  <a:pt x="8254519" y="-13311"/>
                  <a:pt x="8379628" y="15289"/>
                  <a:pt x="8546125" y="0"/>
                </a:cubicBezTo>
                <a:cubicBezTo>
                  <a:pt x="8712622" y="-15289"/>
                  <a:pt x="8947126" y="-8706"/>
                  <a:pt x="9212230" y="0"/>
                </a:cubicBezTo>
                <a:cubicBezTo>
                  <a:pt x="9477334" y="8706"/>
                  <a:pt x="9396711" y="3035"/>
                  <a:pt x="9538621" y="0"/>
                </a:cubicBezTo>
                <a:cubicBezTo>
                  <a:pt x="9680531" y="-3035"/>
                  <a:pt x="9886983" y="23614"/>
                  <a:pt x="10091488" y="0"/>
                </a:cubicBezTo>
                <a:cubicBezTo>
                  <a:pt x="10295993" y="-23614"/>
                  <a:pt x="10391312" y="15673"/>
                  <a:pt x="10644355" y="0"/>
                </a:cubicBezTo>
                <a:cubicBezTo>
                  <a:pt x="10897398" y="-15673"/>
                  <a:pt x="11062644" y="28747"/>
                  <a:pt x="11323782" y="0"/>
                </a:cubicBezTo>
                <a:cubicBezTo>
                  <a:pt x="11305232" y="294974"/>
                  <a:pt x="11348315" y="486063"/>
                  <a:pt x="11323782" y="672756"/>
                </a:cubicBezTo>
                <a:cubicBezTo>
                  <a:pt x="11299249" y="859449"/>
                  <a:pt x="11299786" y="1098655"/>
                  <a:pt x="11323782" y="1345511"/>
                </a:cubicBezTo>
                <a:cubicBezTo>
                  <a:pt x="11347778" y="1592368"/>
                  <a:pt x="11345481" y="1773109"/>
                  <a:pt x="11323782" y="2018267"/>
                </a:cubicBezTo>
                <a:cubicBezTo>
                  <a:pt x="11302083" y="2263425"/>
                  <a:pt x="11343385" y="2358418"/>
                  <a:pt x="11323782" y="2558986"/>
                </a:cubicBezTo>
                <a:cubicBezTo>
                  <a:pt x="11304179" y="2759554"/>
                  <a:pt x="11345646" y="2959968"/>
                  <a:pt x="11323782" y="3143718"/>
                </a:cubicBezTo>
                <a:cubicBezTo>
                  <a:pt x="11301918" y="3327468"/>
                  <a:pt x="11310472" y="3539840"/>
                  <a:pt x="11323782" y="3860486"/>
                </a:cubicBezTo>
                <a:cubicBezTo>
                  <a:pt x="11337092" y="4181132"/>
                  <a:pt x="11329013" y="4283625"/>
                  <a:pt x="11323782" y="4401205"/>
                </a:cubicBezTo>
                <a:cubicBezTo>
                  <a:pt x="11004074" y="4389648"/>
                  <a:pt x="10858383" y="4427775"/>
                  <a:pt x="10657677" y="4401205"/>
                </a:cubicBezTo>
                <a:cubicBezTo>
                  <a:pt x="10456972" y="4374635"/>
                  <a:pt x="10179249" y="4420018"/>
                  <a:pt x="9878335" y="4401205"/>
                </a:cubicBezTo>
                <a:cubicBezTo>
                  <a:pt x="9577421" y="4382392"/>
                  <a:pt x="9530675" y="4388809"/>
                  <a:pt x="9212230" y="4401205"/>
                </a:cubicBezTo>
                <a:cubicBezTo>
                  <a:pt x="8893785" y="4413601"/>
                  <a:pt x="8603662" y="4426914"/>
                  <a:pt x="8319649" y="4401205"/>
                </a:cubicBezTo>
                <a:cubicBezTo>
                  <a:pt x="8035636" y="4375496"/>
                  <a:pt x="7750364" y="4394423"/>
                  <a:pt x="7427069" y="4401205"/>
                </a:cubicBezTo>
                <a:cubicBezTo>
                  <a:pt x="7103774" y="4407987"/>
                  <a:pt x="6903523" y="4415409"/>
                  <a:pt x="6534488" y="4401205"/>
                </a:cubicBezTo>
                <a:cubicBezTo>
                  <a:pt x="6165453" y="4387001"/>
                  <a:pt x="6155433" y="4412148"/>
                  <a:pt x="5981621" y="4401205"/>
                </a:cubicBezTo>
                <a:cubicBezTo>
                  <a:pt x="5807809" y="4390262"/>
                  <a:pt x="5663264" y="4393555"/>
                  <a:pt x="5541992" y="4401205"/>
                </a:cubicBezTo>
                <a:cubicBezTo>
                  <a:pt x="5420720" y="4408855"/>
                  <a:pt x="5323581" y="4389085"/>
                  <a:pt x="5215601" y="4401205"/>
                </a:cubicBezTo>
                <a:cubicBezTo>
                  <a:pt x="5107621" y="4413325"/>
                  <a:pt x="4878808" y="4385771"/>
                  <a:pt x="4549496" y="4401205"/>
                </a:cubicBezTo>
                <a:cubicBezTo>
                  <a:pt x="4220184" y="4416639"/>
                  <a:pt x="4274243" y="4414253"/>
                  <a:pt x="4109867" y="4401205"/>
                </a:cubicBezTo>
                <a:cubicBezTo>
                  <a:pt x="3945491" y="4388157"/>
                  <a:pt x="3504222" y="4434802"/>
                  <a:pt x="3217286" y="4401205"/>
                </a:cubicBezTo>
                <a:cubicBezTo>
                  <a:pt x="2930350" y="4367608"/>
                  <a:pt x="3037326" y="4394622"/>
                  <a:pt x="2890895" y="4401205"/>
                </a:cubicBezTo>
                <a:cubicBezTo>
                  <a:pt x="2744464" y="4407788"/>
                  <a:pt x="2417824" y="4424832"/>
                  <a:pt x="2111552" y="4401205"/>
                </a:cubicBezTo>
                <a:cubicBezTo>
                  <a:pt x="1805280" y="4377578"/>
                  <a:pt x="1418773" y="4376543"/>
                  <a:pt x="1218972" y="4401205"/>
                </a:cubicBezTo>
                <a:cubicBezTo>
                  <a:pt x="1019171" y="4425867"/>
                  <a:pt x="480836" y="4368166"/>
                  <a:pt x="0" y="4401205"/>
                </a:cubicBezTo>
                <a:cubicBezTo>
                  <a:pt x="7054" y="4201073"/>
                  <a:pt x="21996" y="4125327"/>
                  <a:pt x="0" y="3904498"/>
                </a:cubicBezTo>
                <a:cubicBezTo>
                  <a:pt x="-21996" y="3683669"/>
                  <a:pt x="15554" y="3534420"/>
                  <a:pt x="0" y="3363778"/>
                </a:cubicBezTo>
                <a:cubicBezTo>
                  <a:pt x="-15554" y="3193136"/>
                  <a:pt x="441" y="2976532"/>
                  <a:pt x="0" y="2823059"/>
                </a:cubicBezTo>
                <a:cubicBezTo>
                  <a:pt x="-441" y="2669586"/>
                  <a:pt x="-20562" y="2549931"/>
                  <a:pt x="0" y="2282339"/>
                </a:cubicBezTo>
                <a:cubicBezTo>
                  <a:pt x="20562" y="2014747"/>
                  <a:pt x="8229" y="1862388"/>
                  <a:pt x="0" y="1741620"/>
                </a:cubicBezTo>
                <a:cubicBezTo>
                  <a:pt x="-8229" y="1620852"/>
                  <a:pt x="-32143" y="1336796"/>
                  <a:pt x="0" y="1068864"/>
                </a:cubicBezTo>
                <a:cubicBezTo>
                  <a:pt x="32143" y="800932"/>
                  <a:pt x="-44346" y="255599"/>
                  <a:pt x="0" y="0"/>
                </a:cubicBezTo>
                <a:close/>
              </a:path>
            </a:pathLst>
          </a:custGeom>
          <a:noFill/>
          <a:ln>
            <a:solidFill>
              <a:schemeClr val="tx1"/>
            </a:solidFill>
            <a:extLst>
              <a:ext uri="{C807C97D-BFC1-408E-A445-0C87EB9F89A2}">
                <ask:lineSketchStyleProps xmlns:ask="http://schemas.microsoft.com/office/drawing/2018/sketchyshapes" sd="3007298844">
                  <a:prstGeom prst="rect">
                    <a:avLst/>
                  </a:prstGeom>
                  <ask:type>
                    <ask:lineSketchFreehand/>
                  </ask:type>
                </ask:lineSketchStyleProps>
              </a:ext>
            </a:extLst>
          </a:ln>
        </p:spPr>
        <p:txBody>
          <a:bodyPr wrap="square" rtlCol="0">
            <a:spAutoFit/>
          </a:bodyPr>
          <a:lstStyle/>
          <a:p>
            <a:r>
              <a:rPr lang="en-GB" sz="2000"/>
              <a:t>Additional updates on: </a:t>
            </a:r>
          </a:p>
          <a:p>
            <a:pPr marL="285750" indent="-285750">
              <a:buFont typeface="Arial" panose="020B0604020202020204" pitchFamily="34" charset="0"/>
              <a:buChar char="•"/>
            </a:pPr>
            <a:endParaRPr lang="en-GB" sz="2000"/>
          </a:p>
          <a:p>
            <a:pPr marL="285750" indent="-285750">
              <a:buFont typeface="Arial" panose="020B0604020202020204" pitchFamily="34" charset="0"/>
              <a:buChar char="•"/>
            </a:pPr>
            <a:r>
              <a:rPr lang="en-GB" sz="2000"/>
              <a:t>Cover arrangements for your </a:t>
            </a:r>
            <a:r>
              <a:rPr lang="en-GB" sz="2000" b="1"/>
              <a:t>designated safeguarding lead.</a:t>
            </a:r>
          </a:p>
          <a:p>
            <a:pPr marL="285750" indent="-285750">
              <a:buFont typeface="Arial" panose="020B0604020202020204" pitchFamily="34" charset="0"/>
              <a:buChar char="•"/>
            </a:pPr>
            <a:endParaRPr lang="en-GB" sz="2000" b="1"/>
          </a:p>
          <a:p>
            <a:pPr marL="285750" indent="-285750">
              <a:buFont typeface="Arial" panose="020B0604020202020204" pitchFamily="34" charset="0"/>
              <a:buChar char="•"/>
            </a:pPr>
            <a:r>
              <a:rPr lang="en-GB" sz="2000"/>
              <a:t>The guidance on </a:t>
            </a:r>
            <a:r>
              <a:rPr lang="en-GB" sz="2000" b="1"/>
              <a:t>information sharing </a:t>
            </a:r>
            <a:r>
              <a:rPr lang="en-GB" sz="2000"/>
              <a:t>has been expanded to specify using professional judgement and what to share when a child is moving setting if the child is identified as a risk to others. </a:t>
            </a:r>
          </a:p>
          <a:p>
            <a:pPr marL="285750" indent="-285750">
              <a:buFont typeface="Arial" panose="020B0604020202020204" pitchFamily="34" charset="0"/>
              <a:buChar char="•"/>
            </a:pPr>
            <a:endParaRPr lang="en-GB" sz="2000" b="1"/>
          </a:p>
          <a:p>
            <a:pPr marL="285750" indent="-285750">
              <a:buFont typeface="Arial" panose="020B0604020202020204" pitchFamily="34" charset="0"/>
              <a:buChar char="•"/>
            </a:pPr>
            <a:r>
              <a:rPr lang="en-GB" sz="2000"/>
              <a:t>New guidance and resources to support schools to understand </a:t>
            </a:r>
            <a:r>
              <a:rPr lang="en-GB" sz="2000" b="1"/>
              <a:t>Online safety </a:t>
            </a:r>
            <a:r>
              <a:rPr lang="en-GB" sz="2000"/>
              <a:t>and legal requirements around their use of generative AI in teacher-facing and pupil-facing materials. Additionally, the implementation of a Mobile Phone Policy to ensure you are phone free. </a:t>
            </a:r>
          </a:p>
          <a:p>
            <a:pPr marL="285750" indent="-285750">
              <a:buFont typeface="Arial" panose="020B0604020202020204" pitchFamily="34" charset="0"/>
              <a:buChar char="•"/>
            </a:pPr>
            <a:endParaRPr lang="en-GB" sz="2000" b="1"/>
          </a:p>
          <a:p>
            <a:pPr marL="285750" indent="-285750">
              <a:buFont typeface="Arial" panose="020B0604020202020204" pitchFamily="34" charset="0"/>
              <a:buChar char="•"/>
            </a:pPr>
            <a:r>
              <a:rPr lang="en-GB" sz="2000" b="1"/>
              <a:t>Children requiring mental health support</a:t>
            </a:r>
          </a:p>
          <a:p>
            <a:pPr marL="285750" indent="-285750">
              <a:buFont typeface="Arial" panose="020B0604020202020204" pitchFamily="34" charset="0"/>
              <a:buChar char="•"/>
            </a:pPr>
            <a:r>
              <a:rPr lang="en-GB" sz="2000" b="1"/>
              <a:t>Young carers</a:t>
            </a:r>
          </a:p>
          <a:p>
            <a:pPr marL="285750" indent="-285750">
              <a:buFont typeface="Arial" panose="020B0604020202020204" pitchFamily="34" charset="0"/>
              <a:buChar char="•"/>
            </a:pPr>
            <a:r>
              <a:rPr lang="en-GB" sz="2000"/>
              <a:t>Safeguarding children with </a:t>
            </a:r>
            <a:r>
              <a:rPr lang="en-GB" sz="2000" b="1"/>
              <a:t>medical conditions</a:t>
            </a:r>
          </a:p>
        </p:txBody>
      </p:sp>
    </p:spTree>
    <p:extLst>
      <p:ext uri="{BB962C8B-B14F-4D97-AF65-F5344CB8AC3E}">
        <p14:creationId xmlns:p14="http://schemas.microsoft.com/office/powerpoint/2010/main" val="205973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51DA4-AF07-648B-DAA6-B153098C05BE}"/>
              </a:ext>
            </a:extLst>
          </p:cNvPr>
          <p:cNvSpPr>
            <a:spLocks noGrp="1"/>
          </p:cNvSpPr>
          <p:nvPr>
            <p:ph type="title"/>
          </p:nvPr>
        </p:nvSpPr>
        <p:spPr>
          <a:xfrm>
            <a:off x="168563" y="69562"/>
            <a:ext cx="12023437" cy="1325563"/>
          </a:xfrm>
        </p:spPr>
        <p:txBody>
          <a:bodyPr>
            <a:normAutofit/>
          </a:bodyPr>
          <a:lstStyle/>
          <a:p>
            <a:r>
              <a:rPr lang="en-US" b="1">
                <a:solidFill>
                  <a:srgbClr val="0070C0"/>
                </a:solidFill>
              </a:rPr>
              <a:t>Keeping Children Safe in Education </a:t>
            </a:r>
            <a:r>
              <a:rPr lang="en-US">
                <a:solidFill>
                  <a:srgbClr val="0070C0"/>
                </a:solidFill>
              </a:rPr>
              <a:t>(KCSIE) 2026</a:t>
            </a:r>
            <a:br>
              <a:rPr lang="en-US">
                <a:solidFill>
                  <a:srgbClr val="0070C0"/>
                </a:solidFill>
              </a:rPr>
            </a:br>
            <a:r>
              <a:rPr lang="en-US">
                <a:solidFill>
                  <a:srgbClr val="0070C0"/>
                </a:solidFill>
              </a:rPr>
              <a:t>Key changes to Part Two</a:t>
            </a:r>
            <a:endParaRPr lang="en-GB"/>
          </a:p>
        </p:txBody>
      </p:sp>
      <p:sp>
        <p:nvSpPr>
          <p:cNvPr id="5" name="Content Placeholder 4">
            <a:extLst>
              <a:ext uri="{FF2B5EF4-FFF2-40B4-BE49-F238E27FC236}">
                <a16:creationId xmlns:a16="http://schemas.microsoft.com/office/drawing/2014/main" id="{1B3BC833-1F98-61E1-36D4-90507B65574B}"/>
              </a:ext>
            </a:extLst>
          </p:cNvPr>
          <p:cNvSpPr txBox="1">
            <a:spLocks noGrp="1"/>
          </p:cNvSpPr>
          <p:nvPr>
            <p:ph idx="1"/>
          </p:nvPr>
        </p:nvSpPr>
        <p:spPr>
          <a:xfrm>
            <a:off x="360218" y="1483879"/>
            <a:ext cx="11573164" cy="3118226"/>
          </a:xfrm>
          <a:custGeom>
            <a:avLst/>
            <a:gdLst>
              <a:gd name="csX0" fmla="*/ 0 w 11573164"/>
              <a:gd name="csY0" fmla="*/ 0 h 3118226"/>
              <a:gd name="csX1" fmla="*/ 449311 w 11573164"/>
              <a:gd name="csY1" fmla="*/ 0 h 3118226"/>
              <a:gd name="csX2" fmla="*/ 898622 w 11573164"/>
              <a:gd name="csY2" fmla="*/ 0 h 3118226"/>
              <a:gd name="csX3" fmla="*/ 1810860 w 11573164"/>
              <a:gd name="csY3" fmla="*/ 0 h 3118226"/>
              <a:gd name="csX4" fmla="*/ 2607366 w 11573164"/>
              <a:gd name="csY4" fmla="*/ 0 h 3118226"/>
              <a:gd name="csX5" fmla="*/ 3403872 w 11573164"/>
              <a:gd name="csY5" fmla="*/ 0 h 3118226"/>
              <a:gd name="csX6" fmla="*/ 4316109 w 11573164"/>
              <a:gd name="csY6" fmla="*/ 0 h 3118226"/>
              <a:gd name="csX7" fmla="*/ 5228347 w 11573164"/>
              <a:gd name="csY7" fmla="*/ 0 h 3118226"/>
              <a:gd name="csX8" fmla="*/ 5677658 w 11573164"/>
              <a:gd name="csY8" fmla="*/ 0 h 3118226"/>
              <a:gd name="csX9" fmla="*/ 6011238 w 11573164"/>
              <a:gd name="csY9" fmla="*/ 0 h 3118226"/>
              <a:gd name="csX10" fmla="*/ 6576280 w 11573164"/>
              <a:gd name="csY10" fmla="*/ 0 h 3118226"/>
              <a:gd name="csX11" fmla="*/ 6909860 w 11573164"/>
              <a:gd name="csY11" fmla="*/ 0 h 3118226"/>
              <a:gd name="csX12" fmla="*/ 7474902 w 11573164"/>
              <a:gd name="csY12" fmla="*/ 0 h 3118226"/>
              <a:gd name="csX13" fmla="*/ 8039945 w 11573164"/>
              <a:gd name="csY13" fmla="*/ 0 h 3118226"/>
              <a:gd name="csX14" fmla="*/ 8604988 w 11573164"/>
              <a:gd name="csY14" fmla="*/ 0 h 3118226"/>
              <a:gd name="csX15" fmla="*/ 9517225 w 11573164"/>
              <a:gd name="csY15" fmla="*/ 0 h 3118226"/>
              <a:gd name="csX16" fmla="*/ 9966537 w 11573164"/>
              <a:gd name="csY16" fmla="*/ 0 h 3118226"/>
              <a:gd name="csX17" fmla="*/ 10878774 w 11573164"/>
              <a:gd name="csY17" fmla="*/ 0 h 3118226"/>
              <a:gd name="csX18" fmla="*/ 11573164 w 11573164"/>
              <a:gd name="csY18" fmla="*/ 0 h 3118226"/>
              <a:gd name="csX19" fmla="*/ 11573164 w 11573164"/>
              <a:gd name="csY19" fmla="*/ 592463 h 3118226"/>
              <a:gd name="csX20" fmla="*/ 11573164 w 11573164"/>
              <a:gd name="csY20" fmla="*/ 1278473 h 3118226"/>
              <a:gd name="csX21" fmla="*/ 11573164 w 11573164"/>
              <a:gd name="csY21" fmla="*/ 1808571 h 3118226"/>
              <a:gd name="csX22" fmla="*/ 11573164 w 11573164"/>
              <a:gd name="csY22" fmla="*/ 2401034 h 3118226"/>
              <a:gd name="csX23" fmla="*/ 11573164 w 11573164"/>
              <a:gd name="csY23" fmla="*/ 3118226 h 3118226"/>
              <a:gd name="csX24" fmla="*/ 10892390 w 11573164"/>
              <a:gd name="csY24" fmla="*/ 3118226 h 3118226"/>
              <a:gd name="csX25" fmla="*/ 10095884 w 11573164"/>
              <a:gd name="csY25" fmla="*/ 3118226 h 3118226"/>
              <a:gd name="csX26" fmla="*/ 9762304 w 11573164"/>
              <a:gd name="csY26" fmla="*/ 3118226 h 3118226"/>
              <a:gd name="csX27" fmla="*/ 9081530 w 11573164"/>
              <a:gd name="csY27" fmla="*/ 3118226 h 3118226"/>
              <a:gd name="csX28" fmla="*/ 8632219 w 11573164"/>
              <a:gd name="csY28" fmla="*/ 3118226 h 3118226"/>
              <a:gd name="csX29" fmla="*/ 7719981 w 11573164"/>
              <a:gd name="csY29" fmla="*/ 3118226 h 3118226"/>
              <a:gd name="csX30" fmla="*/ 6807744 w 11573164"/>
              <a:gd name="csY30" fmla="*/ 3118226 h 3118226"/>
              <a:gd name="csX31" fmla="*/ 6242701 w 11573164"/>
              <a:gd name="csY31" fmla="*/ 3118226 h 3118226"/>
              <a:gd name="csX32" fmla="*/ 5793390 w 11573164"/>
              <a:gd name="csY32" fmla="*/ 3118226 h 3118226"/>
              <a:gd name="csX33" fmla="*/ 4996884 w 11573164"/>
              <a:gd name="csY33" fmla="*/ 3118226 h 3118226"/>
              <a:gd name="csX34" fmla="*/ 4084646 w 11573164"/>
              <a:gd name="csY34" fmla="*/ 3118226 h 3118226"/>
              <a:gd name="csX35" fmla="*/ 3519603 w 11573164"/>
              <a:gd name="csY35" fmla="*/ 3118226 h 3118226"/>
              <a:gd name="csX36" fmla="*/ 2607366 w 11573164"/>
              <a:gd name="csY36" fmla="*/ 3118226 h 3118226"/>
              <a:gd name="csX37" fmla="*/ 2273786 w 11573164"/>
              <a:gd name="csY37" fmla="*/ 3118226 h 3118226"/>
              <a:gd name="csX38" fmla="*/ 1477280 w 11573164"/>
              <a:gd name="csY38" fmla="*/ 3118226 h 3118226"/>
              <a:gd name="csX39" fmla="*/ 912238 w 11573164"/>
              <a:gd name="csY39" fmla="*/ 3118226 h 3118226"/>
              <a:gd name="csX40" fmla="*/ 0 w 11573164"/>
              <a:gd name="csY40" fmla="*/ 3118226 h 3118226"/>
              <a:gd name="csX41" fmla="*/ 0 w 11573164"/>
              <a:gd name="csY41" fmla="*/ 2494581 h 3118226"/>
              <a:gd name="csX42" fmla="*/ 0 w 11573164"/>
              <a:gd name="csY42" fmla="*/ 1902118 h 3118226"/>
              <a:gd name="csX43" fmla="*/ 0 w 11573164"/>
              <a:gd name="csY43" fmla="*/ 1247290 h 3118226"/>
              <a:gd name="csX44" fmla="*/ 0 w 11573164"/>
              <a:gd name="csY44" fmla="*/ 623645 h 3118226"/>
              <a:gd name="csX45" fmla="*/ 0 w 11573164"/>
              <a:gd name="csY45" fmla="*/ 0 h 31182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Lst>
            <a:rect l="l" t="t" r="r" b="b"/>
            <a:pathLst>
              <a:path w="11573164" h="3118226" extrusionOk="0">
                <a:moveTo>
                  <a:pt x="0" y="0"/>
                </a:moveTo>
                <a:cubicBezTo>
                  <a:pt x="168546" y="7312"/>
                  <a:pt x="236138" y="-8578"/>
                  <a:pt x="449311" y="0"/>
                </a:cubicBezTo>
                <a:cubicBezTo>
                  <a:pt x="662484" y="8578"/>
                  <a:pt x="718744" y="6078"/>
                  <a:pt x="898622" y="0"/>
                </a:cubicBezTo>
                <a:cubicBezTo>
                  <a:pt x="1078500" y="-6078"/>
                  <a:pt x="1365830" y="36167"/>
                  <a:pt x="1810860" y="0"/>
                </a:cubicBezTo>
                <a:cubicBezTo>
                  <a:pt x="2255890" y="-36167"/>
                  <a:pt x="2281318" y="-22419"/>
                  <a:pt x="2607366" y="0"/>
                </a:cubicBezTo>
                <a:cubicBezTo>
                  <a:pt x="2933414" y="22419"/>
                  <a:pt x="3061724" y="35576"/>
                  <a:pt x="3403872" y="0"/>
                </a:cubicBezTo>
                <a:cubicBezTo>
                  <a:pt x="3746020" y="-35576"/>
                  <a:pt x="3998569" y="-16499"/>
                  <a:pt x="4316109" y="0"/>
                </a:cubicBezTo>
                <a:cubicBezTo>
                  <a:pt x="4633649" y="16499"/>
                  <a:pt x="4872662" y="-25091"/>
                  <a:pt x="5228347" y="0"/>
                </a:cubicBezTo>
                <a:cubicBezTo>
                  <a:pt x="5584032" y="25091"/>
                  <a:pt x="5577455" y="6601"/>
                  <a:pt x="5677658" y="0"/>
                </a:cubicBezTo>
                <a:cubicBezTo>
                  <a:pt x="5777861" y="-6601"/>
                  <a:pt x="5859951" y="15967"/>
                  <a:pt x="6011238" y="0"/>
                </a:cubicBezTo>
                <a:cubicBezTo>
                  <a:pt x="6162525" y="-15967"/>
                  <a:pt x="6332195" y="6780"/>
                  <a:pt x="6576280" y="0"/>
                </a:cubicBezTo>
                <a:cubicBezTo>
                  <a:pt x="6820365" y="-6780"/>
                  <a:pt x="6792249" y="2268"/>
                  <a:pt x="6909860" y="0"/>
                </a:cubicBezTo>
                <a:cubicBezTo>
                  <a:pt x="7027471" y="-2268"/>
                  <a:pt x="7326479" y="10057"/>
                  <a:pt x="7474902" y="0"/>
                </a:cubicBezTo>
                <a:cubicBezTo>
                  <a:pt x="7623325" y="-10057"/>
                  <a:pt x="7828648" y="-12951"/>
                  <a:pt x="8039945" y="0"/>
                </a:cubicBezTo>
                <a:cubicBezTo>
                  <a:pt x="8251242" y="12951"/>
                  <a:pt x="8442992" y="-24513"/>
                  <a:pt x="8604988" y="0"/>
                </a:cubicBezTo>
                <a:cubicBezTo>
                  <a:pt x="8766984" y="24513"/>
                  <a:pt x="9256257" y="20051"/>
                  <a:pt x="9517225" y="0"/>
                </a:cubicBezTo>
                <a:cubicBezTo>
                  <a:pt x="9778193" y="-20051"/>
                  <a:pt x="9850008" y="-20066"/>
                  <a:pt x="9966537" y="0"/>
                </a:cubicBezTo>
                <a:cubicBezTo>
                  <a:pt x="10083066" y="20066"/>
                  <a:pt x="10660188" y="-17858"/>
                  <a:pt x="10878774" y="0"/>
                </a:cubicBezTo>
                <a:cubicBezTo>
                  <a:pt x="11097360" y="17858"/>
                  <a:pt x="11242677" y="-826"/>
                  <a:pt x="11573164" y="0"/>
                </a:cubicBezTo>
                <a:cubicBezTo>
                  <a:pt x="11595146" y="206024"/>
                  <a:pt x="11600914" y="451025"/>
                  <a:pt x="11573164" y="592463"/>
                </a:cubicBezTo>
                <a:cubicBezTo>
                  <a:pt x="11545414" y="733901"/>
                  <a:pt x="11545417" y="1012735"/>
                  <a:pt x="11573164" y="1278473"/>
                </a:cubicBezTo>
                <a:cubicBezTo>
                  <a:pt x="11600912" y="1544211"/>
                  <a:pt x="11550875" y="1594542"/>
                  <a:pt x="11573164" y="1808571"/>
                </a:cubicBezTo>
                <a:cubicBezTo>
                  <a:pt x="11595453" y="2022600"/>
                  <a:pt x="11562990" y="2246989"/>
                  <a:pt x="11573164" y="2401034"/>
                </a:cubicBezTo>
                <a:cubicBezTo>
                  <a:pt x="11583338" y="2555079"/>
                  <a:pt x="11585317" y="2852601"/>
                  <a:pt x="11573164" y="3118226"/>
                </a:cubicBezTo>
                <a:cubicBezTo>
                  <a:pt x="11424195" y="3121950"/>
                  <a:pt x="11110896" y="3141718"/>
                  <a:pt x="10892390" y="3118226"/>
                </a:cubicBezTo>
                <a:cubicBezTo>
                  <a:pt x="10673884" y="3094734"/>
                  <a:pt x="10425301" y="3144309"/>
                  <a:pt x="10095884" y="3118226"/>
                </a:cubicBezTo>
                <a:cubicBezTo>
                  <a:pt x="9766467" y="3092143"/>
                  <a:pt x="9907474" y="3128369"/>
                  <a:pt x="9762304" y="3118226"/>
                </a:cubicBezTo>
                <a:cubicBezTo>
                  <a:pt x="9617134" y="3108083"/>
                  <a:pt x="9256025" y="3090774"/>
                  <a:pt x="9081530" y="3118226"/>
                </a:cubicBezTo>
                <a:cubicBezTo>
                  <a:pt x="8907035" y="3145678"/>
                  <a:pt x="8809552" y="3107245"/>
                  <a:pt x="8632219" y="3118226"/>
                </a:cubicBezTo>
                <a:cubicBezTo>
                  <a:pt x="8454886" y="3129207"/>
                  <a:pt x="8017247" y="3155828"/>
                  <a:pt x="7719981" y="3118226"/>
                </a:cubicBezTo>
                <a:cubicBezTo>
                  <a:pt x="7422715" y="3080624"/>
                  <a:pt x="7167179" y="3114248"/>
                  <a:pt x="6807744" y="3118226"/>
                </a:cubicBezTo>
                <a:cubicBezTo>
                  <a:pt x="6448309" y="3122204"/>
                  <a:pt x="6459139" y="3123641"/>
                  <a:pt x="6242701" y="3118226"/>
                </a:cubicBezTo>
                <a:cubicBezTo>
                  <a:pt x="6026263" y="3112811"/>
                  <a:pt x="5946365" y="3126011"/>
                  <a:pt x="5793390" y="3118226"/>
                </a:cubicBezTo>
                <a:cubicBezTo>
                  <a:pt x="5640415" y="3110441"/>
                  <a:pt x="5322630" y="3127699"/>
                  <a:pt x="4996884" y="3118226"/>
                </a:cubicBezTo>
                <a:cubicBezTo>
                  <a:pt x="4671138" y="3108753"/>
                  <a:pt x="4354016" y="3154601"/>
                  <a:pt x="4084646" y="3118226"/>
                </a:cubicBezTo>
                <a:cubicBezTo>
                  <a:pt x="3815276" y="3081851"/>
                  <a:pt x="3713097" y="3110478"/>
                  <a:pt x="3519603" y="3118226"/>
                </a:cubicBezTo>
                <a:cubicBezTo>
                  <a:pt x="3326109" y="3125974"/>
                  <a:pt x="2951042" y="3158152"/>
                  <a:pt x="2607366" y="3118226"/>
                </a:cubicBezTo>
                <a:cubicBezTo>
                  <a:pt x="2263690" y="3078300"/>
                  <a:pt x="2422003" y="3134680"/>
                  <a:pt x="2273786" y="3118226"/>
                </a:cubicBezTo>
                <a:cubicBezTo>
                  <a:pt x="2125569" y="3101772"/>
                  <a:pt x="1816297" y="3134639"/>
                  <a:pt x="1477280" y="3118226"/>
                </a:cubicBezTo>
                <a:cubicBezTo>
                  <a:pt x="1138263" y="3101813"/>
                  <a:pt x="1172634" y="3124790"/>
                  <a:pt x="912238" y="3118226"/>
                </a:cubicBezTo>
                <a:cubicBezTo>
                  <a:pt x="651842" y="3111662"/>
                  <a:pt x="380366" y="3118137"/>
                  <a:pt x="0" y="3118226"/>
                </a:cubicBezTo>
                <a:cubicBezTo>
                  <a:pt x="-22792" y="2982119"/>
                  <a:pt x="19381" y="2639305"/>
                  <a:pt x="0" y="2494581"/>
                </a:cubicBezTo>
                <a:cubicBezTo>
                  <a:pt x="-19381" y="2349858"/>
                  <a:pt x="2584" y="2194203"/>
                  <a:pt x="0" y="1902118"/>
                </a:cubicBezTo>
                <a:cubicBezTo>
                  <a:pt x="-2584" y="1610033"/>
                  <a:pt x="21968" y="1396542"/>
                  <a:pt x="0" y="1247290"/>
                </a:cubicBezTo>
                <a:cubicBezTo>
                  <a:pt x="-21968" y="1098038"/>
                  <a:pt x="-15520" y="780662"/>
                  <a:pt x="0" y="623645"/>
                </a:cubicBezTo>
                <a:cubicBezTo>
                  <a:pt x="15520" y="466629"/>
                  <a:pt x="-18874" y="288094"/>
                  <a:pt x="0" y="0"/>
                </a:cubicBezTo>
                <a:close/>
              </a:path>
            </a:pathLst>
          </a:custGeom>
          <a:noFill/>
          <a:ln>
            <a:solidFill>
              <a:schemeClr val="tx1"/>
            </a:solidFill>
            <a:extLst>
              <a:ext uri="{C807C97D-BFC1-408E-A445-0C87EB9F89A2}">
                <ask:lineSketchStyleProps xmlns:ask="http://schemas.microsoft.com/office/drawing/2018/sketchyshapes" sd="894839348">
                  <a:prstGeom prst="rect">
                    <a:avLst/>
                  </a:prstGeom>
                  <ask:type>
                    <ask:lineSketchFreehand/>
                  </ask:type>
                </ask:lineSketchStyleProps>
              </a:ext>
            </a:extLst>
          </a:ln>
        </p:spPr>
        <p:txBody>
          <a:bodyPr wrap="square" rtlCol="0">
            <a:spAutoFit/>
          </a:bodyPr>
          <a:lstStyle/>
          <a:p>
            <a:r>
              <a:rPr lang="en-GB" sz="2400"/>
              <a:t>A new section on </a:t>
            </a:r>
            <a:r>
              <a:rPr lang="en-GB" sz="2400" b="1"/>
              <a:t>regulations and safeguarding requirements relating to school premises </a:t>
            </a:r>
            <a:r>
              <a:rPr lang="en-GB" sz="2400"/>
              <a:t>sets out information on </a:t>
            </a:r>
          </a:p>
          <a:p>
            <a:pPr marL="285750" indent="-285750">
              <a:buFont typeface="Arial" panose="020B0604020202020204" pitchFamily="34" charset="0"/>
              <a:buChar char="•"/>
            </a:pPr>
            <a:r>
              <a:rPr lang="en-GB" sz="2400"/>
              <a:t>Toilets  </a:t>
            </a:r>
          </a:p>
          <a:p>
            <a:pPr marL="285750" indent="-285750">
              <a:buFont typeface="Arial" panose="020B0604020202020204" pitchFamily="34" charset="0"/>
              <a:buChar char="•"/>
            </a:pPr>
            <a:r>
              <a:rPr lang="en-GB" sz="2400"/>
              <a:t>Changing rooms  </a:t>
            </a:r>
          </a:p>
          <a:p>
            <a:pPr marL="285750" indent="-285750">
              <a:buFont typeface="Arial" panose="020B0604020202020204" pitchFamily="34" charset="0"/>
              <a:buChar char="•"/>
            </a:pPr>
            <a:r>
              <a:rPr lang="en-GB" sz="2400"/>
              <a:t>Showers</a:t>
            </a:r>
          </a:p>
          <a:p>
            <a:pPr marL="285750" indent="-285750">
              <a:buFont typeface="Arial" panose="020B0604020202020204" pitchFamily="34" charset="0"/>
              <a:buChar char="•"/>
            </a:pPr>
            <a:endParaRPr lang="en-GB" sz="2400"/>
          </a:p>
          <a:p>
            <a:r>
              <a:rPr lang="en-GB" sz="2400"/>
              <a:t>These incorporate how to manage gender questioning children.</a:t>
            </a:r>
          </a:p>
        </p:txBody>
      </p:sp>
      <p:sp>
        <p:nvSpPr>
          <p:cNvPr id="9" name="TextBox 8">
            <a:extLst>
              <a:ext uri="{FF2B5EF4-FFF2-40B4-BE49-F238E27FC236}">
                <a16:creationId xmlns:a16="http://schemas.microsoft.com/office/drawing/2014/main" id="{03E7714C-49AE-FF21-C6C0-1CB6F30810E1}"/>
              </a:ext>
            </a:extLst>
          </p:cNvPr>
          <p:cNvSpPr txBox="1"/>
          <p:nvPr/>
        </p:nvSpPr>
        <p:spPr>
          <a:xfrm>
            <a:off x="374072" y="4812579"/>
            <a:ext cx="11573164" cy="1477328"/>
          </a:xfrm>
          <a:custGeom>
            <a:avLst/>
            <a:gdLst>
              <a:gd name="csX0" fmla="*/ 0 w 11573164"/>
              <a:gd name="csY0" fmla="*/ 0 h 1477328"/>
              <a:gd name="csX1" fmla="*/ 565043 w 11573164"/>
              <a:gd name="csY1" fmla="*/ 0 h 1477328"/>
              <a:gd name="csX2" fmla="*/ 1014354 w 11573164"/>
              <a:gd name="csY2" fmla="*/ 0 h 1477328"/>
              <a:gd name="csX3" fmla="*/ 1579396 w 11573164"/>
              <a:gd name="csY3" fmla="*/ 0 h 1477328"/>
              <a:gd name="csX4" fmla="*/ 2260171 w 11573164"/>
              <a:gd name="csY4" fmla="*/ 0 h 1477328"/>
              <a:gd name="csX5" fmla="*/ 2825214 w 11573164"/>
              <a:gd name="csY5" fmla="*/ 0 h 1477328"/>
              <a:gd name="csX6" fmla="*/ 3390256 w 11573164"/>
              <a:gd name="csY6" fmla="*/ 0 h 1477328"/>
              <a:gd name="csX7" fmla="*/ 4186762 w 11573164"/>
              <a:gd name="csY7" fmla="*/ 0 h 1477328"/>
              <a:gd name="csX8" fmla="*/ 4867537 w 11573164"/>
              <a:gd name="csY8" fmla="*/ 0 h 1477328"/>
              <a:gd name="csX9" fmla="*/ 5548311 w 11573164"/>
              <a:gd name="csY9" fmla="*/ 0 h 1477328"/>
              <a:gd name="csX10" fmla="*/ 6460549 w 11573164"/>
              <a:gd name="csY10" fmla="*/ 0 h 1477328"/>
              <a:gd name="csX11" fmla="*/ 7141323 w 11573164"/>
              <a:gd name="csY11" fmla="*/ 0 h 1477328"/>
              <a:gd name="csX12" fmla="*/ 7590634 w 11573164"/>
              <a:gd name="csY12" fmla="*/ 0 h 1477328"/>
              <a:gd name="csX13" fmla="*/ 8502872 w 11573164"/>
              <a:gd name="csY13" fmla="*/ 0 h 1477328"/>
              <a:gd name="csX14" fmla="*/ 8952183 w 11573164"/>
              <a:gd name="csY14" fmla="*/ 0 h 1477328"/>
              <a:gd name="csX15" fmla="*/ 9632957 w 11573164"/>
              <a:gd name="csY15" fmla="*/ 0 h 1477328"/>
              <a:gd name="csX16" fmla="*/ 10429463 w 11573164"/>
              <a:gd name="csY16" fmla="*/ 0 h 1477328"/>
              <a:gd name="csX17" fmla="*/ 10878774 w 11573164"/>
              <a:gd name="csY17" fmla="*/ 0 h 1477328"/>
              <a:gd name="csX18" fmla="*/ 11573164 w 11573164"/>
              <a:gd name="csY18" fmla="*/ 0 h 1477328"/>
              <a:gd name="csX19" fmla="*/ 11573164 w 11573164"/>
              <a:gd name="csY19" fmla="*/ 507216 h 1477328"/>
              <a:gd name="csX20" fmla="*/ 11573164 w 11573164"/>
              <a:gd name="csY20" fmla="*/ 984885 h 1477328"/>
              <a:gd name="csX21" fmla="*/ 11573164 w 11573164"/>
              <a:gd name="csY21" fmla="*/ 1477328 h 1477328"/>
              <a:gd name="csX22" fmla="*/ 11123853 w 11573164"/>
              <a:gd name="csY22" fmla="*/ 1477328 h 1477328"/>
              <a:gd name="csX23" fmla="*/ 10327347 w 11573164"/>
              <a:gd name="csY23" fmla="*/ 1477328 h 1477328"/>
              <a:gd name="csX24" fmla="*/ 9762304 w 11573164"/>
              <a:gd name="csY24" fmla="*/ 1477328 h 1477328"/>
              <a:gd name="csX25" fmla="*/ 8850067 w 11573164"/>
              <a:gd name="csY25" fmla="*/ 1477328 h 1477328"/>
              <a:gd name="csX26" fmla="*/ 8516487 w 11573164"/>
              <a:gd name="csY26" fmla="*/ 1477328 h 1477328"/>
              <a:gd name="csX27" fmla="*/ 7604250 w 11573164"/>
              <a:gd name="csY27" fmla="*/ 1477328 h 1477328"/>
              <a:gd name="csX28" fmla="*/ 7154938 w 11573164"/>
              <a:gd name="csY28" fmla="*/ 1477328 h 1477328"/>
              <a:gd name="csX29" fmla="*/ 6242701 w 11573164"/>
              <a:gd name="csY29" fmla="*/ 1477328 h 1477328"/>
              <a:gd name="csX30" fmla="*/ 5793390 w 11573164"/>
              <a:gd name="csY30" fmla="*/ 1477328 h 1477328"/>
              <a:gd name="csX31" fmla="*/ 5228347 w 11573164"/>
              <a:gd name="csY31" fmla="*/ 1477328 h 1477328"/>
              <a:gd name="csX32" fmla="*/ 4547573 w 11573164"/>
              <a:gd name="csY32" fmla="*/ 1477328 h 1477328"/>
              <a:gd name="csX33" fmla="*/ 4213993 w 11573164"/>
              <a:gd name="csY33" fmla="*/ 1477328 h 1477328"/>
              <a:gd name="csX34" fmla="*/ 3417487 w 11573164"/>
              <a:gd name="csY34" fmla="*/ 1477328 h 1477328"/>
              <a:gd name="csX35" fmla="*/ 2736713 w 11573164"/>
              <a:gd name="csY35" fmla="*/ 1477328 h 1477328"/>
              <a:gd name="csX36" fmla="*/ 2403133 w 11573164"/>
              <a:gd name="csY36" fmla="*/ 1477328 h 1477328"/>
              <a:gd name="csX37" fmla="*/ 1953822 w 11573164"/>
              <a:gd name="csY37" fmla="*/ 1477328 h 1477328"/>
              <a:gd name="csX38" fmla="*/ 1620243 w 11573164"/>
              <a:gd name="csY38" fmla="*/ 1477328 h 1477328"/>
              <a:gd name="csX39" fmla="*/ 1170932 w 11573164"/>
              <a:gd name="csY39" fmla="*/ 1477328 h 1477328"/>
              <a:gd name="csX40" fmla="*/ 0 w 11573164"/>
              <a:gd name="csY40" fmla="*/ 1477328 h 1477328"/>
              <a:gd name="csX41" fmla="*/ 0 w 11573164"/>
              <a:gd name="csY41" fmla="*/ 984885 h 1477328"/>
              <a:gd name="csX42" fmla="*/ 0 w 11573164"/>
              <a:gd name="csY42" fmla="*/ 507216 h 1477328"/>
              <a:gd name="csX43" fmla="*/ 0 w 11573164"/>
              <a:gd name="csY43" fmla="*/ 0 h 14773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11573164" h="1477328" extrusionOk="0">
                <a:moveTo>
                  <a:pt x="0" y="0"/>
                </a:moveTo>
                <a:cubicBezTo>
                  <a:pt x="150003" y="23604"/>
                  <a:pt x="290535" y="4502"/>
                  <a:pt x="565043" y="0"/>
                </a:cubicBezTo>
                <a:cubicBezTo>
                  <a:pt x="839551" y="-4502"/>
                  <a:pt x="816055" y="-7768"/>
                  <a:pt x="1014354" y="0"/>
                </a:cubicBezTo>
                <a:cubicBezTo>
                  <a:pt x="1212653" y="7768"/>
                  <a:pt x="1403714" y="-19763"/>
                  <a:pt x="1579396" y="0"/>
                </a:cubicBezTo>
                <a:cubicBezTo>
                  <a:pt x="1755078" y="19763"/>
                  <a:pt x="2043194" y="-22158"/>
                  <a:pt x="2260171" y="0"/>
                </a:cubicBezTo>
                <a:cubicBezTo>
                  <a:pt x="2477148" y="22158"/>
                  <a:pt x="2628354" y="-22941"/>
                  <a:pt x="2825214" y="0"/>
                </a:cubicBezTo>
                <a:cubicBezTo>
                  <a:pt x="3022074" y="22941"/>
                  <a:pt x="3115796" y="-19149"/>
                  <a:pt x="3390256" y="0"/>
                </a:cubicBezTo>
                <a:cubicBezTo>
                  <a:pt x="3664716" y="19149"/>
                  <a:pt x="3810274" y="-8605"/>
                  <a:pt x="4186762" y="0"/>
                </a:cubicBezTo>
                <a:cubicBezTo>
                  <a:pt x="4563250" y="8605"/>
                  <a:pt x="4632114" y="-291"/>
                  <a:pt x="4867537" y="0"/>
                </a:cubicBezTo>
                <a:cubicBezTo>
                  <a:pt x="5102960" y="291"/>
                  <a:pt x="5249758" y="2181"/>
                  <a:pt x="5548311" y="0"/>
                </a:cubicBezTo>
                <a:cubicBezTo>
                  <a:pt x="5846864" y="-2181"/>
                  <a:pt x="6180471" y="-17229"/>
                  <a:pt x="6460549" y="0"/>
                </a:cubicBezTo>
                <a:cubicBezTo>
                  <a:pt x="6740627" y="17229"/>
                  <a:pt x="6966029" y="-13859"/>
                  <a:pt x="7141323" y="0"/>
                </a:cubicBezTo>
                <a:cubicBezTo>
                  <a:pt x="7316617" y="13859"/>
                  <a:pt x="7485745" y="2562"/>
                  <a:pt x="7590634" y="0"/>
                </a:cubicBezTo>
                <a:cubicBezTo>
                  <a:pt x="7695523" y="-2562"/>
                  <a:pt x="8095131" y="825"/>
                  <a:pt x="8502872" y="0"/>
                </a:cubicBezTo>
                <a:cubicBezTo>
                  <a:pt x="8910613" y="-825"/>
                  <a:pt x="8836541" y="20441"/>
                  <a:pt x="8952183" y="0"/>
                </a:cubicBezTo>
                <a:cubicBezTo>
                  <a:pt x="9067825" y="-20441"/>
                  <a:pt x="9496575" y="-33105"/>
                  <a:pt x="9632957" y="0"/>
                </a:cubicBezTo>
                <a:cubicBezTo>
                  <a:pt x="9769339" y="33105"/>
                  <a:pt x="10144557" y="14719"/>
                  <a:pt x="10429463" y="0"/>
                </a:cubicBezTo>
                <a:cubicBezTo>
                  <a:pt x="10714369" y="-14719"/>
                  <a:pt x="10760476" y="16999"/>
                  <a:pt x="10878774" y="0"/>
                </a:cubicBezTo>
                <a:cubicBezTo>
                  <a:pt x="10997072" y="-16999"/>
                  <a:pt x="11248109" y="-30005"/>
                  <a:pt x="11573164" y="0"/>
                </a:cubicBezTo>
                <a:cubicBezTo>
                  <a:pt x="11584004" y="209162"/>
                  <a:pt x="11567002" y="343968"/>
                  <a:pt x="11573164" y="507216"/>
                </a:cubicBezTo>
                <a:cubicBezTo>
                  <a:pt x="11579326" y="670464"/>
                  <a:pt x="11581655" y="881559"/>
                  <a:pt x="11573164" y="984885"/>
                </a:cubicBezTo>
                <a:cubicBezTo>
                  <a:pt x="11564673" y="1088211"/>
                  <a:pt x="11583231" y="1234808"/>
                  <a:pt x="11573164" y="1477328"/>
                </a:cubicBezTo>
                <a:cubicBezTo>
                  <a:pt x="11466350" y="1482849"/>
                  <a:pt x="11307625" y="1482498"/>
                  <a:pt x="11123853" y="1477328"/>
                </a:cubicBezTo>
                <a:cubicBezTo>
                  <a:pt x="10940081" y="1472158"/>
                  <a:pt x="10620344" y="1453717"/>
                  <a:pt x="10327347" y="1477328"/>
                </a:cubicBezTo>
                <a:cubicBezTo>
                  <a:pt x="10034350" y="1500939"/>
                  <a:pt x="9920616" y="1452807"/>
                  <a:pt x="9762304" y="1477328"/>
                </a:cubicBezTo>
                <a:cubicBezTo>
                  <a:pt x="9603992" y="1501849"/>
                  <a:pt x="9226140" y="1509777"/>
                  <a:pt x="8850067" y="1477328"/>
                </a:cubicBezTo>
                <a:cubicBezTo>
                  <a:pt x="8473994" y="1444879"/>
                  <a:pt x="8604702" y="1490333"/>
                  <a:pt x="8516487" y="1477328"/>
                </a:cubicBezTo>
                <a:cubicBezTo>
                  <a:pt x="8428272" y="1464323"/>
                  <a:pt x="7867676" y="1462316"/>
                  <a:pt x="7604250" y="1477328"/>
                </a:cubicBezTo>
                <a:cubicBezTo>
                  <a:pt x="7340824" y="1492340"/>
                  <a:pt x="7292633" y="1494951"/>
                  <a:pt x="7154938" y="1477328"/>
                </a:cubicBezTo>
                <a:cubicBezTo>
                  <a:pt x="7017243" y="1459705"/>
                  <a:pt x="6638644" y="1498978"/>
                  <a:pt x="6242701" y="1477328"/>
                </a:cubicBezTo>
                <a:cubicBezTo>
                  <a:pt x="5846758" y="1455678"/>
                  <a:pt x="5945312" y="1497964"/>
                  <a:pt x="5793390" y="1477328"/>
                </a:cubicBezTo>
                <a:cubicBezTo>
                  <a:pt x="5641468" y="1456692"/>
                  <a:pt x="5365186" y="1494201"/>
                  <a:pt x="5228347" y="1477328"/>
                </a:cubicBezTo>
                <a:cubicBezTo>
                  <a:pt x="5091508" y="1460455"/>
                  <a:pt x="4789923" y="1476703"/>
                  <a:pt x="4547573" y="1477328"/>
                </a:cubicBezTo>
                <a:cubicBezTo>
                  <a:pt x="4305223" y="1477953"/>
                  <a:pt x="4284127" y="1480000"/>
                  <a:pt x="4213993" y="1477328"/>
                </a:cubicBezTo>
                <a:cubicBezTo>
                  <a:pt x="4143859" y="1474656"/>
                  <a:pt x="3744026" y="1470027"/>
                  <a:pt x="3417487" y="1477328"/>
                </a:cubicBezTo>
                <a:cubicBezTo>
                  <a:pt x="3090948" y="1484629"/>
                  <a:pt x="2986940" y="1460066"/>
                  <a:pt x="2736713" y="1477328"/>
                </a:cubicBezTo>
                <a:cubicBezTo>
                  <a:pt x="2486486" y="1494590"/>
                  <a:pt x="2487848" y="1466457"/>
                  <a:pt x="2403133" y="1477328"/>
                </a:cubicBezTo>
                <a:cubicBezTo>
                  <a:pt x="2318418" y="1488199"/>
                  <a:pt x="2096966" y="1455051"/>
                  <a:pt x="1953822" y="1477328"/>
                </a:cubicBezTo>
                <a:cubicBezTo>
                  <a:pt x="1810678" y="1499605"/>
                  <a:pt x="1744656" y="1464642"/>
                  <a:pt x="1620243" y="1477328"/>
                </a:cubicBezTo>
                <a:cubicBezTo>
                  <a:pt x="1495830" y="1490014"/>
                  <a:pt x="1377036" y="1479479"/>
                  <a:pt x="1170932" y="1477328"/>
                </a:cubicBezTo>
                <a:cubicBezTo>
                  <a:pt x="964828" y="1475177"/>
                  <a:pt x="447074" y="1484090"/>
                  <a:pt x="0" y="1477328"/>
                </a:cubicBezTo>
                <a:cubicBezTo>
                  <a:pt x="22715" y="1333299"/>
                  <a:pt x="-13079" y="1181067"/>
                  <a:pt x="0" y="984885"/>
                </a:cubicBezTo>
                <a:cubicBezTo>
                  <a:pt x="13079" y="788703"/>
                  <a:pt x="-4890" y="639976"/>
                  <a:pt x="0" y="507216"/>
                </a:cubicBezTo>
                <a:cubicBezTo>
                  <a:pt x="4890" y="374456"/>
                  <a:pt x="1010" y="243895"/>
                  <a:pt x="0" y="0"/>
                </a:cubicBezTo>
                <a:close/>
              </a:path>
            </a:pathLst>
          </a:custGeom>
          <a:noFill/>
          <a:ln>
            <a:solidFill>
              <a:schemeClr val="tx1"/>
            </a:solidFill>
            <a:extLst>
              <a:ext uri="{C807C97D-BFC1-408E-A445-0C87EB9F89A2}">
                <ask:lineSketchStyleProps xmlns:ask="http://schemas.microsoft.com/office/drawing/2018/sketchyshapes" sd="2969947635">
                  <a:prstGeom prst="rect">
                    <a:avLst/>
                  </a:prstGeom>
                  <ask:type>
                    <ask:lineSketchFreehand/>
                  </ask:type>
                </ask:lineSketchStyleProps>
              </a:ext>
            </a:extLst>
          </a:ln>
        </p:spPr>
        <p:txBody>
          <a:bodyPr wrap="square" rtlCol="0">
            <a:spAutoFit/>
          </a:bodyPr>
          <a:lstStyle/>
          <a:p>
            <a:r>
              <a:rPr lang="en-GB"/>
              <a:t>A new section added – </a:t>
            </a:r>
            <a:r>
              <a:rPr lang="en-GB" b="1"/>
              <a:t>Sport</a:t>
            </a:r>
          </a:p>
          <a:p>
            <a:endParaRPr lang="en-GB"/>
          </a:p>
          <a:p>
            <a:pPr marL="285750" indent="-285750">
              <a:buFont typeface="Arial" panose="020B0604020202020204" pitchFamily="34" charset="0"/>
              <a:buChar char="•"/>
            </a:pPr>
            <a:r>
              <a:rPr lang="en-GB"/>
              <a:t>appropriate criteria for single-sex sport in line with the Equality Act 2010.</a:t>
            </a:r>
          </a:p>
          <a:p>
            <a:pPr marL="285750" indent="-285750">
              <a:buFont typeface="Arial" panose="020B0604020202020204" pitchFamily="34" charset="0"/>
              <a:buChar char="•"/>
            </a:pPr>
            <a:r>
              <a:rPr lang="en-GB"/>
              <a:t> information around supporting gender-questioning children to socially transition in the context of their participation in sports and PE.</a:t>
            </a:r>
          </a:p>
        </p:txBody>
      </p:sp>
      <p:pic>
        <p:nvPicPr>
          <p:cNvPr id="10" name="Content Placeholder 4">
            <a:extLst>
              <a:ext uri="{FF2B5EF4-FFF2-40B4-BE49-F238E27FC236}">
                <a16:creationId xmlns:a16="http://schemas.microsoft.com/office/drawing/2014/main" id="{E6E55A1A-E680-BAE2-8655-723730FB014A}"/>
              </a:ext>
            </a:extLst>
          </p:cNvPr>
          <p:cNvPicPr>
            <a:picLocks noChangeAspect="1"/>
          </p:cNvPicPr>
          <p:nvPr/>
        </p:nvPicPr>
        <p:blipFill>
          <a:blip r:embed="rId3"/>
          <a:stretch>
            <a:fillRect/>
          </a:stretch>
        </p:blipFill>
        <p:spPr>
          <a:xfrm>
            <a:off x="0" y="23812"/>
            <a:ext cx="12192000" cy="6834188"/>
          </a:xfrm>
          <a:prstGeom prst="rect">
            <a:avLst/>
          </a:prstGeom>
        </p:spPr>
      </p:pic>
      <p:sp>
        <p:nvSpPr>
          <p:cNvPr id="12" name="TextBox 11">
            <a:extLst>
              <a:ext uri="{FF2B5EF4-FFF2-40B4-BE49-F238E27FC236}">
                <a16:creationId xmlns:a16="http://schemas.microsoft.com/office/drawing/2014/main" id="{4894DA1A-67D0-84E0-5DF6-0607BA5E8D2F}"/>
              </a:ext>
            </a:extLst>
          </p:cNvPr>
          <p:cNvSpPr txBox="1"/>
          <p:nvPr/>
        </p:nvSpPr>
        <p:spPr>
          <a:xfrm>
            <a:off x="7258050" y="4094273"/>
            <a:ext cx="4933950" cy="1015663"/>
          </a:xfrm>
          <a:prstGeom prst="rect">
            <a:avLst/>
          </a:prstGeom>
          <a:solidFill>
            <a:srgbClr val="FFFFFF"/>
          </a:solidFill>
        </p:spPr>
        <p:txBody>
          <a:bodyPr wrap="square" rtlCol="0">
            <a:spAutoFit/>
          </a:bodyPr>
          <a:lstStyle/>
          <a:p>
            <a:endParaRPr lang="en-GB"/>
          </a:p>
          <a:p>
            <a:r>
              <a:rPr lang="en-GB" sz="2400">
                <a:solidFill>
                  <a:srgbClr val="0070C0"/>
                </a:solidFill>
              </a:rPr>
              <a:t>Came into force March 2026</a:t>
            </a:r>
          </a:p>
          <a:p>
            <a:endParaRPr lang="en-GB"/>
          </a:p>
        </p:txBody>
      </p:sp>
      <p:pic>
        <p:nvPicPr>
          <p:cNvPr id="14" name="Picture 13">
            <a:extLst>
              <a:ext uri="{FF2B5EF4-FFF2-40B4-BE49-F238E27FC236}">
                <a16:creationId xmlns:a16="http://schemas.microsoft.com/office/drawing/2014/main" id="{D7C4E99F-244A-C75B-DA98-D644C5314298}"/>
              </a:ext>
            </a:extLst>
          </p:cNvPr>
          <p:cNvPicPr>
            <a:picLocks noChangeAspect="1"/>
          </p:cNvPicPr>
          <p:nvPr/>
        </p:nvPicPr>
        <p:blipFill>
          <a:blip r:embed="rId4"/>
          <a:stretch>
            <a:fillRect/>
          </a:stretch>
        </p:blipFill>
        <p:spPr>
          <a:xfrm>
            <a:off x="1826698" y="387169"/>
            <a:ext cx="4176938" cy="5902738"/>
          </a:xfrm>
          <a:prstGeom prst="rect">
            <a:avLst/>
          </a:prstGeom>
        </p:spPr>
      </p:pic>
    </p:spTree>
    <p:extLst>
      <p:ext uri="{BB962C8B-B14F-4D97-AF65-F5344CB8AC3E}">
        <p14:creationId xmlns:p14="http://schemas.microsoft.com/office/powerpoint/2010/main" val="144363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tentionEvent xmlns="9ad6a7e5-7e17-4c98-b3ab-518dd187e2c2" xsi:nil="true"/>
    <TaxCatchAll xmlns="9ad6a7e5-7e17-4c98-b3ab-518dd187e2c2" xsi:nil="true"/>
    <RetentionStartDate xmlns="9ad6a7e5-7e17-4c98-b3ab-518dd187e2c2" xsi:nil="true"/>
    <lcf76f155ced4ddcb4097134ff3c332f xmlns="8dbe8c63-433b-43f3-9618-5953c00dffec">
      <Terms xmlns="http://schemas.microsoft.com/office/infopath/2007/PartnerControls"/>
    </lcf76f155ced4ddcb4097134ff3c332f>
    <_Flow_SignoffStatus xmlns="8dbe8c63-433b-43f3-9618-5953c00dffe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42CF9492BB29D4981268F4AF38FA9B4" ma:contentTypeVersion="22" ma:contentTypeDescription="Create a new document." ma:contentTypeScope="" ma:versionID="90811899a10847d72803fb9072d68f57">
  <xsd:schema xmlns:xsd="http://www.w3.org/2001/XMLSchema" xmlns:xs="http://www.w3.org/2001/XMLSchema" xmlns:p="http://schemas.microsoft.com/office/2006/metadata/properties" xmlns:ns2="9ad6a7e5-7e17-4c98-b3ab-518dd187e2c2" xmlns:ns3="8dbe8c63-433b-43f3-9618-5953c00dffec" targetNamespace="http://schemas.microsoft.com/office/2006/metadata/properties" ma:root="true" ma:fieldsID="e5c58337e8883aadcf8f2c92ed7bedc0" ns2:_="" ns3:_="">
    <xsd:import namespace="9ad6a7e5-7e17-4c98-b3ab-518dd187e2c2"/>
    <xsd:import namespace="8dbe8c63-433b-43f3-9618-5953c00dffec"/>
    <xsd:element name="properties">
      <xsd:complexType>
        <xsd:sequence>
          <xsd:element name="documentManagement">
            <xsd:complexType>
              <xsd:all>
                <xsd:element ref="ns2:RetentionStartDate" minOccurs="0"/>
                <xsd:element ref="ns2:RetentionEvent" minOccurs="0"/>
                <xsd:element ref="ns3:MediaServiceMetadata" minOccurs="0"/>
                <xsd:element ref="ns3:MediaServiceFastMetadata" minOccurs="0"/>
                <xsd:element ref="ns2:SharedWithUsers" minOccurs="0"/>
                <xsd:element ref="ns2:SharedWithDetails"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lcf76f155ced4ddcb4097134ff3c332f" minOccurs="0"/>
                <xsd:element ref="ns2:TaxCatchAll" minOccurs="0"/>
                <xsd:element ref="ns3:MediaLengthInSeconds" minOccurs="0"/>
                <xsd:element ref="ns3:_Flow_SignoffStatus"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6a7e5-7e17-4c98-b3ab-518dd187e2c2" elementFormDefault="qualified">
    <xsd:import namespace="http://schemas.microsoft.com/office/2006/documentManagement/types"/>
    <xsd:import namespace="http://schemas.microsoft.com/office/infopath/2007/PartnerControls"/>
    <xsd:element name="RetentionStartDate" ma:index="8" nillable="true" ma:displayName="Retention Start Date" ma:description="Enter the retention start date (when known), e.g. the date that the retention period is measured from." ma:format="DateOnly" ma:internalName="RetentionStartDate">
      <xsd:simpleType>
        <xsd:restriction base="dms:DateTime"/>
      </xsd:simpleType>
    </xsd:element>
    <xsd:element name="RetentionEvent" ma:index="9" nillable="true" ma:displayName="Retention Event" ma:description="Enter a description of the event that starts the retention period. For example: 'Close of case', 'Date plan expires' etc." ma:internalName="RetentionEvent">
      <xsd:simpleType>
        <xsd:restriction base="dms:Text">
          <xsd:maxLength value="255"/>
        </xsd:restriction>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c78a8ed7-a20a-426d-a338-c529b3f300e1}" ma:internalName="TaxCatchAll" ma:showField="CatchAllData" ma:web="9ad6a7e5-7e17-4c98-b3ab-518dd187e2c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dbe8c63-433b-43f3-9618-5953c00dffe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ecf50c9d-bc8f-48ed-ba3c-7168a5cdc8d7"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_Flow_SignoffStatus" ma:index="26" nillable="true" ma:displayName="Sign-off status" ma:internalName="Sign_x002d_off_x0020_status">
      <xsd:simpleType>
        <xsd:restriction base="dms:Text"/>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B747DD-C91B-4F36-9E97-E3DFDC93649A}">
  <ds:schemaRefs>
    <ds:schemaRef ds:uri="http://purl.org/dc/terms/"/>
    <ds:schemaRef ds:uri="http://schemas.openxmlformats.org/package/2006/metadata/core-properties"/>
    <ds:schemaRef ds:uri="8dbe8c63-433b-43f3-9618-5953c00dffec"/>
    <ds:schemaRef ds:uri="http://schemas.microsoft.com/office/2006/documentManagement/types"/>
    <ds:schemaRef ds:uri="9ad6a7e5-7e17-4c98-b3ab-518dd187e2c2"/>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8940B018-B889-4630-BFF7-085C12EA0DDA}">
  <ds:schemaRefs>
    <ds:schemaRef ds:uri="http://schemas.microsoft.com/sharepoint/v3/contenttype/forms"/>
  </ds:schemaRefs>
</ds:datastoreItem>
</file>

<file path=customXml/itemProps3.xml><?xml version="1.0" encoding="utf-8"?>
<ds:datastoreItem xmlns:ds="http://schemas.openxmlformats.org/officeDocument/2006/customXml" ds:itemID="{DD67BBA9-F2BC-4B1D-A831-D3DED448A705}">
  <ds:schemaRefs>
    <ds:schemaRef ds:uri="8dbe8c63-433b-43f3-9618-5953c00dffec"/>
    <ds:schemaRef ds:uri="9ad6a7e5-7e17-4c98-b3ab-518dd187e2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3</TotalTime>
  <Words>14009</Words>
  <Application>Microsoft Office PowerPoint</Application>
  <PresentationFormat>Widescreen</PresentationFormat>
  <Paragraphs>1190</Paragraphs>
  <Slides>67</Slides>
  <Notes>61</Notes>
  <HiddenSlides>0</HiddenSlides>
  <MMClips>0</MMClips>
  <ScaleCrop>false</ScaleCrop>
  <HeadingPairs>
    <vt:vector size="4" baseType="variant">
      <vt:variant>
        <vt:lpstr>Theme</vt:lpstr>
      </vt:variant>
      <vt:variant>
        <vt:i4>3</vt:i4>
      </vt:variant>
      <vt:variant>
        <vt:lpstr>Slide Titles</vt:lpstr>
      </vt:variant>
      <vt:variant>
        <vt:i4>67</vt:i4>
      </vt:variant>
    </vt:vector>
  </HeadingPairs>
  <TitlesOfParts>
    <vt:vector size="70" baseType="lpstr">
      <vt:lpstr>office theme</vt:lpstr>
      <vt:lpstr>Office Theme</vt:lpstr>
      <vt:lpstr>Office Theme</vt:lpstr>
      <vt:lpstr>PowerPoint Presentation</vt:lpstr>
      <vt:lpstr>PowerPoint Presentation</vt:lpstr>
      <vt:lpstr>What’s coming up?</vt:lpstr>
      <vt:lpstr>Changes in statutory guidance </vt:lpstr>
      <vt:lpstr>PowerPoint Presentation</vt:lpstr>
      <vt:lpstr>Keeping Children Safe in Education (KCSIE) 2026 Key Changes in Part One</vt:lpstr>
      <vt:lpstr>Keeping Children Safe in Education (KCSIE) 2026 Key Changes in Part One</vt:lpstr>
      <vt:lpstr>Keeping Children Safe in Education (KCSIE) 2026 Key changes to Part Two</vt:lpstr>
      <vt:lpstr>Keeping Children Safe in Education (KCSIE) 2026 Key changes to Part Two</vt:lpstr>
      <vt:lpstr>Working Together to Safeguard Children 2026</vt:lpstr>
      <vt:lpstr>Keeping Children Safe in Education (KCSIE) 2026 Key changes to Part Two</vt:lpstr>
      <vt:lpstr>Restrictive interventions, including the use of reasonable force 2026</vt:lpstr>
      <vt:lpstr>PowerPoint Presentation</vt:lpstr>
      <vt:lpstr>PowerPoint Presentation</vt:lpstr>
      <vt:lpstr>PowerPoint Presentation</vt:lpstr>
      <vt:lpstr>Early Help and Professional Curiosity</vt:lpstr>
      <vt:lpstr>Scenario</vt:lpstr>
      <vt:lpstr>Seeking support – Parents and Carers: Parenting skills </vt:lpstr>
      <vt:lpstr>PowerPoint Presentation</vt:lpstr>
      <vt:lpstr>Online Safety and AI </vt:lpstr>
      <vt:lpstr>Insert AI video here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five: Child-on-child sexual harassment and sexual violence</vt:lpstr>
      <vt:lpstr>“This part of the statutory guidance outlines how schools and colleges should respond to all signs, reports and concerns of… (KCSIE 2025 &amp; 2026)</vt:lpstr>
      <vt:lpstr>PowerPoint Presentation</vt:lpstr>
      <vt:lpstr>Take a break and check in with each other</vt:lpstr>
      <vt:lpstr>What is misogyny?</vt:lpstr>
      <vt:lpstr>Insert Manosphere video here </vt:lpstr>
      <vt:lpstr>PowerPoint Presentation</vt:lpstr>
      <vt:lpstr>Task –  How might we respond as an individual or a setting? </vt:lpstr>
      <vt:lpstr>PowerPoint Presentation</vt:lpstr>
      <vt:lpstr>Children questioning their gender</vt:lpstr>
      <vt:lpstr>Parental involvement</vt:lpstr>
      <vt:lpstr>Accommodating social transition is described as “an active intervention”</vt:lpstr>
      <vt:lpstr>Schools and colleges have statutory duties to safeguard and promote the welfare of all children</vt:lpstr>
      <vt:lpstr>Legal constraints on social transition</vt:lpstr>
      <vt:lpstr>PowerPoint Presentation</vt:lpstr>
      <vt:lpstr>Southport Inquiry  Recommendations for Settings</vt:lpstr>
      <vt:lpstr>Insert Southport Inquiry video here</vt:lpstr>
      <vt:lpstr>Schools’ insight about risk to others must be taken seriously</vt:lpstr>
      <vt:lpstr>Safeguarding information must follow the child – properly and on time</vt:lpstr>
      <vt:lpstr>No single point of failure for safeguarding information</vt:lpstr>
      <vt:lpstr>Risk assessments and safety plans before transfer</vt:lpstr>
      <vt:lpstr>Prevent: understanding what happens after a referral</vt:lpstr>
      <vt:lpstr>Reflections</vt:lpstr>
      <vt:lpstr>KCSIE 2026 reinforces safeguards highlighted by Southport</vt:lpstr>
      <vt:lpstr>Safer Working Practice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What’s your takeaway? </vt:lpstr>
      <vt:lpstr>Insert Are you Listening? video here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Elisabeth Dark</cp:lastModifiedBy>
  <cp:revision>2</cp:revision>
  <cp:lastPrinted>2024-08-22T22:17:55Z</cp:lastPrinted>
  <dcterms:created xsi:type="dcterms:W3CDTF">2024-07-15T08:09:12Z</dcterms:created>
  <dcterms:modified xsi:type="dcterms:W3CDTF">2026-08-24T12:34:42Z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0x010100542CF9492BB29D4981268F4AF38FA9B4</vt:lpwstr>
  </property>
  <property fmtid="{D5CDD505-2E9C-101B-9397-08002B2CF9AE}" pid="3" name="MSIP_Label_e9fc0e63-07aa-4a42-9f0d-00e32f43700c_Enabled">
    <vt:lpwstr>true</vt:lpwstr>
  </property>
  <property fmtid="{D5CDD505-2E9C-101B-9397-08002B2CF9AE}" pid="4" name="MSIP_Label_e9fc0e63-07aa-4a42-9f0d-00e32f43700c_SetDate">
    <vt:lpwstr>2026-02-27T14:48:05Z</vt:lpwstr>
  </property>
  <property fmtid="{D5CDD505-2E9C-101B-9397-08002B2CF9AE}" pid="5" name="MSIP_Label_e9fc0e63-07aa-4a42-9f0d-00e32f43700c_Method">
    <vt:lpwstr>Standard</vt:lpwstr>
  </property>
  <property fmtid="{D5CDD505-2E9C-101B-9397-08002B2CF9AE}" pid="6" name="MSIP_Label_e9fc0e63-07aa-4a42-9f0d-00e32f43700c_Name">
    <vt:lpwstr>OFFICIAL - Internal</vt:lpwstr>
  </property>
  <property fmtid="{D5CDD505-2E9C-101B-9397-08002B2CF9AE}" pid="7" name="MSIP_Label_e9fc0e63-07aa-4a42-9f0d-00e32f43700c_SiteId">
    <vt:lpwstr>6378a7a5-0f21-4482-aee0-897eb7de331f</vt:lpwstr>
  </property>
  <property fmtid="{D5CDD505-2E9C-101B-9397-08002B2CF9AE}" pid="8" name="MSIP_Label_e9fc0e63-07aa-4a42-9f0d-00e32f43700c_ActionId">
    <vt:lpwstr>c589d258-010b-4cab-8e87-189fa09a2ab3</vt:lpwstr>
  </property>
  <property fmtid="{D5CDD505-2E9C-101B-9397-08002B2CF9AE}" pid="9" name="MSIP_Label_e9fc0e63-07aa-4a42-9f0d-00e32f43700c_ContentBits">
    <vt:lpwstr>2</vt:lpwstr>
  </property>
  <property fmtid="{D5CDD505-2E9C-101B-9397-08002B2CF9AE}" pid="10" name="MSIP_Label_e9fc0e63-07aa-4a42-9f0d-00e32f43700c_Tag">
    <vt:lpwstr>10, 3, 0, 2</vt:lpwstr>
  </property>
  <property fmtid="{D5CDD505-2E9C-101B-9397-08002B2CF9AE}" pid="11" name="ClassificationContentMarkingFooterLocations">
    <vt:lpwstr>office theme:8\Office Theme:8\1_Office Theme:8\ShapesVTI:8</vt:lpwstr>
  </property>
  <property fmtid="{D5CDD505-2E9C-101B-9397-08002B2CF9AE}" pid="12" name="ClassificationContentMarkingFooterText">
    <vt:lpwstr>OFFICIAL</vt:lpwstr>
  </property>
  <property fmtid="{D5CDD505-2E9C-101B-9397-08002B2CF9AE}" pid="13" name="MediaServiceImageTags">
    <vt:lpwstr/>
  </property>
</Properties>
</file>