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867" r:id="rId6"/>
    <p:sldMasterId id="2147483870" r:id="rId7"/>
    <p:sldMasterId id="2147483926" r:id="rId8"/>
    <p:sldMasterId id="2147483947" r:id="rId9"/>
    <p:sldMasterId id="2147483648" r:id="rId10"/>
    <p:sldMasterId id="2147483968" r:id="rId11"/>
    <p:sldMasterId id="2147483972" r:id="rId12"/>
  </p:sldMasterIdLst>
  <p:notesMasterIdLst>
    <p:notesMasterId r:id="rId48"/>
  </p:notesMasterIdLst>
  <p:sldIdLst>
    <p:sldId id="257" r:id="rId13"/>
    <p:sldId id="258" r:id="rId14"/>
    <p:sldId id="259" r:id="rId15"/>
    <p:sldId id="313" r:id="rId16"/>
    <p:sldId id="305" r:id="rId17"/>
    <p:sldId id="315" r:id="rId18"/>
    <p:sldId id="320" r:id="rId19"/>
    <p:sldId id="261" r:id="rId20"/>
    <p:sldId id="262" r:id="rId21"/>
    <p:sldId id="394" r:id="rId22"/>
    <p:sldId id="395" r:id="rId23"/>
    <p:sldId id="309" r:id="rId24"/>
    <p:sldId id="273" r:id="rId25"/>
    <p:sldId id="317" r:id="rId26"/>
    <p:sldId id="264" r:id="rId27"/>
    <p:sldId id="306" r:id="rId28"/>
    <p:sldId id="311" r:id="rId29"/>
    <p:sldId id="321" r:id="rId30"/>
    <p:sldId id="314" r:id="rId31"/>
    <p:sldId id="302" r:id="rId32"/>
    <p:sldId id="304" r:id="rId33"/>
    <p:sldId id="265" r:id="rId34"/>
    <p:sldId id="298" r:id="rId35"/>
    <p:sldId id="299" r:id="rId36"/>
    <p:sldId id="308" r:id="rId37"/>
    <p:sldId id="266" r:id="rId38"/>
    <p:sldId id="393" r:id="rId39"/>
    <p:sldId id="319" r:id="rId40"/>
    <p:sldId id="267" r:id="rId41"/>
    <p:sldId id="322" r:id="rId42"/>
    <p:sldId id="278" r:id="rId43"/>
    <p:sldId id="296" r:id="rId44"/>
    <p:sldId id="256" r:id="rId45"/>
    <p:sldId id="275" r:id="rId46"/>
    <p:sldId id="29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08A210-3EB6-4872-91B9-06C4B06E056F}" v="577" dt="2025-02-07T12:49:39.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300" autoAdjust="0"/>
  </p:normalViewPr>
  <p:slideViewPr>
    <p:cSldViewPr snapToGrid="0">
      <p:cViewPr varScale="1">
        <p:scale>
          <a:sx n="31" d="100"/>
          <a:sy n="31" d="100"/>
        </p:scale>
        <p:origin x="20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A0826-8F5C-4E02-AEB1-676A097F23BC}" type="datetimeFigureOut">
              <a:rPr lang="en-GB" smtClean="0"/>
              <a:t>07/02/2025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F8050-C856-47C5-9DE0-9CEF474D78B5}" type="slidenum">
              <a:rPr lang="en-GB" smtClean="0"/>
              <a:t>‹#›</a:t>
            </a:fld>
            <a:endParaRPr lang="en-GB"/>
          </a:p>
        </p:txBody>
      </p:sp>
    </p:spTree>
    <p:extLst>
      <p:ext uri="{BB962C8B-B14F-4D97-AF65-F5344CB8AC3E}">
        <p14:creationId xmlns:p14="http://schemas.microsoft.com/office/powerpoint/2010/main" val="2459292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ducators-barnardos.org.uk/training-and-cpd-packages-brochure/" TargetMode="External"/><Relationship Id="rId7" Type="http://schemas.openxmlformats.org/officeDocument/2006/relationships/hyperlink" Target="https://www.educators-barnardos.org.uk/barnardo-s-mhwb-suppor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educators-barnardos.org.uk/resources/" TargetMode="External"/><Relationship Id="rId5" Type="http://schemas.openxmlformats.org/officeDocument/2006/relationships/hyperlink" Target="https://www.educators-barnardos.org.uk/training-and-cpd/" TargetMode="External"/><Relationship Id="rId4" Type="http://schemas.openxmlformats.org/officeDocument/2006/relationships/hyperlink" Target="https://www.educators-barnardos.org.uk/staff-wellbe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2C62FA-7013-45DB-8B2F-EC4CEB952587}" type="slidenum">
              <a:rPr lang="en-GB" smtClean="0"/>
              <a:t>1</a:t>
            </a:fld>
            <a:endParaRPr lang="en-GB"/>
          </a:p>
        </p:txBody>
      </p:sp>
    </p:spTree>
    <p:extLst>
      <p:ext uri="{BB962C8B-B14F-4D97-AF65-F5344CB8AC3E}">
        <p14:creationId xmlns:p14="http://schemas.microsoft.com/office/powerpoint/2010/main" val="3301429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E1B64624-5C48-4A90-949B-0D5E11170A0B}" type="slidenum">
              <a:rPr lang="en-GB" smtClean="0"/>
              <a:t>12</a:t>
            </a:fld>
            <a:endParaRPr lang="en-GB"/>
          </a:p>
        </p:txBody>
      </p:sp>
    </p:spTree>
    <p:extLst>
      <p:ext uri="{BB962C8B-B14F-4D97-AF65-F5344CB8AC3E}">
        <p14:creationId xmlns:p14="http://schemas.microsoft.com/office/powerpoint/2010/main" val="575105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solidFill>
                  <a:srgbClr val="000000"/>
                </a:solidFill>
                <a:latin typeface="Calibri"/>
                <a:cs typeface="Calibri"/>
              </a:rPr>
              <a:t>Some dates for your diaries in the coming months.  Do take a look at the resources linked to the dates highlighted.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64624-5C48-4A90-949B-0D5E11170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9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968A5B-436F-4124-9FED-299287CB2870}" type="slidenum">
              <a:rPr lang="en-GB" smtClean="0"/>
              <a:t>15</a:t>
            </a:fld>
            <a:endParaRPr lang="en-GB"/>
          </a:p>
        </p:txBody>
      </p:sp>
    </p:spTree>
    <p:extLst>
      <p:ext uri="{BB962C8B-B14F-4D97-AF65-F5344CB8AC3E}">
        <p14:creationId xmlns:p14="http://schemas.microsoft.com/office/powerpoint/2010/main" val="1493416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effectLst/>
                <a:latin typeface="Calibri" panose="020F0502020204030204" pitchFamily="34" charset="0"/>
                <a:ea typeface="Aptos" panose="020B0004020202020204" pitchFamily="34" charset="0"/>
              </a:rPr>
              <a:t>Absence code handling </a:t>
            </a:r>
            <a:endParaRPr lang="en-GB" sz="1200">
              <a:effectLst/>
              <a:latin typeface="Calibri" panose="020F0502020204030204" pitchFamily="34" charset="0"/>
              <a:ea typeface="Aptos" panose="020B0004020202020204" pitchFamily="34" charset="0"/>
            </a:endParaRPr>
          </a:p>
          <a:p>
            <a:endParaRPr lang="en-GB" sz="1200">
              <a:effectLst/>
              <a:latin typeface="Calibri" panose="020F0502020204030204" pitchFamily="34" charset="0"/>
              <a:ea typeface="Aptos" panose="020B0004020202020204" pitchFamily="34" charset="0"/>
            </a:endParaRPr>
          </a:p>
          <a:p>
            <a:pPr marL="171450" indent="-171450">
              <a:buFont typeface="Arial" panose="020B0604020202020204" pitchFamily="34" charset="0"/>
              <a:buChar char="•"/>
            </a:pPr>
            <a:r>
              <a:rPr lang="en-GB" sz="1200">
                <a:effectLst/>
                <a:latin typeface="Calibri" panose="020F0502020204030204" pitchFamily="34" charset="0"/>
                <a:ea typeface="Aptos" panose="020B0004020202020204" pitchFamily="34" charset="0"/>
              </a:rPr>
              <a:t>For confirmed cases, schools should continue to use usual register codes for absence due to illness. I (illness) code would apply if the pupil is unwell with measles. </a:t>
            </a:r>
          </a:p>
          <a:p>
            <a:pPr marL="0" indent="0">
              <a:buFont typeface="Arial" panose="020B0604020202020204" pitchFamily="34" charset="0"/>
              <a:buNone/>
            </a:pPr>
            <a:endParaRPr lang="en-GB" sz="1200">
              <a:effectLst/>
              <a:latin typeface="Calibri" panose="020F0502020204030204" pitchFamily="34" charset="0"/>
              <a:ea typeface="Aptos" panose="020B0004020202020204" pitchFamily="34" charset="0"/>
            </a:endParaRPr>
          </a:p>
          <a:p>
            <a:pPr marL="171450" indent="-171450">
              <a:buFont typeface="Arial" panose="020B0604020202020204" pitchFamily="34" charset="0"/>
              <a:buChar char="•"/>
            </a:pPr>
            <a:r>
              <a:rPr lang="en-GB" sz="1200">
                <a:effectLst/>
                <a:latin typeface="Calibri" panose="020F0502020204030204" pitchFamily="34" charset="0"/>
                <a:ea typeface="Aptos" panose="020B0004020202020204" pitchFamily="34" charset="0"/>
              </a:rPr>
              <a:t>If a child needs to isolate following public health advice, </a:t>
            </a:r>
            <a:r>
              <a:rPr lang="en-GB" sz="1200" b="1">
                <a:effectLst/>
                <a:latin typeface="Calibri" panose="020F0502020204030204" pitchFamily="34" charset="0"/>
                <a:ea typeface="Aptos" panose="020B0004020202020204" pitchFamily="34" charset="0"/>
              </a:rPr>
              <a:t>the new Y6 code </a:t>
            </a:r>
            <a:r>
              <a:rPr lang="en-GB" sz="1200">
                <a:effectLst/>
                <a:latin typeface="Calibri" panose="020F0502020204030204" pitchFamily="34" charset="0"/>
                <a:ea typeface="Aptos" panose="020B0004020202020204" pitchFamily="34" charset="0"/>
              </a:rPr>
              <a:t>would apply if the pupil is well, but is prohibited from attending school, as they are required to isolate in line with public health requirements relating to the incidence or transmission of infection or disease (in this case measles). </a:t>
            </a:r>
          </a:p>
          <a:p>
            <a:r>
              <a:rPr lang="en-GB" sz="1200">
                <a:effectLst/>
                <a:latin typeface="Calibri" panose="020F0502020204030204" pitchFamily="34" charset="0"/>
                <a:ea typeface="Aptos" panose="020B0004020202020204" pitchFamily="34" charset="0"/>
              </a:rPr>
              <a:t> </a:t>
            </a:r>
          </a:p>
          <a:p>
            <a:endParaRPr lang="en-GB"/>
          </a:p>
        </p:txBody>
      </p:sp>
      <p:sp>
        <p:nvSpPr>
          <p:cNvPr id="4" name="Slide Number Placeholder 3"/>
          <p:cNvSpPr>
            <a:spLocks noGrp="1"/>
          </p:cNvSpPr>
          <p:nvPr>
            <p:ph type="sldNum" sz="quarter" idx="5"/>
          </p:nvPr>
        </p:nvSpPr>
        <p:spPr/>
        <p:txBody>
          <a:bodyPr/>
          <a:lstStyle/>
          <a:p>
            <a:fld id="{F3FF8050-C856-47C5-9DE0-9CEF474D78B5}" type="slidenum">
              <a:rPr lang="en-GB" smtClean="0"/>
              <a:t>16</a:t>
            </a:fld>
            <a:endParaRPr lang="en-GB"/>
          </a:p>
        </p:txBody>
      </p:sp>
    </p:spTree>
    <p:extLst>
      <p:ext uri="{BB962C8B-B14F-4D97-AF65-F5344CB8AC3E}">
        <p14:creationId xmlns:p14="http://schemas.microsoft.com/office/powerpoint/2010/main" val="390568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priorities are what the children are saying.</a:t>
            </a:r>
          </a:p>
          <a:p>
            <a:r>
              <a:rPr lang="en-GB" b="1" dirty="0"/>
              <a:t>North Area: </a:t>
            </a:r>
            <a:r>
              <a:rPr lang="en-GB" dirty="0"/>
              <a:t>Safety</a:t>
            </a:r>
          </a:p>
          <a:p>
            <a:r>
              <a:rPr lang="en-GB" b="1" dirty="0"/>
              <a:t>South Area: </a:t>
            </a:r>
            <a:r>
              <a:rPr lang="en-GB" dirty="0"/>
              <a:t>Knife Crime</a:t>
            </a:r>
          </a:p>
          <a:p>
            <a:r>
              <a:rPr lang="en-GB" b="1" dirty="0"/>
              <a:t>East Central Area: </a:t>
            </a:r>
            <a:r>
              <a:rPr lang="en-GB" dirty="0"/>
              <a:t>Youth Services</a:t>
            </a:r>
          </a:p>
          <a:p>
            <a:r>
              <a:rPr lang="en-GB" dirty="0"/>
              <a:t>Over the next year, during the upcoming area youth forums we will focus on discussing these topics with attending young people in each area</a:t>
            </a:r>
          </a:p>
          <a:p>
            <a:endParaRPr lang="en-GB" dirty="0"/>
          </a:p>
        </p:txBody>
      </p:sp>
      <p:sp>
        <p:nvSpPr>
          <p:cNvPr id="4" name="Slide Number Placeholder 3"/>
          <p:cNvSpPr>
            <a:spLocks noGrp="1"/>
          </p:cNvSpPr>
          <p:nvPr>
            <p:ph type="sldNum" sz="quarter" idx="5"/>
          </p:nvPr>
        </p:nvSpPr>
        <p:spPr/>
        <p:txBody>
          <a:bodyPr/>
          <a:lstStyle/>
          <a:p>
            <a:fld id="{F3FF8050-C856-47C5-9DE0-9CEF474D78B5}" type="slidenum">
              <a:rPr lang="en-GB" smtClean="0"/>
              <a:t>17</a:t>
            </a:fld>
            <a:endParaRPr lang="en-GB"/>
          </a:p>
        </p:txBody>
      </p:sp>
    </p:spTree>
    <p:extLst>
      <p:ext uri="{BB962C8B-B14F-4D97-AF65-F5344CB8AC3E}">
        <p14:creationId xmlns:p14="http://schemas.microsoft.com/office/powerpoint/2010/main" val="3165362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has been sent out through Operation Bond. It may be useful to put on your website and remind parents about it before the holiday period. </a:t>
            </a:r>
          </a:p>
          <a:p>
            <a:endParaRPr lang="en-GB" dirty="0"/>
          </a:p>
          <a:p>
            <a:r>
              <a:rPr lang="en-GB" dirty="0"/>
              <a:t>We are looking for more young people with lived experiences to join the shadow board. </a:t>
            </a:r>
          </a:p>
          <a:p>
            <a:r>
              <a:rPr lang="en-GB" dirty="0"/>
              <a:t>Please print these posters off – they will be available on our website. </a:t>
            </a:r>
          </a:p>
        </p:txBody>
      </p:sp>
      <p:sp>
        <p:nvSpPr>
          <p:cNvPr id="4" name="Slide Number Placeholder 3"/>
          <p:cNvSpPr>
            <a:spLocks noGrp="1"/>
          </p:cNvSpPr>
          <p:nvPr>
            <p:ph type="sldNum" sz="quarter" idx="5"/>
          </p:nvPr>
        </p:nvSpPr>
        <p:spPr/>
        <p:txBody>
          <a:bodyPr/>
          <a:lstStyle/>
          <a:p>
            <a:fld id="{F3FF8050-C856-47C5-9DE0-9CEF474D78B5}" type="slidenum">
              <a:rPr lang="en-GB" smtClean="0"/>
              <a:t>18</a:t>
            </a:fld>
            <a:endParaRPr lang="en-GB"/>
          </a:p>
        </p:txBody>
      </p:sp>
    </p:spTree>
    <p:extLst>
      <p:ext uri="{BB962C8B-B14F-4D97-AF65-F5344CB8AC3E}">
        <p14:creationId xmlns:p14="http://schemas.microsoft.com/office/powerpoint/2010/main" val="166462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FF8050-C856-47C5-9DE0-9CEF474D78B5}" type="slidenum">
              <a:rPr lang="en-GB" smtClean="0"/>
              <a:t>19</a:t>
            </a:fld>
            <a:endParaRPr lang="en-GB"/>
          </a:p>
        </p:txBody>
      </p:sp>
    </p:spTree>
    <p:extLst>
      <p:ext uri="{BB962C8B-B14F-4D97-AF65-F5344CB8AC3E}">
        <p14:creationId xmlns:p14="http://schemas.microsoft.com/office/powerpoint/2010/main" val="3080482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How would you like the next audit support session?</a:t>
            </a:r>
          </a:p>
        </p:txBody>
      </p:sp>
      <p:sp>
        <p:nvSpPr>
          <p:cNvPr id="4" name="Slide Number Placeholder 3"/>
          <p:cNvSpPr>
            <a:spLocks noGrp="1"/>
          </p:cNvSpPr>
          <p:nvPr>
            <p:ph type="sldNum" sz="quarter" idx="5"/>
          </p:nvPr>
        </p:nvSpPr>
        <p:spPr/>
        <p:txBody>
          <a:bodyPr/>
          <a:lstStyle/>
          <a:p>
            <a:fld id="{B752C31E-5358-4216-A8CE-D896A317755B}" type="slidenum">
              <a:rPr lang="en-GB" smtClean="0"/>
              <a:t>20</a:t>
            </a:fld>
            <a:endParaRPr lang="en-GB"/>
          </a:p>
        </p:txBody>
      </p:sp>
    </p:spTree>
    <p:extLst>
      <p:ext uri="{BB962C8B-B14F-4D97-AF65-F5344CB8AC3E}">
        <p14:creationId xmlns:p14="http://schemas.microsoft.com/office/powerpoint/2010/main" val="1683625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D9A2-0721-1AB5-CB22-6117E4486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19AA7-AC3A-9C9B-D0A1-1CC25570DC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1DC27F-9DE4-82B0-7E6C-930E264CE77F}"/>
              </a:ext>
            </a:extLst>
          </p:cNvPr>
          <p:cNvSpPr>
            <a:spLocks noGrp="1"/>
          </p:cNvSpPr>
          <p:nvPr>
            <p:ph type="body" idx="1"/>
          </p:nvPr>
        </p:nvSpPr>
        <p:spPr/>
        <p:txBody>
          <a:bodyPr/>
          <a:lstStyle/>
          <a:p>
            <a:r>
              <a:rPr lang="en-GB">
                <a:cs typeface="Calibri"/>
              </a:rPr>
              <a:t>Share good practice on your tables.</a:t>
            </a:r>
          </a:p>
          <a:p>
            <a:endParaRPr lang="en-GB">
              <a:cs typeface="Calibri"/>
            </a:endParaRPr>
          </a:p>
          <a:p>
            <a:r>
              <a:rPr lang="en-GB">
                <a:cs typeface="Calibri"/>
              </a:rPr>
              <a:t>How would you like us to help you in the next session? </a:t>
            </a:r>
          </a:p>
        </p:txBody>
      </p:sp>
      <p:sp>
        <p:nvSpPr>
          <p:cNvPr id="4" name="Slide Number Placeholder 3">
            <a:extLst>
              <a:ext uri="{FF2B5EF4-FFF2-40B4-BE49-F238E27FC236}">
                <a16:creationId xmlns:a16="http://schemas.microsoft.com/office/drawing/2014/main" id="{E4A16ECA-C5D9-07DB-EFDE-879F7C809EB4}"/>
              </a:ext>
            </a:extLst>
          </p:cNvPr>
          <p:cNvSpPr>
            <a:spLocks noGrp="1"/>
          </p:cNvSpPr>
          <p:nvPr>
            <p:ph type="sldNum" sz="quarter" idx="5"/>
          </p:nvPr>
        </p:nvSpPr>
        <p:spPr/>
        <p:txBody>
          <a:bodyPr/>
          <a:lstStyle/>
          <a:p>
            <a:fld id="{B752C31E-5358-4216-A8CE-D896A317755B}" type="slidenum">
              <a:rPr lang="en-GB" smtClean="0"/>
              <a:t>21</a:t>
            </a:fld>
            <a:endParaRPr lang="en-GB"/>
          </a:p>
        </p:txBody>
      </p:sp>
    </p:spTree>
    <p:extLst>
      <p:ext uri="{BB962C8B-B14F-4D97-AF65-F5344CB8AC3E}">
        <p14:creationId xmlns:p14="http://schemas.microsoft.com/office/powerpoint/2010/main" val="90289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C15373-5FE5-4746-8A9A-7BB96D52D9D4}" type="slidenum">
              <a:rPr lang="en-GB" smtClean="0"/>
              <a:t>22</a:t>
            </a:fld>
            <a:endParaRPr lang="en-GB"/>
          </a:p>
        </p:txBody>
      </p:sp>
    </p:spTree>
    <p:extLst>
      <p:ext uri="{BB962C8B-B14F-4D97-AF65-F5344CB8AC3E}">
        <p14:creationId xmlns:p14="http://schemas.microsoft.com/office/powerpoint/2010/main" val="246165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endParaRPr lang="en-GB" dirty="0"/>
          </a:p>
          <a:p>
            <a:r>
              <a:rPr lang="en-GB" dirty="0"/>
              <a:t>If you have any questions whilst the meeting in running please do put them in the chat and we will answer them throughout the meeting or at the end. Please be mindful of confidentiality if you do have any specific concerns. </a:t>
            </a:r>
          </a:p>
          <a:p>
            <a:endParaRPr lang="en-GB" dirty="0"/>
          </a:p>
          <a:p>
            <a:r>
              <a:rPr lang="en-GB" dirty="0"/>
              <a:t>The slides will be uploaded to the safeguarding in education team website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8E77E-78B4-4EB7-A8A3-0AF5E45F9AA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43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CA9F7-5C06-9818-99A7-881250433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65A68-7999-06CA-695E-8E1B3E2D9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47BCC-944F-DC3C-7BC8-A694DC3192F2}"/>
              </a:ext>
            </a:extLst>
          </p:cNvPr>
          <p:cNvSpPr>
            <a:spLocks noGrp="1"/>
          </p:cNvSpPr>
          <p:nvPr>
            <p:ph type="body" idx="1"/>
          </p:nvPr>
        </p:nvSpPr>
        <p:spPr/>
        <p:txBody>
          <a:bodyPr/>
          <a:lstStyle/>
          <a:p>
            <a:r>
              <a:rPr lang="en-GB"/>
              <a:t>Support for children who have been sexually harmed.</a:t>
            </a:r>
          </a:p>
        </p:txBody>
      </p:sp>
      <p:sp>
        <p:nvSpPr>
          <p:cNvPr id="4" name="Slide Number Placeholder 3">
            <a:extLst>
              <a:ext uri="{FF2B5EF4-FFF2-40B4-BE49-F238E27FC236}">
                <a16:creationId xmlns:a16="http://schemas.microsoft.com/office/drawing/2014/main" id="{EE912C0F-54EC-13E2-02CA-78E9C7CD8FD6}"/>
              </a:ext>
            </a:extLst>
          </p:cNvPr>
          <p:cNvSpPr>
            <a:spLocks noGrp="1"/>
          </p:cNvSpPr>
          <p:nvPr>
            <p:ph type="sldNum" sz="quarter" idx="5"/>
          </p:nvPr>
        </p:nvSpPr>
        <p:spPr/>
        <p:txBody>
          <a:bodyPr/>
          <a:lstStyle/>
          <a:p>
            <a:fld id="{F3FF8050-C856-47C5-9DE0-9CEF474D78B5}" type="slidenum">
              <a:rPr lang="en-GB" smtClean="0"/>
              <a:t>23</a:t>
            </a:fld>
            <a:endParaRPr lang="en-GB"/>
          </a:p>
        </p:txBody>
      </p:sp>
    </p:spTree>
    <p:extLst>
      <p:ext uri="{BB962C8B-B14F-4D97-AF65-F5344CB8AC3E}">
        <p14:creationId xmlns:p14="http://schemas.microsoft.com/office/powerpoint/2010/main" val="2661665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CB1D7-3161-858B-70FF-FEC13ECDF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74ACD-2F3B-C121-4B51-5812B2813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C574B-2857-5D8B-EDF0-827DCA25056E}"/>
              </a:ext>
            </a:extLst>
          </p:cNvPr>
          <p:cNvSpPr>
            <a:spLocks noGrp="1"/>
          </p:cNvSpPr>
          <p:nvPr>
            <p:ph type="body" idx="1"/>
          </p:nvPr>
        </p:nvSpPr>
        <p:spPr/>
        <p:txBody>
          <a:bodyPr/>
          <a:lstStyle/>
          <a:p>
            <a:r>
              <a:rPr lang="en-GB"/>
              <a:t>Support for children who exhibit sexually harmful behaviours the service is aimed at management and support.</a:t>
            </a:r>
          </a:p>
        </p:txBody>
      </p:sp>
      <p:sp>
        <p:nvSpPr>
          <p:cNvPr id="4" name="Slide Number Placeholder 3">
            <a:extLst>
              <a:ext uri="{FF2B5EF4-FFF2-40B4-BE49-F238E27FC236}">
                <a16:creationId xmlns:a16="http://schemas.microsoft.com/office/drawing/2014/main" id="{DEEF5C0E-77BC-83C4-A1A6-E6CDF852747A}"/>
              </a:ext>
            </a:extLst>
          </p:cNvPr>
          <p:cNvSpPr>
            <a:spLocks noGrp="1"/>
          </p:cNvSpPr>
          <p:nvPr>
            <p:ph type="sldNum" sz="quarter" idx="5"/>
          </p:nvPr>
        </p:nvSpPr>
        <p:spPr/>
        <p:txBody>
          <a:bodyPr/>
          <a:lstStyle/>
          <a:p>
            <a:fld id="{F3FF8050-C856-47C5-9DE0-9CEF474D78B5}" type="slidenum">
              <a:rPr lang="en-GB" smtClean="0"/>
              <a:t>24</a:t>
            </a:fld>
            <a:endParaRPr lang="en-GB"/>
          </a:p>
        </p:txBody>
      </p:sp>
    </p:spTree>
    <p:extLst>
      <p:ext uri="{BB962C8B-B14F-4D97-AF65-F5344CB8AC3E}">
        <p14:creationId xmlns:p14="http://schemas.microsoft.com/office/powerpoint/2010/main" val="3075838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https://www.smartsurvey.co.uk/s/0SKRUW/</a:t>
            </a:r>
          </a:p>
          <a:p>
            <a:endParaRPr lang="en-GB"/>
          </a:p>
          <a:p>
            <a:endParaRPr lang="en-GB"/>
          </a:p>
          <a:p>
            <a:r>
              <a:rPr lang="en-GB"/>
              <a:t>Have a 10 minutes conversation about how you are going to use the guidance. </a:t>
            </a:r>
          </a:p>
          <a:p>
            <a:endParaRPr lang="en-GB"/>
          </a:p>
          <a:p>
            <a:r>
              <a:rPr lang="en-GB"/>
              <a:t>We have lots of complaints from Ofsted about child-on-child harm and I am sure that you are aware of many more incidents that happen within your settings.</a:t>
            </a:r>
          </a:p>
        </p:txBody>
      </p:sp>
      <p:sp>
        <p:nvSpPr>
          <p:cNvPr id="4" name="Slide Number Placeholder 3"/>
          <p:cNvSpPr>
            <a:spLocks noGrp="1"/>
          </p:cNvSpPr>
          <p:nvPr>
            <p:ph type="sldNum" sz="quarter" idx="5"/>
          </p:nvPr>
        </p:nvSpPr>
        <p:spPr/>
        <p:txBody>
          <a:bodyPr/>
          <a:lstStyle/>
          <a:p>
            <a:fld id="{F3FF8050-C856-47C5-9DE0-9CEF474D78B5}" type="slidenum">
              <a:rPr lang="en-GB" smtClean="0"/>
              <a:t>25</a:t>
            </a:fld>
            <a:endParaRPr lang="en-GB"/>
          </a:p>
        </p:txBody>
      </p:sp>
    </p:spTree>
    <p:extLst>
      <p:ext uri="{BB962C8B-B14F-4D97-AF65-F5344CB8AC3E}">
        <p14:creationId xmlns:p14="http://schemas.microsoft.com/office/powerpoint/2010/main" val="710866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752C31E-5358-4216-A8CE-D896A317755B}" type="slidenum">
              <a:rPr lang="en-GB" smtClean="0"/>
              <a:t>26</a:t>
            </a:fld>
            <a:endParaRPr lang="en-GB"/>
          </a:p>
        </p:txBody>
      </p:sp>
    </p:spTree>
    <p:extLst>
      <p:ext uri="{BB962C8B-B14F-4D97-AF65-F5344CB8AC3E}">
        <p14:creationId xmlns:p14="http://schemas.microsoft.com/office/powerpoint/2010/main" val="1362660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Police to deliver </a:t>
            </a:r>
          </a:p>
        </p:txBody>
      </p:sp>
      <p:sp>
        <p:nvSpPr>
          <p:cNvPr id="4" name="Slide Number Placeholder 3"/>
          <p:cNvSpPr>
            <a:spLocks noGrp="1"/>
          </p:cNvSpPr>
          <p:nvPr>
            <p:ph type="sldNum" sz="quarter" idx="5"/>
          </p:nvPr>
        </p:nvSpPr>
        <p:spPr/>
        <p:txBody>
          <a:bodyPr/>
          <a:lstStyle/>
          <a:p>
            <a:fld id="{F3FF8050-C856-47C5-9DE0-9CEF474D78B5}" type="slidenum">
              <a:rPr lang="en-GB" smtClean="0"/>
              <a:t>27</a:t>
            </a:fld>
            <a:endParaRPr lang="en-GB"/>
          </a:p>
        </p:txBody>
      </p:sp>
    </p:spTree>
    <p:extLst>
      <p:ext uri="{BB962C8B-B14F-4D97-AF65-F5344CB8AC3E}">
        <p14:creationId xmlns:p14="http://schemas.microsoft.com/office/powerpoint/2010/main" val="810306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Bristol specific: </a:t>
            </a:r>
          </a:p>
          <a:p>
            <a:endParaRPr lang="en-GB"/>
          </a:p>
          <a:p>
            <a:r>
              <a:rPr lang="en-GB"/>
              <a:t>Despite Extreme Right Wing being the most common ideology to make it to Channel, we still need to be vigilant to all forms of extremism. </a:t>
            </a:r>
          </a:p>
          <a:p>
            <a:endParaRPr lang="en-GB"/>
          </a:p>
          <a:p>
            <a:r>
              <a:rPr lang="en-GB"/>
              <a:t>The case of Axel </a:t>
            </a:r>
            <a:r>
              <a:rPr lang="en-GB" err="1"/>
              <a:t>Rudakobana</a:t>
            </a:r>
            <a:r>
              <a:rPr lang="en-GB"/>
              <a:t> raised some questions about the fact that he had been referred to Prevent 3 times and this had not been picked up. The reviews into the referrals have confirmed that this was in line with referral criteria at the time (he was last referred in 3 years ago). </a:t>
            </a:r>
          </a:p>
          <a:p>
            <a:endParaRPr lang="en-GB"/>
          </a:p>
          <a:p>
            <a:r>
              <a:rPr lang="en-GB"/>
              <a:t>Additional questions have arisen about where these types of cases should sit if there are concerns that don’t meet the very specific criteria for Prevent/ channel. This has been raised as a query within the KBSP. </a:t>
            </a:r>
          </a:p>
        </p:txBody>
      </p:sp>
      <p:sp>
        <p:nvSpPr>
          <p:cNvPr id="4" name="Slide Number Placeholder 3"/>
          <p:cNvSpPr>
            <a:spLocks noGrp="1"/>
          </p:cNvSpPr>
          <p:nvPr>
            <p:ph type="sldNum" sz="quarter" idx="5"/>
          </p:nvPr>
        </p:nvSpPr>
        <p:spPr/>
        <p:txBody>
          <a:bodyPr/>
          <a:lstStyle/>
          <a:p>
            <a:fld id="{5C4BF10F-CBB4-4625-B0C8-8FABA487895F}" type="slidenum">
              <a:rPr lang="en-GB" smtClean="0"/>
              <a:t>28</a:t>
            </a:fld>
            <a:endParaRPr lang="en-GB"/>
          </a:p>
        </p:txBody>
      </p:sp>
    </p:spTree>
    <p:extLst>
      <p:ext uri="{BB962C8B-B14F-4D97-AF65-F5344CB8AC3E}">
        <p14:creationId xmlns:p14="http://schemas.microsoft.com/office/powerpoint/2010/main" val="3871141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Prevent- south updates </a:t>
            </a:r>
          </a:p>
          <a:p>
            <a:endParaRPr lang="en-GB"/>
          </a:p>
          <a:p>
            <a:r>
              <a:rPr lang="en-GB"/>
              <a:t>Prevent updates- general </a:t>
            </a:r>
          </a:p>
        </p:txBody>
      </p:sp>
      <p:sp>
        <p:nvSpPr>
          <p:cNvPr id="4" name="Slide Number Placeholder 3"/>
          <p:cNvSpPr>
            <a:spLocks noGrp="1"/>
          </p:cNvSpPr>
          <p:nvPr>
            <p:ph type="sldNum" sz="quarter" idx="5"/>
          </p:nvPr>
        </p:nvSpPr>
        <p:spPr/>
        <p:txBody>
          <a:bodyPr/>
          <a:lstStyle/>
          <a:p>
            <a:fld id="{5C4BF10F-CBB4-4625-B0C8-8FABA487895F}" type="slidenum">
              <a:rPr lang="en-GB" smtClean="0"/>
              <a:t>29</a:t>
            </a:fld>
            <a:endParaRPr lang="en-GB"/>
          </a:p>
        </p:txBody>
      </p:sp>
    </p:spTree>
    <p:extLst>
      <p:ext uri="{BB962C8B-B14F-4D97-AF65-F5344CB8AC3E}">
        <p14:creationId xmlns:p14="http://schemas.microsoft.com/office/powerpoint/2010/main" val="59272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Reminder that communication with us is key. If you suspect a crime has taken place, then please report it to the police. </a:t>
            </a:r>
          </a:p>
          <a:p>
            <a:endParaRPr lang="en-GB"/>
          </a:p>
          <a:p>
            <a:r>
              <a:rPr lang="en-GB"/>
              <a:t>Operation Bond – for child- on- child harm – look at the community safety page on our website. </a:t>
            </a:r>
          </a:p>
        </p:txBody>
      </p:sp>
      <p:sp>
        <p:nvSpPr>
          <p:cNvPr id="4" name="Slide Number Placeholder 3"/>
          <p:cNvSpPr>
            <a:spLocks noGrp="1"/>
          </p:cNvSpPr>
          <p:nvPr>
            <p:ph type="sldNum" sz="quarter" idx="5"/>
          </p:nvPr>
        </p:nvSpPr>
        <p:spPr/>
        <p:txBody>
          <a:bodyPr/>
          <a:lstStyle/>
          <a:p>
            <a:fld id="{F3FF8050-C856-47C5-9DE0-9CEF474D78B5}" type="slidenum">
              <a:rPr lang="en-GB" smtClean="0"/>
              <a:t>30</a:t>
            </a:fld>
            <a:endParaRPr lang="en-GB"/>
          </a:p>
        </p:txBody>
      </p:sp>
    </p:spTree>
    <p:extLst>
      <p:ext uri="{BB962C8B-B14F-4D97-AF65-F5344CB8AC3E}">
        <p14:creationId xmlns:p14="http://schemas.microsoft.com/office/powerpoint/2010/main" val="3407828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9A9E5-4F7F-4A7D-9DE1-8992323292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334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9A9E5-4F7F-4A7D-9DE1-89923232926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09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5112" cy="3722687"/>
          </a:xfrm>
        </p:spPr>
      </p:sp>
      <p:sp>
        <p:nvSpPr>
          <p:cNvPr id="3" name="Notes Placeholder 2"/>
          <p:cNvSpPr>
            <a:spLocks noGrp="1"/>
          </p:cNvSpPr>
          <p:nvPr>
            <p:ph type="body" idx="1"/>
          </p:nvPr>
        </p:nvSpPr>
        <p:spPr/>
        <p:txBody>
          <a:bodyPr/>
          <a:lstStyle/>
          <a:p>
            <a:r>
              <a:rPr lang="en-GB"/>
              <a:t>These are the areas we plan to cover today.</a:t>
            </a:r>
          </a:p>
          <a:p>
            <a:endParaRPr lang="en-GB"/>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Greenhouse/Be safe</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Police for locality updates. </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Updates from CSC</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Audit talk  - exercise</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Children’s wellbeing and schools bill. </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UK National Child Abuse Image Database (CAID).</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Training opportunities. </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CSPR publications</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KBSP conference. </a:t>
            </a:r>
          </a:p>
          <a:p>
            <a:pPr marL="171450" lvl="0" indent="-171450" algn="l">
              <a:lnSpc>
                <a:spcPct val="107000"/>
              </a:lnSpc>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Young carers action day</a:t>
            </a:r>
          </a:p>
          <a:p>
            <a:pPr marL="171450" lvl="0" indent="-171450" algn="l">
              <a:lnSpc>
                <a:spcPct val="107000"/>
              </a:lnSpc>
              <a:spcAft>
                <a:spcPts val="800"/>
              </a:spcAft>
              <a:buFont typeface="Arial" panose="020B0604020202020204" pitchFamily="34" charset="0"/>
              <a:buChar char="•"/>
            </a:pPr>
            <a:r>
              <a:rPr lang="en-GB" sz="1200" kern="100">
                <a:effectLst/>
                <a:latin typeface="Calibri" panose="020F0502020204030204" pitchFamily="34" charset="0"/>
                <a:ea typeface="Calibri" panose="020F0502020204030204" pitchFamily="34" charset="0"/>
                <a:cs typeface="Times New Roman" panose="02020603050405020304" pitchFamily="18" charset="0"/>
              </a:rPr>
              <a:t>Prevent updates</a:t>
            </a:r>
          </a:p>
          <a:p>
            <a:pPr marL="171450" indent="-171450" algn="l">
              <a:buFont typeface="Arial" panose="020B0604020202020204" pitchFamily="34" charset="0"/>
              <a:buChar char="•"/>
            </a:pPr>
            <a:r>
              <a:rPr lang="en-GB" sz="1200">
                <a:effectLst/>
                <a:latin typeface="Calibri" panose="020F0502020204030204" pitchFamily="34" charset="0"/>
                <a:ea typeface="Calibri" panose="020F0502020204030204" pitchFamily="34" charset="0"/>
                <a:cs typeface="Times New Roman" panose="02020603050405020304" pitchFamily="18" charset="0"/>
              </a:rPr>
              <a:t>Operation encompass. </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6A6D3-92F6-4BAA-9480-F679B85E090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492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focus is on our area Social Work services and Early Help offer – </a:t>
            </a:r>
            <a:r>
              <a:rPr lang="en-GB" err="1"/>
              <a:t>FiF</a:t>
            </a:r>
            <a:r>
              <a:rPr lang="en-GB"/>
              <a:t> and social work are combining</a:t>
            </a:r>
          </a:p>
          <a:p>
            <a:endParaRPr lang="en-GB"/>
          </a:p>
          <a:p>
            <a:r>
              <a:rPr lang="en-GB"/>
              <a:t>People are being recruited into posts and we will be in a better position by the next DSL networks. </a:t>
            </a:r>
          </a:p>
        </p:txBody>
      </p:sp>
      <p:sp>
        <p:nvSpPr>
          <p:cNvPr id="4" name="Slide Number Placeholder 3"/>
          <p:cNvSpPr>
            <a:spLocks noGrp="1"/>
          </p:cNvSpPr>
          <p:nvPr>
            <p:ph type="sldNum" sz="quarter" idx="5"/>
          </p:nvPr>
        </p:nvSpPr>
        <p:spPr/>
        <p:txBody>
          <a:bodyPr/>
          <a:lstStyle/>
          <a:p>
            <a:fld id="{F3FF8050-C856-47C5-9DE0-9CEF474D78B5}" type="slidenum">
              <a:rPr lang="en-GB" smtClean="0"/>
              <a:t>35</a:t>
            </a:fld>
            <a:endParaRPr lang="en-GB"/>
          </a:p>
        </p:txBody>
      </p:sp>
    </p:spTree>
    <p:extLst>
      <p:ext uri="{BB962C8B-B14F-4D97-AF65-F5344CB8AC3E}">
        <p14:creationId xmlns:p14="http://schemas.microsoft.com/office/powerpoint/2010/main" val="3238611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27</a:t>
            </a:r>
            <a:r>
              <a:rPr lang="en-GB" baseline="30000" dirty="0"/>
              <a:t>th</a:t>
            </a:r>
            <a:r>
              <a:rPr lang="en-GB" dirty="0"/>
              <a:t> Jan - Max and Mason</a:t>
            </a:r>
          </a:p>
          <a:p>
            <a:r>
              <a:rPr lang="en-GB" dirty="0"/>
              <a:t>14</a:t>
            </a:r>
            <a:r>
              <a:rPr lang="en-GB" baseline="30000" dirty="0"/>
              <a:t>th</a:t>
            </a:r>
            <a:r>
              <a:rPr lang="en-GB" dirty="0"/>
              <a:t> Feb – Darrien Williams </a:t>
            </a:r>
          </a:p>
          <a:p>
            <a:r>
              <a:rPr lang="en-GB" dirty="0"/>
              <a:t>18</a:t>
            </a:r>
            <a:r>
              <a:rPr lang="en-GB" baseline="30000" dirty="0"/>
              <a:t>th</a:t>
            </a:r>
            <a:r>
              <a:rPr lang="en-GB" dirty="0"/>
              <a:t> Feb – the Bash children. We are mindful that other children died last year and this year will be very difficult for all those families, communities and those that worked with them.</a:t>
            </a:r>
          </a:p>
          <a:p>
            <a:pPr algn="l"/>
            <a:endParaRPr lang="en-GB" b="1" i="0">
              <a:solidFill>
                <a:srgbClr val="000000"/>
              </a:solidFill>
              <a:effectLst/>
              <a:latin typeface="adobe-garamond-pro"/>
            </a:endParaRPr>
          </a:p>
          <a:p>
            <a:pPr algn="l"/>
            <a:r>
              <a:rPr lang="en-GB" b="1" i="0">
                <a:solidFill>
                  <a:srgbClr val="000000"/>
                </a:solidFill>
                <a:effectLst/>
                <a:latin typeface="adobe-garamond-pro"/>
              </a:rPr>
              <a:t>Remember </a:t>
            </a:r>
            <a:r>
              <a:rPr lang="en-GB" b="1" i="0" dirty="0">
                <a:solidFill>
                  <a:srgbClr val="000000"/>
                </a:solidFill>
                <a:effectLst/>
                <a:latin typeface="adobe-garamond-pro"/>
              </a:rPr>
              <a:t>me when I am gone away,</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         Gone far away into the silent land;</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         When you can no more hold me by the hand,</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Nor I half turn to go yet turning stay.</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Remember me when no more day by day</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         You tell me of our future that you </a:t>
            </a:r>
            <a:r>
              <a:rPr lang="en-GB" b="0" i="0" dirty="0" err="1">
                <a:solidFill>
                  <a:srgbClr val="000000"/>
                </a:solidFill>
                <a:effectLst/>
                <a:latin typeface="adobe-garamond-pro"/>
              </a:rPr>
              <a:t>plann'd</a:t>
            </a:r>
            <a:r>
              <a:rPr lang="en-GB" b="0" i="0" dirty="0">
                <a:solidFill>
                  <a:srgbClr val="000000"/>
                </a:solidFill>
                <a:effectLst/>
                <a:latin typeface="adobe-garamond-pro"/>
              </a:rPr>
              <a:t>:</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         Only remember me; you understand</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It will be late to counsel then or pray.</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Yet if you should forget me for a while</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         And afterwards remember, do not grieve:</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         For if the darkness and corruption leave</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         A vestige of the thoughts that once I had,</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Better by far you should forget and smile</a:t>
            </a:r>
            <a:br>
              <a:rPr lang="en-GB" b="0" i="0" dirty="0">
                <a:solidFill>
                  <a:srgbClr val="000000"/>
                </a:solidFill>
                <a:effectLst/>
                <a:latin typeface="adobe-garamond-pro"/>
              </a:rPr>
            </a:br>
            <a:endParaRPr lang="en-GB" b="0" i="0" dirty="0">
              <a:solidFill>
                <a:srgbClr val="000000"/>
              </a:solidFill>
              <a:effectLst/>
              <a:latin typeface="adobe-garamond-pro"/>
            </a:endParaRPr>
          </a:p>
          <a:p>
            <a:pPr algn="l"/>
            <a:r>
              <a:rPr lang="en-GB" b="0" i="0" dirty="0">
                <a:solidFill>
                  <a:srgbClr val="000000"/>
                </a:solidFill>
                <a:effectLst/>
                <a:latin typeface="adobe-garamond-pro"/>
              </a:rPr>
              <a:t>         Than that you should remember and be sad.</a:t>
            </a:r>
          </a:p>
          <a:p>
            <a:endParaRPr lang="en-GB" dirty="0"/>
          </a:p>
        </p:txBody>
      </p:sp>
      <p:sp>
        <p:nvSpPr>
          <p:cNvPr id="4" name="Slide Number Placeholder 3"/>
          <p:cNvSpPr>
            <a:spLocks noGrp="1"/>
          </p:cNvSpPr>
          <p:nvPr>
            <p:ph type="sldNum" sz="quarter" idx="5"/>
          </p:nvPr>
        </p:nvSpPr>
        <p:spPr/>
        <p:txBody>
          <a:bodyPr/>
          <a:lstStyle/>
          <a:p>
            <a:fld id="{F3FF8050-C856-47C5-9DE0-9CEF474D78B5}" type="slidenum">
              <a:rPr lang="en-GB" smtClean="0"/>
              <a:t>4</a:t>
            </a:fld>
            <a:endParaRPr lang="en-GB"/>
          </a:p>
        </p:txBody>
      </p:sp>
    </p:spTree>
    <p:extLst>
      <p:ext uri="{BB962C8B-B14F-4D97-AF65-F5344CB8AC3E}">
        <p14:creationId xmlns:p14="http://schemas.microsoft.com/office/powerpoint/2010/main" val="289066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still places on the Critical Incident training in March and June. </a:t>
            </a:r>
          </a:p>
          <a:p>
            <a:r>
              <a:rPr lang="en-GB" dirty="0"/>
              <a:t>We have also put useful resources onto our web pages.  </a:t>
            </a:r>
          </a:p>
        </p:txBody>
      </p:sp>
      <p:sp>
        <p:nvSpPr>
          <p:cNvPr id="4" name="Slide Number Placeholder 3"/>
          <p:cNvSpPr>
            <a:spLocks noGrp="1"/>
          </p:cNvSpPr>
          <p:nvPr>
            <p:ph type="sldNum" sz="quarter" idx="5"/>
          </p:nvPr>
        </p:nvSpPr>
        <p:spPr/>
        <p:txBody>
          <a:bodyPr/>
          <a:lstStyle/>
          <a:p>
            <a:fld id="{F3FF8050-C856-47C5-9DE0-9CEF474D78B5}" type="slidenum">
              <a:rPr lang="en-GB" smtClean="0"/>
              <a:t>5</a:t>
            </a:fld>
            <a:endParaRPr lang="en-GB"/>
          </a:p>
        </p:txBody>
      </p:sp>
    </p:spTree>
    <p:extLst>
      <p:ext uri="{BB962C8B-B14F-4D97-AF65-F5344CB8AC3E}">
        <p14:creationId xmlns:p14="http://schemas.microsoft.com/office/powerpoint/2010/main" val="152488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 up for this training which is on 13 February.</a:t>
            </a:r>
          </a:p>
        </p:txBody>
      </p:sp>
      <p:sp>
        <p:nvSpPr>
          <p:cNvPr id="4" name="Slide Number Placeholder 3"/>
          <p:cNvSpPr>
            <a:spLocks noGrp="1"/>
          </p:cNvSpPr>
          <p:nvPr>
            <p:ph type="sldNum" sz="quarter" idx="5"/>
          </p:nvPr>
        </p:nvSpPr>
        <p:spPr/>
        <p:txBody>
          <a:bodyPr/>
          <a:lstStyle/>
          <a:p>
            <a:fld id="{F3FF8050-C856-47C5-9DE0-9CEF474D78B5}" type="slidenum">
              <a:rPr lang="en-GB" smtClean="0"/>
              <a:t>6</a:t>
            </a:fld>
            <a:endParaRPr lang="en-GB"/>
          </a:p>
        </p:txBody>
      </p:sp>
    </p:spTree>
    <p:extLst>
      <p:ext uri="{BB962C8B-B14F-4D97-AF65-F5344CB8AC3E}">
        <p14:creationId xmlns:p14="http://schemas.microsoft.com/office/powerpoint/2010/main" val="1471033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lnSpc>
                <a:spcPts val="2160"/>
              </a:lnSpc>
            </a:pPr>
            <a:r>
              <a:rPr lang="en-GB" b="0" i="0" dirty="0">
                <a:solidFill>
                  <a:srgbClr val="1D1D1D"/>
                </a:solidFill>
                <a:effectLst/>
                <a:latin typeface="system-ui"/>
              </a:rPr>
              <a:t>Barnardo’s Education Community (BEC) was launched in January 2021 as part of our mental health support services in response to the Covid-19 pandemic with a focus on loss, grief, bereavement, and trauma.</a:t>
            </a:r>
          </a:p>
          <a:p>
            <a:pPr algn="l" fontAlgn="base">
              <a:lnSpc>
                <a:spcPts val="2160"/>
              </a:lnSpc>
            </a:pPr>
            <a:endParaRPr lang="en-GB" b="0" i="0" dirty="0">
              <a:solidFill>
                <a:srgbClr val="1D1D1D"/>
              </a:solidFill>
              <a:effectLst/>
              <a:latin typeface="system-ui"/>
            </a:endParaRPr>
          </a:p>
          <a:p>
            <a:pPr algn="l" fontAlgn="base">
              <a:lnSpc>
                <a:spcPts val="2160"/>
              </a:lnSpc>
              <a:spcBef>
                <a:spcPts val="1500"/>
              </a:spcBef>
            </a:pPr>
            <a:r>
              <a:rPr lang="en-GB" b="0" i="0" dirty="0">
                <a:solidFill>
                  <a:srgbClr val="1D1D1D"/>
                </a:solidFill>
                <a:effectLst/>
                <a:latin typeface="system-ui"/>
              </a:rPr>
              <a:t>Our scope since becoming Zurich Community Trust’s new </a:t>
            </a:r>
            <a:r>
              <a:rPr lang="en-GB" b="1" i="0" dirty="0">
                <a:solidFill>
                  <a:srgbClr val="1D1D1D"/>
                </a:solidFill>
                <a:effectLst/>
                <a:latin typeface="inherit"/>
              </a:rPr>
              <a:t>National Mental Health Partner</a:t>
            </a:r>
            <a:r>
              <a:rPr lang="en-GB" b="0" i="0" dirty="0">
                <a:solidFill>
                  <a:srgbClr val="1D1D1D"/>
                </a:solidFill>
                <a:effectLst/>
                <a:latin typeface="system-ui"/>
              </a:rPr>
              <a:t> in July 2022 has widened enabling us to support mental health and wellbeing in general. We can now also offer </a:t>
            </a:r>
            <a:r>
              <a:rPr lang="en-GB" b="1" i="0" u="none" strike="noStrike" dirty="0">
                <a:solidFill>
                  <a:srgbClr val="1D1D1D"/>
                </a:solidFill>
                <a:effectLst/>
                <a:latin typeface="inherit"/>
                <a:hlinkClick r:id="rId3" tooltip="BEC Targeted Support"/>
              </a:rPr>
              <a:t>additional targeted support</a:t>
            </a:r>
            <a:r>
              <a:rPr lang="en-GB" b="0" i="0" dirty="0">
                <a:solidFill>
                  <a:srgbClr val="1D1D1D"/>
                </a:solidFill>
                <a:effectLst/>
                <a:latin typeface="system-ui"/>
              </a:rPr>
              <a:t> to educational establishments.</a:t>
            </a:r>
          </a:p>
          <a:p>
            <a:pPr algn="l" fontAlgn="base">
              <a:lnSpc>
                <a:spcPts val="2160"/>
              </a:lnSpc>
              <a:spcBef>
                <a:spcPts val="1500"/>
              </a:spcBef>
            </a:pPr>
            <a:endParaRPr lang="en-GB" b="0" i="0" dirty="0">
              <a:solidFill>
                <a:srgbClr val="1D1D1D"/>
              </a:solidFill>
              <a:effectLst/>
              <a:latin typeface="system-ui"/>
            </a:endParaRPr>
          </a:p>
          <a:p>
            <a:pPr algn="l" fontAlgn="base">
              <a:lnSpc>
                <a:spcPts val="2160"/>
              </a:lnSpc>
              <a:spcBef>
                <a:spcPts val="1500"/>
              </a:spcBef>
            </a:pPr>
            <a:r>
              <a:rPr lang="en-GB" b="0" i="0" dirty="0">
                <a:solidFill>
                  <a:srgbClr val="1D1D1D"/>
                </a:solidFill>
                <a:effectLst/>
                <a:latin typeface="system-ui"/>
              </a:rPr>
              <a:t>The </a:t>
            </a:r>
            <a:r>
              <a:rPr lang="en-GB" b="1" i="0" dirty="0">
                <a:solidFill>
                  <a:srgbClr val="1D1D1D"/>
                </a:solidFill>
                <a:effectLst/>
                <a:latin typeface="inherit"/>
              </a:rPr>
              <a:t>aim</a:t>
            </a:r>
            <a:r>
              <a:rPr lang="en-GB" b="0" i="0" dirty="0">
                <a:solidFill>
                  <a:srgbClr val="1D1D1D"/>
                </a:solidFill>
                <a:effectLst/>
                <a:latin typeface="system-ui"/>
              </a:rPr>
              <a:t> of BEC is to </a:t>
            </a:r>
            <a:r>
              <a:rPr lang="en-GB" b="1" i="0" dirty="0">
                <a:solidFill>
                  <a:srgbClr val="1D1D1D"/>
                </a:solidFill>
                <a:effectLst/>
                <a:latin typeface="inherit"/>
              </a:rPr>
              <a:t>improve the mental health of babies, children and young people</a:t>
            </a:r>
            <a:r>
              <a:rPr lang="en-GB" b="0" i="0" dirty="0">
                <a:solidFill>
                  <a:srgbClr val="1D1D1D"/>
                </a:solidFill>
                <a:effectLst/>
                <a:latin typeface="system-ui"/>
              </a:rPr>
              <a:t> by providing staff working in education with the knowledge, understanding and tools to support them.</a:t>
            </a:r>
          </a:p>
          <a:p>
            <a:pPr algn="l" fontAlgn="base">
              <a:lnSpc>
                <a:spcPts val="2160"/>
              </a:lnSpc>
              <a:spcBef>
                <a:spcPts val="1500"/>
              </a:spcBef>
            </a:pPr>
            <a:endParaRPr lang="en-GB" b="0" i="0" dirty="0">
              <a:solidFill>
                <a:srgbClr val="1D1D1D"/>
              </a:solidFill>
              <a:effectLst/>
              <a:latin typeface="system-ui"/>
            </a:endParaRPr>
          </a:p>
          <a:p>
            <a:pPr algn="l" fontAlgn="base">
              <a:lnSpc>
                <a:spcPts val="2160"/>
              </a:lnSpc>
              <a:spcBef>
                <a:spcPts val="1500"/>
              </a:spcBef>
            </a:pPr>
            <a:r>
              <a:rPr lang="en-GB" b="0" i="0" dirty="0">
                <a:solidFill>
                  <a:srgbClr val="1D1D1D"/>
                </a:solidFill>
                <a:effectLst/>
                <a:latin typeface="system-ui"/>
              </a:rPr>
              <a:t>BEC provides a range of resources, training, and support:</a:t>
            </a:r>
          </a:p>
          <a:p>
            <a:pPr marL="1143000" lvl="2" indent="-228600" algn="l" fontAlgn="base">
              <a:lnSpc>
                <a:spcPts val="2160"/>
              </a:lnSpc>
              <a:spcBef>
                <a:spcPts val="1500"/>
              </a:spcBef>
              <a:buFont typeface="Arial" panose="020B0604020202020204" pitchFamily="34" charset="0"/>
              <a:buChar char="•"/>
            </a:pPr>
            <a:r>
              <a:rPr lang="en-GB" b="0" i="0" dirty="0">
                <a:solidFill>
                  <a:srgbClr val="1D1D1D"/>
                </a:solidFill>
                <a:effectLst/>
                <a:latin typeface="inherit"/>
              </a:rPr>
              <a:t>for you and your staff</a:t>
            </a:r>
            <a:r>
              <a:rPr lang="en-GB" b="1" i="0" dirty="0">
                <a:solidFill>
                  <a:srgbClr val="1D1D1D"/>
                </a:solidFill>
                <a:effectLst/>
                <a:latin typeface="inherit"/>
              </a:rPr>
              <a:t> (</a:t>
            </a:r>
            <a:r>
              <a:rPr lang="en-GB" b="1" i="0" u="none" strike="noStrike" dirty="0">
                <a:solidFill>
                  <a:srgbClr val="1D1D1D"/>
                </a:solidFill>
                <a:effectLst/>
                <a:latin typeface="inherit"/>
                <a:hlinkClick r:id="rId4" tooltip="Staff Wellbeing"/>
              </a:rPr>
              <a:t>Staff Wellbeing</a:t>
            </a:r>
            <a:r>
              <a:rPr lang="en-GB" b="1" i="0" dirty="0">
                <a:solidFill>
                  <a:srgbClr val="1D1D1D"/>
                </a:solidFill>
                <a:effectLst/>
                <a:latin typeface="inherit"/>
              </a:rPr>
              <a:t>)</a:t>
            </a:r>
            <a:endParaRPr lang="en-GB" b="0" i="0" dirty="0">
              <a:solidFill>
                <a:srgbClr val="1D1D1D"/>
              </a:solidFill>
              <a:effectLst/>
              <a:latin typeface="inherit"/>
            </a:endParaRPr>
          </a:p>
          <a:p>
            <a:pPr marL="1143000" lvl="2" indent="-228600" algn="l" fontAlgn="base">
              <a:lnSpc>
                <a:spcPts val="2160"/>
              </a:lnSpc>
              <a:spcBef>
                <a:spcPts val="1500"/>
              </a:spcBef>
              <a:buFont typeface="Arial" panose="020B0604020202020204" pitchFamily="34" charset="0"/>
              <a:buChar char="•"/>
            </a:pPr>
            <a:r>
              <a:rPr lang="en-GB" b="0" i="0" dirty="0">
                <a:solidFill>
                  <a:srgbClr val="1D1D1D"/>
                </a:solidFill>
                <a:effectLst/>
                <a:latin typeface="inherit"/>
              </a:rPr>
              <a:t>for you in your work with babies, children and young people</a:t>
            </a:r>
            <a:r>
              <a:rPr lang="en-GB" b="1" i="0" dirty="0">
                <a:solidFill>
                  <a:srgbClr val="1D1D1D"/>
                </a:solidFill>
                <a:effectLst/>
                <a:latin typeface="inherit"/>
              </a:rPr>
              <a:t> (</a:t>
            </a:r>
            <a:r>
              <a:rPr lang="en-GB" b="1" i="0" u="none" strike="noStrike" dirty="0">
                <a:solidFill>
                  <a:srgbClr val="1D1D1D"/>
                </a:solidFill>
                <a:effectLst/>
                <a:latin typeface="inherit"/>
                <a:hlinkClick r:id="rId5" tooltip="Training and CPD"/>
              </a:rPr>
              <a:t>Training and CPD</a:t>
            </a:r>
            <a:r>
              <a:rPr lang="en-GB" b="1" i="0" dirty="0">
                <a:solidFill>
                  <a:srgbClr val="1D1D1D"/>
                </a:solidFill>
                <a:effectLst/>
                <a:latin typeface="inherit"/>
              </a:rPr>
              <a:t>; </a:t>
            </a:r>
            <a:r>
              <a:rPr lang="en-GB" b="1" i="0" u="none" strike="noStrike" dirty="0">
                <a:solidFill>
                  <a:srgbClr val="1D1D1D"/>
                </a:solidFill>
                <a:effectLst/>
                <a:latin typeface="inherit"/>
                <a:hlinkClick r:id="rId6" tooltip="Resources"/>
              </a:rPr>
              <a:t>Resources</a:t>
            </a:r>
            <a:r>
              <a:rPr lang="en-GB" b="1" i="0" dirty="0">
                <a:solidFill>
                  <a:srgbClr val="1D1D1D"/>
                </a:solidFill>
                <a:effectLst/>
                <a:latin typeface="inherit"/>
              </a:rPr>
              <a:t>)</a:t>
            </a:r>
            <a:endParaRPr lang="en-GB" b="0" i="0" dirty="0">
              <a:solidFill>
                <a:srgbClr val="1D1D1D"/>
              </a:solidFill>
              <a:effectLst/>
              <a:latin typeface="inherit"/>
            </a:endParaRPr>
          </a:p>
          <a:p>
            <a:pPr marL="1143000" lvl="2" indent="-228600" algn="l" fontAlgn="base">
              <a:lnSpc>
                <a:spcPts val="2160"/>
              </a:lnSpc>
              <a:spcBef>
                <a:spcPts val="1500"/>
              </a:spcBef>
              <a:buFont typeface="Arial" panose="020B0604020202020204" pitchFamily="34" charset="0"/>
              <a:buChar char="•"/>
            </a:pPr>
            <a:r>
              <a:rPr lang="en-GB" b="0" i="0" dirty="0">
                <a:solidFill>
                  <a:srgbClr val="1D1D1D"/>
                </a:solidFill>
                <a:effectLst/>
                <a:latin typeface="inherit"/>
              </a:rPr>
              <a:t>including links to </a:t>
            </a:r>
            <a:r>
              <a:rPr lang="en-GB" b="1" i="0" u="none" strike="noStrike" dirty="0">
                <a:solidFill>
                  <a:srgbClr val="1D1D1D"/>
                </a:solidFill>
                <a:effectLst/>
                <a:latin typeface="inherit"/>
                <a:hlinkClick r:id="rId7" tooltip="Barnardo’s MHWB Support"/>
              </a:rPr>
              <a:t>Barnardo’s MHWB Support</a:t>
            </a:r>
            <a:r>
              <a:rPr lang="en-GB" b="0" i="0" dirty="0">
                <a:solidFill>
                  <a:srgbClr val="1D1D1D"/>
                </a:solidFill>
                <a:effectLst/>
                <a:latin typeface="inherit"/>
              </a:rPr>
              <a:t>.</a:t>
            </a:r>
          </a:p>
          <a:p>
            <a:endParaRPr lang="en-GB" dirty="0"/>
          </a:p>
        </p:txBody>
      </p:sp>
      <p:sp>
        <p:nvSpPr>
          <p:cNvPr id="4" name="Slide Number Placeholder 3"/>
          <p:cNvSpPr>
            <a:spLocks noGrp="1"/>
          </p:cNvSpPr>
          <p:nvPr>
            <p:ph type="sldNum" sz="quarter" idx="5"/>
          </p:nvPr>
        </p:nvSpPr>
        <p:spPr/>
        <p:txBody>
          <a:bodyPr/>
          <a:lstStyle/>
          <a:p>
            <a:fld id="{F3FF8050-C856-47C5-9DE0-9CEF474D78B5}" type="slidenum">
              <a:rPr lang="en-GB" smtClean="0"/>
              <a:t>7</a:t>
            </a:fld>
            <a:endParaRPr lang="en-GB"/>
          </a:p>
        </p:txBody>
      </p:sp>
    </p:spTree>
    <p:extLst>
      <p:ext uri="{BB962C8B-B14F-4D97-AF65-F5344CB8AC3E}">
        <p14:creationId xmlns:p14="http://schemas.microsoft.com/office/powerpoint/2010/main" val="390861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FF8050-C856-47C5-9DE0-9CEF474D78B5}" type="slidenum">
              <a:rPr lang="en-GB" smtClean="0"/>
              <a:t>8</a:t>
            </a:fld>
            <a:endParaRPr lang="en-GB"/>
          </a:p>
        </p:txBody>
      </p:sp>
    </p:spTree>
    <p:extLst>
      <p:ext uri="{BB962C8B-B14F-4D97-AF65-F5344CB8AC3E}">
        <p14:creationId xmlns:p14="http://schemas.microsoft.com/office/powerpoint/2010/main" val="3312042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Spend 10 minutes on this exercise</a:t>
            </a:r>
          </a:p>
        </p:txBody>
      </p:sp>
      <p:sp>
        <p:nvSpPr>
          <p:cNvPr id="4" name="Slide Number Placeholder 3"/>
          <p:cNvSpPr>
            <a:spLocks noGrp="1"/>
          </p:cNvSpPr>
          <p:nvPr>
            <p:ph type="sldNum" sz="quarter" idx="5"/>
          </p:nvPr>
        </p:nvSpPr>
        <p:spPr/>
        <p:txBody>
          <a:bodyPr/>
          <a:lstStyle/>
          <a:p>
            <a:fld id="{F3FF8050-C856-47C5-9DE0-9CEF474D78B5}" type="slidenum">
              <a:rPr lang="en-GB" smtClean="0"/>
              <a:t>11</a:t>
            </a:fld>
            <a:endParaRPr lang="en-GB"/>
          </a:p>
        </p:txBody>
      </p:sp>
    </p:spTree>
    <p:extLst>
      <p:ext uri="{BB962C8B-B14F-4D97-AF65-F5344CB8AC3E}">
        <p14:creationId xmlns:p14="http://schemas.microsoft.com/office/powerpoint/2010/main" val="1579438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Master" Target="../slideMasters/slideMaster8.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solidFill>
                  <a:srgbClr val="DD0000"/>
                </a:solidFill>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lc-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6003" y="6030053"/>
            <a:ext cx="2214432" cy="680939"/>
          </a:xfrm>
          <a:prstGeom prst="rect">
            <a:avLst/>
          </a:prstGeom>
        </p:spPr>
      </p:pic>
    </p:spTree>
    <p:extLst>
      <p:ext uri="{BB962C8B-B14F-4D97-AF65-F5344CB8AC3E}">
        <p14:creationId xmlns:p14="http://schemas.microsoft.com/office/powerpoint/2010/main" val="2657012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2" name="Title 1"/>
          <p:cNvSpPr>
            <a:spLocks noGrp="1"/>
          </p:cNvSpPr>
          <p:nvPr>
            <p:ph type="title"/>
          </p:nvPr>
        </p:nvSpPr>
        <p:spPr>
          <a:xfrm>
            <a:off x="2895600" y="3776472"/>
            <a:ext cx="6400800" cy="768096"/>
          </a:xfrm>
        </p:spPr>
        <p:txBody>
          <a:bodyPr anchor="b" anchorCtr="0">
            <a:noAutofit/>
          </a:bodyPr>
          <a:lstStyle>
            <a:lvl1pPr>
              <a:lnSpc>
                <a:spcPct val="100000"/>
              </a:lnSpc>
              <a:defRPr sz="4400"/>
            </a:lvl1pPr>
          </a:lstStyle>
          <a:p>
            <a:r>
              <a:rPr lang="en-US"/>
              <a:t>Click to edit Master title style</a:t>
            </a:r>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2489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539496" y="2103120"/>
            <a:ext cx="11119104" cy="443484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282650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3" name="Content Placeholder 2"/>
          <p:cNvSpPr>
            <a:spLocks noGrp="1"/>
          </p:cNvSpPr>
          <p:nvPr>
            <p:ph sz="half" idx="1"/>
          </p:nvPr>
        </p:nvSpPr>
        <p:spPr>
          <a:xfrm>
            <a:off x="755904" y="2825496"/>
            <a:ext cx="10680192" cy="283464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noAutofit/>
          </a:bodyPr>
          <a:lstStyle/>
          <a:p>
            <a:r>
              <a:rPr lang="en-US"/>
              <a:t>Presentation title</a:t>
            </a:r>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576939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chor="t" anchorCtr="0">
            <a:norm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rm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2590107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a:t>Title</a:t>
            </a:r>
          </a:p>
        </p:txBody>
      </p:sp>
    </p:spTree>
    <p:extLst>
      <p:ext uri="{BB962C8B-B14F-4D97-AF65-F5344CB8AC3E}">
        <p14:creationId xmlns:p14="http://schemas.microsoft.com/office/powerpoint/2010/main" val="1937862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a:xfrm>
            <a:off x="10972800" y="457200"/>
            <a:ext cx="987552" cy="274320"/>
          </a:xfrm>
        </p:spPr>
        <p:txBody>
          <a:bodyPr>
            <a:noAutofit/>
          </a:bodyPr>
          <a:lstStyle/>
          <a:p>
            <a:fld id="{48F63A3B-78C7-47BE-AE5E-E10140E04643}" type="slidenum">
              <a:rPr lang="en-US" smtClean="0"/>
              <a:pPr/>
              <a:t>‹#›</a:t>
            </a:fld>
            <a:endParaRPr lang="en-US"/>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a:t>Title</a:t>
            </a:r>
          </a:p>
        </p:txBody>
      </p:sp>
    </p:spTree>
    <p:extLst>
      <p:ext uri="{BB962C8B-B14F-4D97-AF65-F5344CB8AC3E}">
        <p14:creationId xmlns:p14="http://schemas.microsoft.com/office/powerpoint/2010/main" val="3458075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rm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2322385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rm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052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b" anchorCtr="0">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046720" y="2330704"/>
            <a:ext cx="3822192" cy="411480"/>
          </a:xfrm>
        </p:spPr>
        <p:txBody>
          <a:bodyPr anchor="b" anchorCtr="0">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a:p>
        </p:txBody>
      </p:sp>
    </p:spTree>
    <p:extLst>
      <p:ext uri="{BB962C8B-B14F-4D97-AF65-F5344CB8AC3E}">
        <p14:creationId xmlns:p14="http://schemas.microsoft.com/office/powerpoint/2010/main" val="3778764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rm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63950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solidFill>
                  <a:srgbClr val="DD0000"/>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red flare.png"/>
          <p:cNvPicPr>
            <a:picLocks noChangeAspect="1"/>
          </p:cNvPicPr>
          <p:nvPr userDrawn="1"/>
        </p:nvPicPr>
        <p:blipFill rotWithShape="1">
          <a:blip r:embed="rId2">
            <a:extLst>
              <a:ext uri="{28A0092B-C50C-407E-A947-70E740481C1C}">
                <a14:useLocalDpi xmlns:a14="http://schemas.microsoft.com/office/drawing/2010/main" val="0"/>
              </a:ext>
            </a:extLst>
          </a:blip>
          <a:srcRect r="47813" b="51333"/>
          <a:stretch/>
        </p:blipFill>
        <p:spPr>
          <a:xfrm>
            <a:off x="8084244" y="3957421"/>
            <a:ext cx="4165600" cy="2913425"/>
          </a:xfrm>
          <a:prstGeom prst="rect">
            <a:avLst/>
          </a:prstGeom>
        </p:spPr>
      </p:pic>
      <p:pic>
        <p:nvPicPr>
          <p:cNvPr id="8" name="Picture 7" descr="red flare.png"/>
          <p:cNvPicPr>
            <a:picLocks noChangeAspect="1"/>
          </p:cNvPicPr>
          <p:nvPr userDrawn="1"/>
        </p:nvPicPr>
        <p:blipFill rotWithShape="1">
          <a:blip r:embed="rId2">
            <a:extLst>
              <a:ext uri="{28A0092B-C50C-407E-A947-70E740481C1C}">
                <a14:useLocalDpi xmlns:a14="http://schemas.microsoft.com/office/drawing/2010/main" val="0"/>
              </a:ext>
            </a:extLst>
          </a:blip>
          <a:srcRect l="50798" t="50136" r="834" b="-698"/>
          <a:stretch/>
        </p:blipFill>
        <p:spPr>
          <a:xfrm>
            <a:off x="2" y="2"/>
            <a:ext cx="3285465" cy="2575831"/>
          </a:xfrm>
          <a:prstGeom prst="rect">
            <a:avLst/>
          </a:prstGeom>
        </p:spPr>
      </p:pic>
    </p:spTree>
    <p:extLst>
      <p:ext uri="{BB962C8B-B14F-4D97-AF65-F5344CB8AC3E}">
        <p14:creationId xmlns:p14="http://schemas.microsoft.com/office/powerpoint/2010/main" val="1622656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p:ph idx="1"/>
          </p:nvPr>
        </p:nvSpPr>
        <p:spPr>
          <a:xfrm>
            <a:off x="1508760" y="2837688"/>
            <a:ext cx="5879592" cy="2700528"/>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p>
        </p:txBody>
      </p:sp>
    </p:spTree>
    <p:extLst>
      <p:ext uri="{BB962C8B-B14F-4D97-AF65-F5344CB8AC3E}">
        <p14:creationId xmlns:p14="http://schemas.microsoft.com/office/powerpoint/2010/main" val="1695315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b" anchorCtr="0">
            <a:no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499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rm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683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2075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9356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2638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1760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rtlCol="0" anchor="b">
            <a:noAutofit/>
          </a:bodyPr>
          <a:lstStyle>
            <a:lvl1pPr algn="l">
              <a:defRPr sz="3600" cap="all" spc="150" baseline="0"/>
            </a:lvl1pPr>
          </a:lstStyle>
          <a:p>
            <a:pPr rtl="0"/>
            <a:r>
              <a:rPr lang="en-GB" noProof="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rtlCol="0">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4174407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rtlCol="0" anchor="b">
            <a:normAutofit/>
          </a:bodyPr>
          <a:lstStyle>
            <a:lvl1pPr>
              <a:defRPr sz="2800" spc="150" baseline="0">
                <a:solidFill>
                  <a:schemeClr val="bg1"/>
                </a:solidFill>
              </a:defRPr>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rtlCol="0">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rtlCol="0"/>
          <a:lstStyle>
            <a:lvl1pPr>
              <a:defRPr sz="900"/>
            </a:lvl1pPr>
          </a:lstStyle>
          <a:p>
            <a:pPr rtl="0"/>
            <a:r>
              <a:rPr lang="en-GB" noProof="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rtlCol="0"/>
          <a:lstStyle>
            <a:lvl1pPr>
              <a:defRPr sz="900"/>
            </a:lvl1pPr>
          </a:lstStyle>
          <a:p>
            <a:pPr rtl="0"/>
            <a:r>
              <a:rPr lang="en-GB" noProof="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395580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pPr rtl="0"/>
            <a:endParaRPr lang="en-GB" noProof="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rtlCol="0">
            <a:normAutofit/>
          </a:bodyPr>
          <a:lstStyle>
            <a:lvl1pPr>
              <a:defRPr lang="en-US" sz="2800" kern="1200" cap="all" spc="150" baseline="0" dirty="0">
                <a:solidFill>
                  <a:schemeClr val="tx1"/>
                </a:solidFill>
                <a:latin typeface="+mj-lt"/>
                <a:ea typeface="+mj-ea"/>
                <a:cs typeface="+mj-cs"/>
              </a:defRPr>
            </a:lvl1pPr>
          </a:lstStyle>
          <a:p>
            <a:pPr rtl="0"/>
            <a:r>
              <a:rPr lang="en-GB" noProof="0"/>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rtlCol="0" anchor="ctr">
            <a:noAutofit/>
          </a:bodyPr>
          <a:lstStyle>
            <a:lvl1pPr marL="0" indent="0" algn="r">
              <a:buNone/>
              <a:defRPr sz="1600" cap="all" spc="150" baseline="0"/>
            </a:lvl1pPr>
          </a:lstStyle>
          <a:p>
            <a:pPr lvl="0" rtl="0"/>
            <a:r>
              <a:rPr lang="en-GB" noProof="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rtlCol="0" anchor="ctr">
            <a:noAutofit/>
          </a:bodyPr>
          <a:lstStyle>
            <a:lvl1pPr marL="0" indent="0" algn="r">
              <a:buNone/>
              <a:defRPr sz="1600" cap="all" spc="150" baseline="0"/>
            </a:lvl1pPr>
          </a:lstStyle>
          <a:p>
            <a:pPr lvl="0" rtl="0"/>
            <a:r>
              <a:rPr lang="en-GB" noProof="0"/>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rtlCol="0" anchor="ctr">
            <a:noAutofit/>
          </a:bodyPr>
          <a:lstStyle>
            <a:lvl1pPr marL="0" indent="0" algn="r">
              <a:buNone/>
              <a:defRPr sz="1600" cap="all" spc="150" baseline="0"/>
            </a:lvl1pPr>
          </a:lstStyle>
          <a:p>
            <a:pPr lvl="0" rtl="0"/>
            <a:r>
              <a:rPr lang="en-GB" noProof="0"/>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rtlCol="0" anchor="ctr">
            <a:noAutofit/>
          </a:bodyPr>
          <a:lstStyle>
            <a:lvl1pPr marL="0" indent="0" algn="r">
              <a:buNone/>
              <a:defRPr sz="1600" cap="all" spc="150" baseline="0"/>
            </a:lvl1pPr>
          </a:lstStyle>
          <a:p>
            <a:pPr lvl="0" rtl="0"/>
            <a:r>
              <a:rPr lang="en-GB" noProof="0"/>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rtlCol="0" anchor="t">
            <a:normAutofit/>
          </a:bodyPr>
          <a:lstStyle>
            <a:lvl1pPr marL="0" indent="0" algn="l">
              <a:lnSpc>
                <a:spcPct val="100000"/>
              </a:lnSpc>
              <a:buNone/>
              <a:defRPr sz="1400" spc="50" baseline="0"/>
            </a:lvl1pPr>
          </a:lstStyle>
          <a:p>
            <a:pPr lvl="0" rtl="0"/>
            <a:r>
              <a:rPr lang="en-GB" noProof="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rtlCol="0" anchor="t">
            <a:normAutofit/>
          </a:bodyPr>
          <a:lstStyle>
            <a:lvl1pPr marL="0" indent="0" algn="l">
              <a:lnSpc>
                <a:spcPct val="100000"/>
              </a:lnSpc>
              <a:buNone/>
              <a:defRPr sz="1400" spc="50" baseline="0"/>
            </a:lvl1pPr>
          </a:lstStyle>
          <a:p>
            <a:pPr lvl="0" rtl="0"/>
            <a:r>
              <a:rPr lang="en-GB" noProof="0"/>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rtlCol="0" anchor="t">
            <a:normAutofit/>
          </a:bodyPr>
          <a:lstStyle>
            <a:lvl1pPr marL="0" indent="0" algn="l">
              <a:lnSpc>
                <a:spcPct val="100000"/>
              </a:lnSpc>
              <a:buNone/>
              <a:defRPr sz="1400" spc="50" baseline="0"/>
            </a:lvl1pPr>
          </a:lstStyle>
          <a:p>
            <a:pPr lvl="0" rtl="0"/>
            <a:r>
              <a:rPr lang="en-GB" noProof="0"/>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rtlCol="0" anchor="t">
            <a:normAutofit/>
          </a:bodyPr>
          <a:lstStyle>
            <a:lvl1pPr marL="0" indent="0" algn="l">
              <a:lnSpc>
                <a:spcPct val="100000"/>
              </a:lnSpc>
              <a:buNone/>
              <a:defRPr sz="1400" spc="50" baseline="0"/>
            </a:lvl1pPr>
          </a:lstStyle>
          <a:p>
            <a:pPr lvl="0" rtl="0"/>
            <a:r>
              <a:rPr lang="en-GB" noProof="0"/>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rtlCol="0"/>
          <a:lstStyle>
            <a:lvl1pPr>
              <a:defRPr sz="900">
                <a:solidFill>
                  <a:srgbClr val="898989"/>
                </a:solidFill>
              </a:defRPr>
            </a:lvl1pPr>
          </a:lstStyle>
          <a:p>
            <a:pPr rtl="0"/>
            <a:r>
              <a:rPr lang="en-GB" noProof="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rtlCol="0"/>
          <a:lstStyle>
            <a:lvl1pPr>
              <a:defRPr sz="900"/>
            </a:lvl1pPr>
          </a:lstStyle>
          <a:p>
            <a:pPr algn="l" rtl="0"/>
            <a:r>
              <a:rPr lang="en-GB" noProof="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08336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3FA2D032-C750-4BE5-A575-F721C5AC9D28}" type="datetimeFigureOut">
              <a:rPr lang="en-GB" smtClean="0"/>
              <a:t>07/02/2025</a:t>
            </a:fld>
            <a:endParaRPr lang="en-GB"/>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EC715C13-7BDA-4280-91E4-326F79750D11}" type="slidenum">
              <a:rPr lang="en-GB" smtClean="0"/>
              <a:t>‹#›</a:t>
            </a:fld>
            <a:endParaRPr lang="en-GB"/>
          </a:p>
        </p:txBody>
      </p:sp>
    </p:spTree>
    <p:extLst>
      <p:ext uri="{BB962C8B-B14F-4D97-AF65-F5344CB8AC3E}">
        <p14:creationId xmlns:p14="http://schemas.microsoft.com/office/powerpoint/2010/main" val="2476452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bg1"/>
                </a:solidFill>
                <a:latin typeface="+mj-lt"/>
                <a:ea typeface="+mj-ea"/>
                <a:cs typeface="+mj-cs"/>
              </a:defRPr>
            </a:lvl1pPr>
          </a:lstStyle>
          <a:p>
            <a:pPr rtl="0"/>
            <a:r>
              <a:rPr lang="en-GB" noProof="0"/>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rtlCol="0">
            <a:normAutofit/>
          </a:bodyPr>
          <a:lstStyle>
            <a:lvl1pPr marL="0" indent="0" algn="ctr">
              <a:buNone/>
              <a:defRPr lang="en-US" sz="2000" kern="1200" spc="150" baseline="0" dirty="0">
                <a:solidFill>
                  <a:schemeClr val="bg1"/>
                </a:solidFill>
                <a:latin typeface="+mj-lt"/>
                <a:ea typeface="+mj-ea"/>
                <a:cs typeface="+mj-cs"/>
              </a:defRPr>
            </a:lvl1pPr>
          </a:lstStyle>
          <a:p>
            <a:pPr lvl="0" rtl="0"/>
            <a:r>
              <a:rPr lang="en-GB" noProof="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rtlCol="0">
            <a:normAutofit/>
          </a:bodyPr>
          <a:lstStyle>
            <a:lvl1pPr marL="0" indent="0" algn="ctr">
              <a:lnSpc>
                <a:spcPct val="100000"/>
              </a:lnSpc>
              <a:buFont typeface="Arial" panose="020B0604020202020204" pitchFamily="34" charset="0"/>
              <a:buNone/>
              <a:defRPr sz="1400">
                <a:solidFill>
                  <a:schemeClr val="bg1"/>
                </a:solidFill>
              </a:defRPr>
            </a:lvl1pPr>
          </a:lstStyle>
          <a:p>
            <a:pPr lvl="0" rtl="0"/>
            <a:r>
              <a:rPr lang="en-GB" noProof="0"/>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rtlCol="0">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rtlCol="0">
            <a:normAutofit/>
          </a:bodyPr>
          <a:lstStyle>
            <a:lvl1pPr marL="0" indent="0" algn="ctr">
              <a:lnSpc>
                <a:spcPct val="100000"/>
              </a:lnSpc>
              <a:buFont typeface="Arial" panose="020B0604020202020204" pitchFamily="34" charset="0"/>
              <a:buNone/>
              <a:defRPr sz="1400">
                <a:solidFill>
                  <a:schemeClr val="bg1"/>
                </a:solidFill>
              </a:defRPr>
            </a:lvl1pPr>
          </a:lstStyle>
          <a:p>
            <a:pPr lvl="0" rtl="0"/>
            <a:r>
              <a:rPr lang="en-GB" noProof="0"/>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rtlCol="0">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rtlCol="0">
            <a:normAutofit/>
          </a:bodyPr>
          <a:lstStyle>
            <a:lvl1pPr marL="0" indent="0" algn="ctr">
              <a:lnSpc>
                <a:spcPct val="100000"/>
              </a:lnSpc>
              <a:buFont typeface="Arial" panose="020B0604020202020204" pitchFamily="34" charset="0"/>
              <a:buNone/>
              <a:defRPr sz="1400">
                <a:solidFill>
                  <a:schemeClr val="bg1"/>
                </a:solidFill>
              </a:defRPr>
            </a:lvl1pPr>
          </a:lstStyle>
          <a:p>
            <a:pPr lvl="0" rtl="0"/>
            <a:r>
              <a:rPr lang="en-GB" noProof="0"/>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rtlCol="0">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rtlCol="0">
            <a:normAutofit/>
          </a:bodyPr>
          <a:lstStyle>
            <a:lvl1pPr marL="0" indent="0" algn="ctr">
              <a:lnSpc>
                <a:spcPct val="100000"/>
              </a:lnSpc>
              <a:buFont typeface="Arial" panose="020B0604020202020204" pitchFamily="34" charset="0"/>
              <a:buNone/>
              <a:defRPr sz="1400">
                <a:solidFill>
                  <a:schemeClr val="bg1"/>
                </a:solidFill>
              </a:defRPr>
            </a:lvl1pPr>
          </a:lstStyle>
          <a:p>
            <a:pPr lvl="0" rtl="0"/>
            <a:r>
              <a:rPr lang="en-GB" noProof="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en-GB" noProof="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en-GB" noProof="0" smtClean="0"/>
              <a:t>‹#›</a:t>
            </a:fld>
            <a:endParaRPr lang="en-GB" noProof="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576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rtlCol="0" anchor="b">
            <a:normAutofit/>
          </a:bodyPr>
          <a:lstStyle>
            <a:lvl1pPr algn="l">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rtlCol="0">
            <a:normAutofit/>
          </a:bodyPr>
          <a:lstStyle>
            <a:lvl1pPr marL="0" indent="0">
              <a:buNone/>
              <a:defRPr lang="en-US" sz="2000" kern="1200" spc="150" baseline="0" dirty="0">
                <a:solidFill>
                  <a:schemeClr val="tx1"/>
                </a:solidFill>
                <a:latin typeface="+mj-lt"/>
                <a:ea typeface="+mj-ea"/>
                <a:cs typeface="+mj-cs"/>
              </a:defRPr>
            </a:lvl1pPr>
          </a:lstStyle>
          <a:p>
            <a:pPr lvl="0" rtl="0"/>
            <a:r>
              <a:rPr lang="en-GB" noProof="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rtlCol="0">
            <a:normAutofit/>
          </a:bodyPr>
          <a:lstStyle>
            <a:lvl1pPr marL="0" indent="0">
              <a:buNone/>
              <a:defRPr lang="en-US" sz="2000" kern="1200" spc="150" baseline="0" dirty="0">
                <a:solidFill>
                  <a:schemeClr val="tx1"/>
                </a:solidFill>
                <a:latin typeface="+mj-lt"/>
                <a:ea typeface="+mj-ea"/>
                <a:cs typeface="+mj-cs"/>
              </a:defRPr>
            </a:lvl1pPr>
          </a:lstStyle>
          <a:p>
            <a:pPr lvl="0" rtl="0"/>
            <a:r>
              <a:rPr lang="en-GB" noProof="0"/>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rtlCol="0">
            <a:normAutofit/>
          </a:bodyPr>
          <a:lstStyle>
            <a:lvl1pPr marL="0" indent="0">
              <a:buNone/>
              <a:defRPr lang="en-US" sz="2000" kern="1200" spc="150" baseline="0" dirty="0">
                <a:solidFill>
                  <a:schemeClr val="tx1"/>
                </a:solidFill>
                <a:latin typeface="+mj-lt"/>
                <a:ea typeface="+mj-ea"/>
                <a:cs typeface="+mj-cs"/>
              </a:defRPr>
            </a:lvl1pPr>
          </a:lstStyle>
          <a:p>
            <a:pPr lvl="0" rtl="0"/>
            <a:r>
              <a:rPr lang="en-GB" noProof="0"/>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rtlCol="0">
            <a:normAutofit/>
          </a:bodyPr>
          <a:lstStyle>
            <a:lvl1pPr marL="0" indent="0">
              <a:buNone/>
              <a:defRPr lang="en-US" sz="2000" kern="1200" spc="150" baseline="0" dirty="0">
                <a:solidFill>
                  <a:schemeClr val="tx1"/>
                </a:solidFill>
                <a:latin typeface="+mj-lt"/>
                <a:ea typeface="+mj-ea"/>
                <a:cs typeface="+mj-cs"/>
              </a:defRPr>
            </a:lvl1pPr>
          </a:lstStyle>
          <a:p>
            <a:pPr lvl="0" rtl="0"/>
            <a:r>
              <a:rPr lang="en-GB" noProof="0"/>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rtlCol="0"/>
          <a:lstStyle>
            <a:lvl1pPr>
              <a:defRPr sz="900"/>
            </a:lvl1pPr>
          </a:lstStyle>
          <a:p>
            <a:pPr rtl="0"/>
            <a:r>
              <a:rPr lang="en-GB" noProof="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rtlCol="0"/>
          <a:lstStyle>
            <a:lvl1pPr>
              <a:defRPr sz="900"/>
            </a:lvl1pPr>
          </a:lstStyle>
          <a:p>
            <a:pPr rtl="0"/>
            <a:r>
              <a:rPr lang="en-GB" noProof="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rtlCol="0"/>
          <a:lstStyle>
            <a:lvl1pPr>
              <a:defRPr sz="900"/>
            </a:lvl1pPr>
          </a:lstStyle>
          <a:p>
            <a:pPr rtl="0"/>
            <a:fld id="{B5CEABB6-07DC-46E8-9B57-56EC44A396E5}" type="slidenum">
              <a:rPr lang="en-GB" noProof="0" smtClean="0"/>
              <a:pPr rtl="0"/>
              <a:t>‹#›</a:t>
            </a:fld>
            <a:endParaRPr lang="en-GB" noProof="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1064517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rtlCol="0" anchor="b">
            <a:normAutofit/>
          </a:bodyPr>
          <a:lstStyle>
            <a:lvl1pPr>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rtlCol="0">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rtlCol="0"/>
          <a:lstStyle>
            <a:lvl1pPr>
              <a:defRPr sz="900"/>
            </a:lvl1pPr>
          </a:lstStyle>
          <a:p>
            <a:pPr rtl="0"/>
            <a:r>
              <a:rPr lang="en-GB" noProof="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rtlCol="0"/>
          <a:lstStyle>
            <a:lvl1pPr>
              <a:defRPr sz="900"/>
            </a:lvl1pPr>
          </a:lstStyle>
          <a:p>
            <a:pPr rtl="0"/>
            <a:r>
              <a:rPr lang="en-GB" noProof="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863190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rtlCol="0" anchor="ctr">
            <a:noAutofit/>
          </a:bodyPr>
          <a:lstStyle>
            <a:lvl1pPr algn="l">
              <a:defRPr sz="3600" spc="150" baseline="0">
                <a:solidFill>
                  <a:schemeClr val="bg1"/>
                </a:solidFill>
              </a:defRPr>
            </a:lvl1pPr>
          </a:lstStyle>
          <a:p>
            <a:pPr rtl="0"/>
            <a:r>
              <a:rPr lang="en-GB" noProof="0"/>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1622306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rtlCol="0" anchor="t">
            <a:normAutofit/>
          </a:bodyPr>
          <a:lstStyle>
            <a:lvl1pPr>
              <a:defRPr lang="en-US" sz="2800" kern="1200" cap="all" spc="150" baseline="0" dirty="0">
                <a:solidFill>
                  <a:schemeClr val="tx1"/>
                </a:solidFill>
                <a:latin typeface="+mj-lt"/>
                <a:ea typeface="+mj-ea"/>
                <a:cs typeface="+mj-cs"/>
              </a:defRPr>
            </a:lvl1pPr>
          </a:lstStyle>
          <a:p>
            <a:pPr rtl="0"/>
            <a:r>
              <a:rPr lang="en-GB" noProof="0"/>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en-GB" noProof="0"/>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en-GB" noProof="0"/>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en-GB" noProof="0"/>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rtlCol="0"/>
          <a:lstStyle>
            <a:lvl1pPr>
              <a:defRPr sz="900"/>
            </a:lvl1pPr>
          </a:lstStyle>
          <a:p>
            <a:pPr rtl="0"/>
            <a:r>
              <a:rPr lang="en-GB" noProof="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rtlCol="0"/>
          <a:lstStyle>
            <a:lvl1pPr>
              <a:defRPr sz="900"/>
            </a:lvl1pPr>
          </a:lstStyle>
          <a:p>
            <a:pPr rtl="0"/>
            <a:r>
              <a:rPr lang="en-GB" noProof="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rtlCol="0"/>
          <a:lstStyle>
            <a:lvl1pPr>
              <a:defRPr sz="900"/>
            </a:lvl1pPr>
          </a:lstStyle>
          <a:p>
            <a:pPr rtl="0"/>
            <a:fld id="{B5CEABB6-07DC-46E8-9B57-56EC44A396E5}" type="slidenum">
              <a:rPr lang="en-GB" noProof="0" smtClean="0"/>
              <a:pPr rtl="0"/>
              <a:t>‹#›</a:t>
            </a:fld>
            <a:endParaRPr lang="en-GB" noProof="0"/>
          </a:p>
        </p:txBody>
      </p:sp>
    </p:spTree>
    <p:extLst>
      <p:ext uri="{BB962C8B-B14F-4D97-AF65-F5344CB8AC3E}">
        <p14:creationId xmlns:p14="http://schemas.microsoft.com/office/powerpoint/2010/main" val="4017146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cap="all" spc="150" baseline="0" dirty="0">
                <a:solidFill>
                  <a:schemeClr val="tx1"/>
                </a:solidFill>
                <a:latin typeface="+mj-lt"/>
                <a:ea typeface="+mj-ea"/>
                <a:cs typeface="+mj-cs"/>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rtlCol="0"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rtlCol="0"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rtlCol="0"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en-GB" noProof="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en-GB" noProof="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86539701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cap="all" spc="150" baseline="0" dirty="0">
                <a:solidFill>
                  <a:schemeClr val="bg1"/>
                </a:solidFill>
                <a:latin typeface="+mj-lt"/>
                <a:ea typeface="+mj-ea"/>
                <a:cs typeface="+mj-cs"/>
              </a:defRPr>
            </a:lvl1pPr>
          </a:lstStyle>
          <a:p>
            <a:pPr rtl="0"/>
            <a:r>
              <a:rPr lang="en-GB" noProof="0"/>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rtlCol="0"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rtlCol="0"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rtlCol="0"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rtlCol="0">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en-US" noProof="0"/>
              <a:t>Click to edit Master text styles</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rtlCol="0">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rtlCol="0">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en-US" noProof="0"/>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rtlCol="0">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en-US" noProof="0"/>
              <a:t>Click to edit Master text styles</a:t>
            </a:r>
          </a:p>
          <a:p>
            <a:pPr lvl="1" rtl="0"/>
            <a:r>
              <a:rPr lang="en-US" noProof="0"/>
              <a:t>Second level</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rtlCol="0">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en-US" noProof="0"/>
              <a:t>Click to edit Master text styles</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rtlCol="0">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en-US" noProof="0"/>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en-GB" noProof="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en-GB" noProof="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56745344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rtlCol="0">
            <a:normAutofit/>
          </a:bodyPr>
          <a:lstStyle>
            <a:lvl1pPr>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rtlCol="0"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rtlCol="0"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rtlCol="0">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en-GB" noProof="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en-GB" noProof="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en-GB" noProof="0" smtClean="0"/>
              <a:t>‹#›</a:t>
            </a:fld>
            <a:endParaRPr lang="en-GB" noProof="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787187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rtlCol="0" anchor="t">
            <a:normAutofit/>
          </a:bodyPr>
          <a:lstStyle>
            <a:lvl1pPr>
              <a:defRPr lang="en-US" sz="2800" kern="1200" cap="all" spc="150" baseline="0" dirty="0">
                <a:solidFill>
                  <a:schemeClr val="tx1"/>
                </a:solidFill>
                <a:latin typeface="+mj-lt"/>
                <a:ea typeface="+mj-ea"/>
                <a:cs typeface="+mj-cs"/>
              </a:defRPr>
            </a:lvl1pPr>
          </a:lstStyle>
          <a:p>
            <a:pPr rtl="0"/>
            <a:r>
              <a:rPr lang="en-GB" noProof="0"/>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en-GB" noProof="0"/>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en-GB" noProof="0"/>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rtlCol="0">
            <a:normAutofit/>
          </a:bodyPr>
          <a:lstStyle>
            <a:lvl1pPr marL="0" indent="0">
              <a:buNone/>
              <a:defRPr lang="en-US" sz="2000" kern="1200" cap="all" spc="150" baseline="0" dirty="0">
                <a:solidFill>
                  <a:schemeClr val="tx1"/>
                </a:solidFill>
                <a:latin typeface="+mj-lt"/>
                <a:ea typeface="+mj-ea"/>
                <a:cs typeface="+mj-cs"/>
              </a:defRPr>
            </a:lvl1pPr>
          </a:lstStyle>
          <a:p>
            <a:pPr lvl="0" rtl="0"/>
            <a:r>
              <a:rPr lang="en-GB" noProof="0"/>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rtlCol="0">
            <a:normAutofit/>
          </a:bodyPr>
          <a:lstStyle>
            <a:lvl1pPr marL="0" indent="0">
              <a:lnSpc>
                <a:spcPct val="100000"/>
              </a:lnSpc>
              <a:buFont typeface="Arial" panose="020B0604020202020204" pitchFamily="34" charset="0"/>
              <a:buNone/>
              <a:defRPr sz="1400">
                <a:solidFill>
                  <a:schemeClr val="tx1"/>
                </a:solidFill>
              </a:defRPr>
            </a:lvl1pPr>
          </a:lstStyle>
          <a:p>
            <a:pPr lvl="0" rtl="0"/>
            <a:r>
              <a:rPr lang="en-GB" noProof="0"/>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vl1pPr>
          </a:lstStyle>
          <a:p>
            <a:pPr rtl="0"/>
            <a:r>
              <a:rPr lang="en-GB" noProof="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vl1pPr>
          </a:lstStyle>
          <a:p>
            <a:pPr rtl="0"/>
            <a:r>
              <a:rPr lang="en-GB" noProof="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066255969"/>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l">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rtlCol="0">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rtl="0"/>
            <a:r>
              <a:rPr lang="en-US" noProof="0"/>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rtlCol="0"/>
          <a:lstStyle/>
          <a:p>
            <a:pPr rtl="0"/>
            <a:r>
              <a:rPr lang="en-US" noProof="0"/>
              <a:t>Click icon to add chart</a:t>
            </a:r>
            <a:endParaRPr lang="en-GB" noProof="0"/>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rtlCol="0">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rtl="0"/>
            <a:r>
              <a:rPr lang="en-US" noProof="0"/>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rtlCol="0">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rtl="0"/>
            <a:r>
              <a:rPr lang="en-GB" noProof="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vl1pPr>
          </a:lstStyle>
          <a:p>
            <a:pPr rtl="0"/>
            <a:r>
              <a:rPr lang="en-GB" noProof="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vl1pPr>
          </a:lstStyle>
          <a:p>
            <a:pPr rtl="0"/>
            <a:r>
              <a:rPr lang="en-GB" noProof="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88544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E7486-5A5B-4D6C-B9E6-6FC0E79638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93CB36-C096-45B8-9ED2-D0C7CEB67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521506-6F14-43A4-B54E-8D27ED883630}"/>
              </a:ext>
            </a:extLst>
          </p:cNvPr>
          <p:cNvSpPr>
            <a:spLocks noGrp="1"/>
          </p:cNvSpPr>
          <p:nvPr>
            <p:ph type="dt" sz="half" idx="10"/>
          </p:nvPr>
        </p:nvSpPr>
        <p:spPr/>
        <p:txBody>
          <a:bodyPr/>
          <a:lstStyle/>
          <a:p>
            <a:fld id="{A99ED883-0292-4773-97F7-62C660D25B22}" type="datetimeFigureOut">
              <a:rPr lang="en-GB" smtClean="0"/>
              <a:t>07/02/2025</a:t>
            </a:fld>
            <a:endParaRPr lang="en-GB"/>
          </a:p>
        </p:txBody>
      </p:sp>
      <p:sp>
        <p:nvSpPr>
          <p:cNvPr id="5" name="Footer Placeholder 4">
            <a:extLst>
              <a:ext uri="{FF2B5EF4-FFF2-40B4-BE49-F238E27FC236}">
                <a16:creationId xmlns:a16="http://schemas.microsoft.com/office/drawing/2014/main" id="{E28FE8F4-E049-48B4-9728-A66B3C240D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F78318-5A45-4585-8389-B2E15DFBF9FD}"/>
              </a:ext>
            </a:extLst>
          </p:cNvPr>
          <p:cNvSpPr>
            <a:spLocks noGrp="1"/>
          </p:cNvSpPr>
          <p:nvPr>
            <p:ph type="sldNum" sz="quarter" idx="12"/>
          </p:nvPr>
        </p:nvSpPr>
        <p:spPr/>
        <p:txBody>
          <a:bodyPr/>
          <a:lstStyle/>
          <a:p>
            <a:fld id="{E4863656-AD90-453C-8FA6-6F7FBC032E33}" type="slidenum">
              <a:rPr lang="en-GB" smtClean="0"/>
              <a:t>‹#›</a:t>
            </a:fld>
            <a:endParaRPr lang="en-GB"/>
          </a:p>
        </p:txBody>
      </p:sp>
    </p:spTree>
    <p:extLst>
      <p:ext uri="{BB962C8B-B14F-4D97-AF65-F5344CB8AC3E}">
        <p14:creationId xmlns:p14="http://schemas.microsoft.com/office/powerpoint/2010/main" val="120744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normAutofit/>
          </a:bodyPr>
          <a:lstStyle>
            <a:lvl1pPr algn="l">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rtlCol="0" anchor="ctr"/>
          <a:lstStyle>
            <a:lvl1pPr marL="0" indent="0" algn="l">
              <a:buNone/>
              <a:defRPr sz="1400" b="1">
                <a:solidFill>
                  <a:schemeClr val="tx1"/>
                </a:solidFill>
                <a:latin typeface="+mj-lt"/>
              </a:defRPr>
            </a:lvl1pPr>
          </a:lstStyle>
          <a:p>
            <a:pPr lvl="0" rtl="0"/>
            <a:r>
              <a:rPr lang="en-GB" noProof="0"/>
              <a:t>Year</a:t>
            </a:r>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rtlCol="0" anchor="ctr"/>
          <a:lstStyle>
            <a:lvl1pPr marL="0" indent="0" algn="l">
              <a:buNone/>
              <a:defRPr sz="1400" b="1">
                <a:solidFill>
                  <a:schemeClr val="tx1"/>
                </a:solidFill>
                <a:latin typeface="+mj-lt"/>
              </a:defRPr>
            </a:lvl1pPr>
          </a:lstStyle>
          <a:p>
            <a:pPr lvl="0" rtl="0"/>
            <a:r>
              <a:rPr lang="en-GB" noProof="0"/>
              <a:t>Year</a:t>
            </a:r>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rtlCol="0"/>
          <a:lstStyle>
            <a:lvl1pPr>
              <a:defRPr sz="900"/>
            </a:lvl1pPr>
          </a:lstStyle>
          <a:p>
            <a:pPr rtl="0"/>
            <a:r>
              <a:rPr lang="en-GB" noProof="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rtlCol="0"/>
          <a:lstStyle>
            <a:lvl1pPr>
              <a:defRPr sz="900"/>
            </a:lvl1pPr>
          </a:lstStyle>
          <a:p>
            <a:pPr rtl="0"/>
            <a:r>
              <a:rPr lang="en-GB" noProof="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958398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ctr">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39084"/>
            <a:ext cx="10515600" cy="3695338"/>
          </a:xfrm>
        </p:spPr>
        <p:txBody>
          <a:bodyPr rtlCol="0"/>
          <a:lstStyle/>
          <a:p>
            <a:pPr rtl="0"/>
            <a:r>
              <a:rPr lang="en-US" noProof="0"/>
              <a:t>Click icon to add SmartArt graphic</a:t>
            </a:r>
            <a:endParaRPr lang="en-GB" noProof="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vl1pPr>
          </a:lstStyle>
          <a:p>
            <a:pPr rtl="0"/>
            <a:r>
              <a:rPr lang="en-GB" noProof="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vl1pPr>
          </a:lstStyle>
          <a:p>
            <a:pPr rtl="0"/>
            <a:r>
              <a:rPr lang="en-GB" noProof="0"/>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14877320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rtlCol="0"/>
          <a:lstStyle/>
          <a:p>
            <a:pPr rtl="0"/>
            <a:r>
              <a:rPr lang="en-US" noProof="0"/>
              <a:t>Click icon to add picture</a:t>
            </a:r>
            <a:endParaRPr lang="en-GB" noProof="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rtlCol="0"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rtlCol="0"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rtlCol="0"/>
          <a:lstStyle/>
          <a:p>
            <a:pPr rtl="0"/>
            <a:r>
              <a:rPr lang="en-US" noProof="0"/>
              <a:t>Click icon to add picture</a:t>
            </a:r>
            <a:endParaRPr lang="en-GB" noProof="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rtlCol="0"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rtlCol="0"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rtlCol="0"/>
          <a:lstStyle/>
          <a:p>
            <a:pPr lvl="1" rtl="0"/>
            <a:r>
              <a:rPr lang="en-US" noProof="0"/>
              <a:t>Click icon to add picture</a:t>
            </a:r>
            <a:endParaRPr lang="en-GB" noProof="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rtlCol="0"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rtlCol="0"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rtlCol="0"/>
          <a:lstStyle/>
          <a:p>
            <a:pPr rtl="0"/>
            <a:r>
              <a:rPr lang="en-US" noProof="0"/>
              <a:t>Click icon to add picture</a:t>
            </a:r>
            <a:endParaRPr lang="en-GB" noProof="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rtlCol="0"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rtlCol="0"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en-GB" noProof="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en-GB" noProof="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7380968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en-US" noProof="0"/>
              <a:t>Click icon to add picture</a:t>
            </a:r>
            <a:endParaRPr lang="en-GB" noProof="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en-US" noProof="0"/>
              <a:t>Click icon to add picture</a:t>
            </a:r>
            <a:endParaRPr lang="en-GB" noProof="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rtlCol="0">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rtl="0"/>
            <a:r>
              <a:rPr lang="en-US" noProof="0"/>
              <a:t>Click icon to add picture</a:t>
            </a:r>
            <a:endParaRPr lang="en-GB" noProof="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en-US" noProof="0"/>
              <a:t>Click icon to add picture</a:t>
            </a:r>
            <a:endParaRPr lang="en-GB" noProof="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en-US" noProof="0"/>
              <a:t>Click icon to add picture</a:t>
            </a:r>
            <a:endParaRPr lang="en-GB" noProof="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en-US" noProof="0"/>
              <a:t>Click icon to add picture</a:t>
            </a:r>
            <a:endParaRPr lang="en-GB" noProof="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rtlCol="0">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rtl="0"/>
            <a:r>
              <a:rPr lang="en-US" noProof="0"/>
              <a:t>Click icon to add picture</a:t>
            </a:r>
            <a:endParaRPr lang="en-GB" noProof="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rtlCol="0">
            <a:normAutofit/>
          </a:bodyPr>
          <a:lstStyle>
            <a:lvl1pPr marL="0" indent="0">
              <a:lnSpc>
                <a:spcPct val="100000"/>
              </a:lnSpc>
              <a:buNone/>
              <a:defRPr sz="900">
                <a:solidFill>
                  <a:schemeClr val="bg1"/>
                </a:solidFill>
              </a:defRPr>
            </a:lvl1pPr>
          </a:lstStyle>
          <a:p>
            <a:pPr rtl="0"/>
            <a:r>
              <a:rPr lang="en-US" noProof="0"/>
              <a:t>Click icon to add picture</a:t>
            </a:r>
            <a:endParaRPr lang="en-GB" noProof="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rtlCol="0"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rtlCol="0"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solidFill>
                  <a:srgbClr val="898989"/>
                </a:solidFill>
              </a:defRPr>
            </a:lvl1pPr>
          </a:lstStyle>
          <a:p>
            <a:pPr rtl="0"/>
            <a:r>
              <a:rPr lang="en-GB" noProof="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solidFill>
                  <a:srgbClr val="898989"/>
                </a:solidFill>
              </a:defRPr>
            </a:lvl1pPr>
          </a:lstStyle>
          <a:p>
            <a:pPr rtl="0"/>
            <a:r>
              <a:rPr lang="en-GB" noProof="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solidFill>
                  <a:srgbClr val="898989"/>
                </a:solidFill>
              </a:defRPr>
            </a:lvl1pPr>
          </a:lstStyle>
          <a:p>
            <a:pPr rtl="0"/>
            <a:fld id="{B5CEABB6-07DC-46E8-9B57-56EC44A396E5}" type="slidenum">
              <a:rPr lang="en-GB" noProof="0" smtClean="0"/>
              <a:t>‹#›</a:t>
            </a:fld>
            <a:endParaRPr lang="en-GB" noProof="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237942370"/>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solidFill>
                <a:latin typeface="+mj-lt"/>
                <a:ea typeface="+mj-ea"/>
                <a:cs typeface="+mj-cs"/>
              </a:defRPr>
            </a:lvl1pPr>
          </a:lstStyle>
          <a:p>
            <a:pPr rtl="0"/>
            <a:r>
              <a:rPr lang="en-GB" noProof="0"/>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rtlCol="0"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rtlCol="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rtlCol="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rtlCol="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rtlCol="0"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rtlCol="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rtlCol="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rtlCol="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rtlCol="0"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rtlCol="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rtlCol="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rtlCol="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rtlCol="0"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rtlCol="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rtlCol="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rtlCol="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en-US" noProof="0"/>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en-GB" noProof="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en-GB" noProof="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288208896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rtlCol="0" anchor="b">
            <a:normAutofit/>
          </a:bodyPr>
          <a:lstStyle>
            <a:lvl1pPr>
              <a:defRPr lang="en-US" sz="2800" kern="1200" cap="all" spc="150" baseline="0" dirty="0">
                <a:solidFill>
                  <a:schemeClr val="tx1"/>
                </a:solidFill>
                <a:latin typeface="+mj-lt"/>
                <a:ea typeface="+mj-ea"/>
                <a:cs typeface="+mj-cs"/>
              </a:defRPr>
            </a:lvl1pPr>
          </a:lstStyle>
          <a:p>
            <a:pPr rtl="0"/>
            <a:r>
              <a:rPr lang="en-GB" noProof="0"/>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rtlCol="0"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rtlCol="0"/>
          <a:lstStyle>
            <a:lvl1pPr>
              <a:defRPr sz="900"/>
            </a:lvl1pPr>
          </a:lstStyle>
          <a:p>
            <a:pPr rtl="0"/>
            <a:r>
              <a:rPr lang="en-GB" noProof="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rtlCol="0"/>
          <a:lstStyle>
            <a:lvl1pPr>
              <a:defRPr sz="900"/>
            </a:lvl1pPr>
          </a:lstStyle>
          <a:p>
            <a:pPr rtl="0"/>
            <a:r>
              <a:rPr lang="en-GB" noProof="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405185835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rtlCol="0" anchor="b">
            <a:noAutofit/>
          </a:bodyPr>
          <a:lstStyle>
            <a:lvl1pPr algn="l">
              <a:defRPr sz="3200" spc="150"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rtlCol="0">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rtlCol="0"/>
          <a:lstStyle>
            <a:lvl1pPr>
              <a:defRPr sz="900"/>
            </a:lvl1pPr>
          </a:lstStyle>
          <a:p>
            <a:pPr rtl="0"/>
            <a:r>
              <a:rPr lang="en-GB" noProof="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rtlCol="0"/>
          <a:lstStyle>
            <a:lvl1pPr>
              <a:defRPr sz="900"/>
            </a:lvl1pPr>
          </a:lstStyle>
          <a:p>
            <a:pPr rtl="0"/>
            <a:r>
              <a:rPr lang="en-GB" noProof="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rtlCol="0"/>
          <a:lstStyle>
            <a:lvl1pPr>
              <a:defRPr sz="900"/>
            </a:lvl1pPr>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693344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E72A-32D7-DF54-48D0-67CCEFD389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6CB786-F142-3A28-D96D-AE71B5A9E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4DA9094-56E1-A81F-3571-357F51523043}"/>
              </a:ext>
            </a:extLst>
          </p:cNvPr>
          <p:cNvSpPr>
            <a:spLocks noGrp="1"/>
          </p:cNvSpPr>
          <p:nvPr>
            <p:ph type="dt" sz="half" idx="10"/>
          </p:nvPr>
        </p:nvSpPr>
        <p:spPr/>
        <p:txBody>
          <a:bodyPr/>
          <a:lstStyle/>
          <a:p>
            <a:fld id="{8F5CF83A-2854-4E55-A9CA-14D7773A6556}" type="datetimeFigureOut">
              <a:rPr lang="en-GB" smtClean="0"/>
              <a:t>07/02/2025</a:t>
            </a:fld>
            <a:endParaRPr lang="en-GB"/>
          </a:p>
        </p:txBody>
      </p:sp>
      <p:sp>
        <p:nvSpPr>
          <p:cNvPr id="5" name="Footer Placeholder 4">
            <a:extLst>
              <a:ext uri="{FF2B5EF4-FFF2-40B4-BE49-F238E27FC236}">
                <a16:creationId xmlns:a16="http://schemas.microsoft.com/office/drawing/2014/main" id="{41B9D6BD-EE34-A184-CE44-AD2DFDB957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F8C235-A7A7-011C-08FD-8231C0A1BC75}"/>
              </a:ext>
            </a:extLst>
          </p:cNvPr>
          <p:cNvSpPr>
            <a:spLocks noGrp="1"/>
          </p:cNvSpPr>
          <p:nvPr>
            <p:ph type="sldNum" sz="quarter" idx="12"/>
          </p:nvPr>
        </p:nvSpPr>
        <p:spPr/>
        <p:txBody>
          <a:bodyPr/>
          <a:lstStyle/>
          <a:p>
            <a:fld id="{989FF547-BC7A-4C7F-B1D5-DF49E9B96DBF}" type="slidenum">
              <a:rPr lang="en-GB" smtClean="0"/>
              <a:t>‹#›</a:t>
            </a:fld>
            <a:endParaRPr lang="en-GB"/>
          </a:p>
        </p:txBody>
      </p:sp>
    </p:spTree>
    <p:extLst>
      <p:ext uri="{BB962C8B-B14F-4D97-AF65-F5344CB8AC3E}">
        <p14:creationId xmlns:p14="http://schemas.microsoft.com/office/powerpoint/2010/main" val="3257080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descr="PPT Slide Background6_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92858"/>
            <a:ext cx="12192000" cy="1065143"/>
          </a:xfrm>
          <a:prstGeom prst="rect">
            <a:avLst/>
          </a:prstGeom>
        </p:spPr>
      </p:pic>
      <p:sp>
        <p:nvSpPr>
          <p:cNvPr id="15" name="Title 1"/>
          <p:cNvSpPr>
            <a:spLocks noGrp="1"/>
          </p:cNvSpPr>
          <p:nvPr>
            <p:ph type="title"/>
          </p:nvPr>
        </p:nvSpPr>
        <p:spPr>
          <a:xfrm>
            <a:off x="433209" y="35275"/>
            <a:ext cx="10247332" cy="837821"/>
          </a:xfrm>
        </p:spPr>
        <p:txBody>
          <a:bodyPr lIns="0" tIns="0" rIns="0" bIns="0" anchor="b" anchorCtr="0">
            <a:normAutofit/>
          </a:bodyPr>
          <a:lstStyle>
            <a:lvl1pPr algn="l">
              <a:defRPr sz="2933" b="1">
                <a:solidFill>
                  <a:srgbClr val="009FDF"/>
                </a:solidFill>
              </a:defRPr>
            </a:lvl1pPr>
          </a:lstStyle>
          <a:p>
            <a:r>
              <a:rPr lang="en-US"/>
              <a:t>Click to edit Master title style</a:t>
            </a:r>
          </a:p>
        </p:txBody>
      </p:sp>
      <p:sp>
        <p:nvSpPr>
          <p:cNvPr id="16" name="Content Placeholder 2"/>
          <p:cNvSpPr>
            <a:spLocks noGrp="1"/>
          </p:cNvSpPr>
          <p:nvPr>
            <p:ph idx="1"/>
          </p:nvPr>
        </p:nvSpPr>
        <p:spPr>
          <a:xfrm>
            <a:off x="433206" y="1529652"/>
            <a:ext cx="11320655" cy="4449739"/>
          </a:xfrm>
        </p:spPr>
        <p:txBody>
          <a:bodyPr lIns="0" tIns="0" rIns="0" bIns="0">
            <a:normAutofit/>
          </a:bodyPr>
          <a:lstStyle>
            <a:lvl1pPr marL="239178" indent="-239178">
              <a:defRPr sz="2667"/>
            </a:lvl1pPr>
            <a:lvl2pPr marL="599002" indent="-237061">
              <a:defRPr sz="2667"/>
            </a:lvl2pPr>
            <a:lvl3pPr>
              <a:defRPr sz="2667"/>
            </a:lvl3pPr>
            <a:lvl4pPr>
              <a:defRPr sz="2667"/>
            </a:lvl4pPr>
            <a:lvl5pPr>
              <a:defRPr sz="2667"/>
            </a:lvl5pPr>
          </a:lstStyle>
          <a:p>
            <a:pPr lvl="0"/>
            <a:r>
              <a:rPr lang="en-US"/>
              <a:t>Click to edit Master text styles</a:t>
            </a:r>
          </a:p>
          <a:p>
            <a:pPr lvl="1"/>
            <a:r>
              <a:rPr lang="en-US"/>
              <a:t>Second level</a:t>
            </a:r>
          </a:p>
        </p:txBody>
      </p:sp>
      <p:sp>
        <p:nvSpPr>
          <p:cNvPr id="17" name="Slide Number Placeholder 5"/>
          <p:cNvSpPr>
            <a:spLocks noGrp="1"/>
          </p:cNvSpPr>
          <p:nvPr>
            <p:ph type="sldNum" sz="quarter" idx="12"/>
          </p:nvPr>
        </p:nvSpPr>
        <p:spPr>
          <a:xfrm>
            <a:off x="9143301" y="6274718"/>
            <a:ext cx="2844800" cy="365125"/>
          </a:xfrm>
        </p:spPr>
        <p:txBody>
          <a:bodyPr lIns="0" tIns="0" rIns="0" bIns="0" anchor="b" anchorCtr="0"/>
          <a:lstStyle>
            <a:lvl1pPr>
              <a:defRPr sz="1200">
                <a:solidFill>
                  <a:schemeClr val="bg1"/>
                </a:solidFill>
              </a:defRPr>
            </a:lvl1pPr>
          </a:lstStyle>
          <a:p>
            <a:fld id="{AF88E988-FB04-AB4E-BE5A-59F242AF7F7A}" type="slidenum">
              <a:rPr lang="en-US" smtClean="0"/>
              <a:pPr/>
              <a:t>‹#›</a:t>
            </a:fld>
            <a:endParaRPr lang="en-US"/>
          </a:p>
        </p:txBody>
      </p:sp>
      <p:cxnSp>
        <p:nvCxnSpPr>
          <p:cNvPr id="19" name="Straight Connector 18"/>
          <p:cNvCxnSpPr/>
          <p:nvPr userDrawn="1"/>
        </p:nvCxnSpPr>
        <p:spPr>
          <a:xfrm>
            <a:off x="433207" y="1014203"/>
            <a:ext cx="10416000" cy="0"/>
          </a:xfrm>
          <a:prstGeom prst="line">
            <a:avLst/>
          </a:prstGeom>
          <a:ln w="158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A&amp;S_Crest_Colour_Classi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2700" y="232899"/>
            <a:ext cx="911904" cy="1104000"/>
          </a:xfrm>
          <a:prstGeom prst="rect">
            <a:avLst/>
          </a:prstGeom>
        </p:spPr>
      </p:pic>
    </p:spTree>
    <p:extLst>
      <p:ext uri="{BB962C8B-B14F-4D97-AF65-F5344CB8AC3E}">
        <p14:creationId xmlns:p14="http://schemas.microsoft.com/office/powerpoint/2010/main" val="1363721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Content and Valu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5865" y="1699377"/>
            <a:ext cx="1253023" cy="3840000"/>
          </a:xfrm>
          <a:prstGeom prst="rect">
            <a:avLst/>
          </a:prstGeom>
        </p:spPr>
      </p:pic>
      <p:pic>
        <p:nvPicPr>
          <p:cNvPr id="7" name="Picture 6" descr="PPT Slide Background6_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92858"/>
            <a:ext cx="12192000" cy="1065143"/>
          </a:xfrm>
          <a:prstGeom prst="rect">
            <a:avLst/>
          </a:prstGeom>
        </p:spPr>
      </p:pic>
      <p:sp>
        <p:nvSpPr>
          <p:cNvPr id="8" name="Title 1"/>
          <p:cNvSpPr>
            <a:spLocks noGrp="1"/>
          </p:cNvSpPr>
          <p:nvPr>
            <p:ph type="title"/>
          </p:nvPr>
        </p:nvSpPr>
        <p:spPr>
          <a:xfrm>
            <a:off x="433209" y="35275"/>
            <a:ext cx="10009203" cy="837821"/>
          </a:xfrm>
        </p:spPr>
        <p:txBody>
          <a:bodyPr lIns="0" tIns="0" rIns="0" bIns="0" anchor="b" anchorCtr="0">
            <a:normAutofit/>
          </a:bodyPr>
          <a:lstStyle>
            <a:lvl1pPr algn="l">
              <a:defRPr sz="2933" b="1">
                <a:solidFill>
                  <a:srgbClr val="009FDF"/>
                </a:solidFill>
              </a:defRPr>
            </a:lvl1pPr>
          </a:lstStyle>
          <a:p>
            <a:r>
              <a:rPr lang="en-US"/>
              <a:t>Click to edit Master title style</a:t>
            </a:r>
          </a:p>
        </p:txBody>
      </p:sp>
      <p:sp>
        <p:nvSpPr>
          <p:cNvPr id="9" name="Content Placeholder 2"/>
          <p:cNvSpPr>
            <a:spLocks noGrp="1"/>
          </p:cNvSpPr>
          <p:nvPr>
            <p:ph idx="1"/>
          </p:nvPr>
        </p:nvSpPr>
        <p:spPr>
          <a:xfrm>
            <a:off x="433206" y="1529652"/>
            <a:ext cx="9568225" cy="4449739"/>
          </a:xfrm>
        </p:spPr>
        <p:txBody>
          <a:bodyPr lIns="0" tIns="0" rIns="0" bIns="0">
            <a:normAutofit/>
          </a:bodyPr>
          <a:lstStyle>
            <a:lvl1pPr marL="239178" indent="-239178">
              <a:defRPr sz="2667"/>
            </a:lvl1pPr>
            <a:lvl2pPr marL="599002" indent="-237061">
              <a:defRPr sz="2667"/>
            </a:lvl2pPr>
            <a:lvl3pPr>
              <a:defRPr sz="2667"/>
            </a:lvl3pPr>
            <a:lvl4pPr>
              <a:defRPr sz="2667"/>
            </a:lvl4pPr>
            <a:lvl5pPr>
              <a:defRPr sz="2667"/>
            </a:lvl5pPr>
          </a:lstStyle>
          <a:p>
            <a:pPr lvl="0"/>
            <a:r>
              <a:rPr lang="en-US"/>
              <a:t>Click to edit Master text styles</a:t>
            </a:r>
          </a:p>
          <a:p>
            <a:pPr lvl="1"/>
            <a:r>
              <a:rPr lang="en-US"/>
              <a:t>Second level</a:t>
            </a:r>
          </a:p>
        </p:txBody>
      </p:sp>
      <p:sp>
        <p:nvSpPr>
          <p:cNvPr id="10" name="Slide Number Placeholder 5"/>
          <p:cNvSpPr>
            <a:spLocks noGrp="1"/>
          </p:cNvSpPr>
          <p:nvPr>
            <p:ph type="sldNum" sz="quarter" idx="12"/>
          </p:nvPr>
        </p:nvSpPr>
        <p:spPr>
          <a:xfrm>
            <a:off x="9143301" y="6274718"/>
            <a:ext cx="2844800" cy="365125"/>
          </a:xfrm>
        </p:spPr>
        <p:txBody>
          <a:bodyPr lIns="0" tIns="0" rIns="0" bIns="0" anchor="b" anchorCtr="0"/>
          <a:lstStyle>
            <a:lvl1pPr>
              <a:defRPr sz="1200">
                <a:solidFill>
                  <a:schemeClr val="bg1"/>
                </a:solidFill>
              </a:defRPr>
            </a:lvl1pPr>
          </a:lstStyle>
          <a:p>
            <a:fld id="{AF88E988-FB04-AB4E-BE5A-59F242AF7F7A}" type="slidenum">
              <a:rPr lang="en-US" smtClean="0"/>
              <a:pPr/>
              <a:t>‹#›</a:t>
            </a:fld>
            <a:endParaRPr lang="en-US"/>
          </a:p>
        </p:txBody>
      </p:sp>
      <p:cxnSp>
        <p:nvCxnSpPr>
          <p:cNvPr id="12" name="Straight Connector 11"/>
          <p:cNvCxnSpPr/>
          <p:nvPr userDrawn="1"/>
        </p:nvCxnSpPr>
        <p:spPr>
          <a:xfrm>
            <a:off x="433205" y="1014203"/>
            <a:ext cx="10128000" cy="0"/>
          </a:xfrm>
          <a:prstGeom prst="line">
            <a:avLst/>
          </a:prstGeom>
          <a:ln w="158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A&amp;S_Crest_Colour_Classic.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8752" y="232899"/>
            <a:ext cx="911904" cy="1104000"/>
          </a:xfrm>
          <a:prstGeom prst="rect">
            <a:avLst/>
          </a:prstGeom>
        </p:spPr>
      </p:pic>
    </p:spTree>
    <p:extLst>
      <p:ext uri="{BB962C8B-B14F-4D97-AF65-F5344CB8AC3E}">
        <p14:creationId xmlns:p14="http://schemas.microsoft.com/office/powerpoint/2010/main" val="114238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B0FA-3E4D-4AE6-3E14-17C201B68C52}"/>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23A8693A-6321-96DD-B879-25A5EAA8F1F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3DE729-AAAF-CE38-8B63-729308501EAC}"/>
              </a:ext>
            </a:extLst>
          </p:cNvPr>
          <p:cNvSpPr txBox="1">
            <a:spLocks noGrp="1"/>
          </p:cNvSpPr>
          <p:nvPr>
            <p:ph type="dt" sz="half" idx="7"/>
          </p:nvPr>
        </p:nvSpPr>
        <p:spPr/>
        <p:txBody>
          <a:bodyPr/>
          <a:lstStyle>
            <a:lvl1pPr>
              <a:defRPr/>
            </a:lvl1pPr>
          </a:lstStyle>
          <a:p>
            <a:pPr lvl="0"/>
            <a:fld id="{7B61F36F-C6AA-4DC9-BDBE-004B3B4A5B15}" type="datetime1">
              <a:rPr lang="en-GB"/>
              <a:pPr lvl="0"/>
              <a:t>07/02/2025</a:t>
            </a:fld>
            <a:endParaRPr lang="en-GB"/>
          </a:p>
        </p:txBody>
      </p:sp>
      <p:sp>
        <p:nvSpPr>
          <p:cNvPr id="5" name="Footer Placeholder 4">
            <a:extLst>
              <a:ext uri="{FF2B5EF4-FFF2-40B4-BE49-F238E27FC236}">
                <a16:creationId xmlns:a16="http://schemas.microsoft.com/office/drawing/2014/main" id="{244E51FA-4268-16CF-7C30-9EBC50C58DB4}"/>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F44DDDC-DEBE-0C6C-17B6-B65D8EB14468}"/>
              </a:ext>
            </a:extLst>
          </p:cNvPr>
          <p:cNvSpPr txBox="1">
            <a:spLocks noGrp="1"/>
          </p:cNvSpPr>
          <p:nvPr>
            <p:ph type="sldNum" sz="quarter" idx="8"/>
          </p:nvPr>
        </p:nvSpPr>
        <p:spPr/>
        <p:txBody>
          <a:bodyPr/>
          <a:lstStyle>
            <a:lvl1pPr>
              <a:defRPr/>
            </a:lvl1pPr>
          </a:lstStyle>
          <a:p>
            <a:pPr lvl="0"/>
            <a:fld id="{2744D1DA-982A-4E4C-8F21-40998E6EA994}" type="slidenum">
              <a:t>‹#›</a:t>
            </a:fld>
            <a:endParaRPr lang="en-GB"/>
          </a:p>
        </p:txBody>
      </p:sp>
    </p:spTree>
    <p:extLst>
      <p:ext uri="{BB962C8B-B14F-4D97-AF65-F5344CB8AC3E}">
        <p14:creationId xmlns:p14="http://schemas.microsoft.com/office/powerpoint/2010/main" val="343358629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_Blank">
    <p:spTree>
      <p:nvGrpSpPr>
        <p:cNvPr id="1" name=""/>
        <p:cNvGrpSpPr/>
        <p:nvPr/>
      </p:nvGrpSpPr>
      <p:grpSpPr>
        <a:xfrm>
          <a:off x="0" y="0"/>
          <a:ext cx="0" cy="0"/>
          <a:chOff x="0" y="0"/>
          <a:chExt cx="0" cy="0"/>
        </a:xfrm>
      </p:grpSpPr>
      <p:pic>
        <p:nvPicPr>
          <p:cNvPr id="7" name="Picture 6" descr="A&amp;S_Crest_Colour_Classi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700" y="232899"/>
            <a:ext cx="911904" cy="1104000"/>
          </a:xfrm>
          <a:prstGeom prst="rect">
            <a:avLst/>
          </a:prstGeom>
        </p:spPr>
      </p:pic>
      <p:sp>
        <p:nvSpPr>
          <p:cNvPr id="15" name="Title 1"/>
          <p:cNvSpPr>
            <a:spLocks noGrp="1"/>
          </p:cNvSpPr>
          <p:nvPr>
            <p:ph type="title"/>
          </p:nvPr>
        </p:nvSpPr>
        <p:spPr>
          <a:xfrm>
            <a:off x="433209" y="35275"/>
            <a:ext cx="10247332" cy="837821"/>
          </a:xfrm>
        </p:spPr>
        <p:txBody>
          <a:bodyPr lIns="0" tIns="0" rIns="0" bIns="0" anchor="b" anchorCtr="0">
            <a:normAutofit/>
          </a:bodyPr>
          <a:lstStyle>
            <a:lvl1pPr algn="l">
              <a:defRPr sz="2933" b="1">
                <a:solidFill>
                  <a:srgbClr val="009FDF"/>
                </a:solidFill>
              </a:defRPr>
            </a:lvl1pPr>
          </a:lstStyle>
          <a:p>
            <a:r>
              <a:rPr lang="en-US"/>
              <a:t>Click to edit Master title style</a:t>
            </a:r>
          </a:p>
        </p:txBody>
      </p:sp>
      <p:sp>
        <p:nvSpPr>
          <p:cNvPr id="16" name="Content Placeholder 2"/>
          <p:cNvSpPr>
            <a:spLocks noGrp="1"/>
          </p:cNvSpPr>
          <p:nvPr>
            <p:ph idx="1"/>
          </p:nvPr>
        </p:nvSpPr>
        <p:spPr>
          <a:xfrm>
            <a:off x="433206" y="1053417"/>
            <a:ext cx="10247335" cy="5586425"/>
          </a:xfrm>
        </p:spPr>
        <p:txBody>
          <a:bodyPr lIns="0" tIns="0" rIns="0" bIns="0">
            <a:normAutofit/>
          </a:bodyPr>
          <a:lstStyle>
            <a:lvl1pPr marL="239178" indent="-239178">
              <a:defRPr sz="2667"/>
            </a:lvl1pPr>
            <a:lvl2pPr marL="599002" indent="-237061">
              <a:defRPr sz="2667"/>
            </a:lvl2pPr>
            <a:lvl3pPr>
              <a:defRPr sz="2667"/>
            </a:lvl3pPr>
            <a:lvl4pPr>
              <a:defRPr sz="2667"/>
            </a:lvl4pPr>
            <a:lvl5pPr>
              <a:defRPr sz="2667"/>
            </a:lvl5pPr>
          </a:lstStyle>
          <a:p>
            <a:pPr lvl="0"/>
            <a:r>
              <a:rPr lang="en-US"/>
              <a:t>Click to edit Master text styles</a:t>
            </a:r>
          </a:p>
          <a:p>
            <a:pPr lvl="1"/>
            <a:r>
              <a:rPr lang="en-US"/>
              <a:t>Second level</a:t>
            </a:r>
          </a:p>
        </p:txBody>
      </p:sp>
      <p:sp>
        <p:nvSpPr>
          <p:cNvPr id="17" name="Slide Number Placeholder 5"/>
          <p:cNvSpPr>
            <a:spLocks noGrp="1"/>
          </p:cNvSpPr>
          <p:nvPr>
            <p:ph type="sldNum" sz="quarter" idx="12"/>
          </p:nvPr>
        </p:nvSpPr>
        <p:spPr>
          <a:xfrm>
            <a:off x="10812835" y="6274718"/>
            <a:ext cx="1175267" cy="365125"/>
          </a:xfrm>
        </p:spPr>
        <p:txBody>
          <a:bodyPr lIns="0" tIns="0" rIns="0" bIns="0" anchor="b" anchorCtr="0"/>
          <a:lstStyle>
            <a:lvl1pPr>
              <a:defRPr sz="1200">
                <a:solidFill>
                  <a:schemeClr val="tx1"/>
                </a:solidFill>
              </a:defRPr>
            </a:lvl1pPr>
          </a:lstStyle>
          <a:p>
            <a:fld id="{AF88E988-FB04-AB4E-BE5A-59F242AF7F7A}" type="slidenum">
              <a:rPr lang="en-US" smtClean="0"/>
              <a:pPr/>
              <a:t>‹#›</a:t>
            </a:fld>
            <a:endParaRPr lang="en-US"/>
          </a:p>
        </p:txBody>
      </p:sp>
    </p:spTree>
    <p:extLst>
      <p:ext uri="{BB962C8B-B14F-4D97-AF65-F5344CB8AC3E}">
        <p14:creationId xmlns:p14="http://schemas.microsoft.com/office/powerpoint/2010/main" val="489598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54B3-5331-7C0A-C089-B9EB14B11F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E008D7-7CB9-F103-F8FA-B9BE3E2164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4D4882B-7784-96DB-8A36-2803CEFA685F}"/>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5" name="Footer Placeholder 4">
            <a:extLst>
              <a:ext uri="{FF2B5EF4-FFF2-40B4-BE49-F238E27FC236}">
                <a16:creationId xmlns:a16="http://schemas.microsoft.com/office/drawing/2014/main" id="{2BA3885F-7B0A-7EDE-14D8-14EEEC27A2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B5FECB-924F-57BB-F186-6A3F632ADD70}"/>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2356084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D6E0-8332-1591-C7F5-1B8F4C3F14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E3F514-63B3-F227-8CC5-6FC6D8A91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FBA2A7-71AE-E809-E04A-E282F7CA0B3F}"/>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5" name="Footer Placeholder 4">
            <a:extLst>
              <a:ext uri="{FF2B5EF4-FFF2-40B4-BE49-F238E27FC236}">
                <a16:creationId xmlns:a16="http://schemas.microsoft.com/office/drawing/2014/main" id="{0FA89A09-6C3E-750C-61D8-E70533FF28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924D1E-2EFB-22EC-9A19-BD1710098ECF}"/>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906976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817AB-C422-06EC-90E2-E91FFFD9B2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952397-A85D-3193-6AD8-4D2DDF341E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3DFD9-6BEB-E374-FA1C-608ED4204678}"/>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5" name="Footer Placeholder 4">
            <a:extLst>
              <a:ext uri="{FF2B5EF4-FFF2-40B4-BE49-F238E27FC236}">
                <a16:creationId xmlns:a16="http://schemas.microsoft.com/office/drawing/2014/main" id="{B8E45728-35B0-0DF5-2D6D-653BF2F509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951073-2708-18BB-69C6-0537E5287725}"/>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2482150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537B-D1E0-2AC7-0598-EE677DAC4A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081C3B-6A86-FD89-026E-3277EF0FD1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406956-A069-154C-2E45-327B3680E2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95A76B-705E-D8DA-87F6-3162858E1B43}"/>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6" name="Footer Placeholder 5">
            <a:extLst>
              <a:ext uri="{FF2B5EF4-FFF2-40B4-BE49-F238E27FC236}">
                <a16:creationId xmlns:a16="http://schemas.microsoft.com/office/drawing/2014/main" id="{8A8E0F53-2094-FDBF-912C-CD448DF901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3F811B-F876-4DB6-66E2-C41966134751}"/>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415596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5088-4165-E528-AE3F-49ABA09B88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700372-75AE-477E-24EF-5AC08D1ADF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B4BDD4-B25C-F85F-29E7-E0857F438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186FA1-149B-0D09-AEC8-A98894F87D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F46767-FEE5-F221-6B82-7D5F0B98F6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2745A2-9DFC-2064-AD13-2FDC7F8D835C}"/>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8" name="Footer Placeholder 7">
            <a:extLst>
              <a:ext uri="{FF2B5EF4-FFF2-40B4-BE49-F238E27FC236}">
                <a16:creationId xmlns:a16="http://schemas.microsoft.com/office/drawing/2014/main" id="{0CC61F97-4AFD-DFC4-D652-9CF28D1F54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784D34-C5D8-05D2-6D22-C6F9CAC8D5CD}"/>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1847784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65703-6AFC-5CEE-8772-633229CCFC4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0AAB70-76A5-912C-EBBA-1707656F7D13}"/>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4" name="Footer Placeholder 3">
            <a:extLst>
              <a:ext uri="{FF2B5EF4-FFF2-40B4-BE49-F238E27FC236}">
                <a16:creationId xmlns:a16="http://schemas.microsoft.com/office/drawing/2014/main" id="{0A42B2AD-1B0A-DCB6-066B-948D382A30B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B7A580-733F-85EF-60FB-8CF8477A83C8}"/>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1323613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42711F-66A7-5BBF-55F7-93B4C6A7B9CD}"/>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3" name="Footer Placeholder 2">
            <a:extLst>
              <a:ext uri="{FF2B5EF4-FFF2-40B4-BE49-F238E27FC236}">
                <a16:creationId xmlns:a16="http://schemas.microsoft.com/office/drawing/2014/main" id="{7247E535-6DE0-C1AE-98D5-9A7A5AB6DC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30518F-51BB-C9D3-0E04-CE4879DC1FC9}"/>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38387711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7267-C24D-4332-C8DB-6B5C9D17C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2B9BEBE-FF3E-BDA1-C022-F43E1D680B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4DA28F-4095-053B-5063-CBF4051AF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A80F1-B587-4B40-BEFE-6F58540DD401}"/>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6" name="Footer Placeholder 5">
            <a:extLst>
              <a:ext uri="{FF2B5EF4-FFF2-40B4-BE49-F238E27FC236}">
                <a16:creationId xmlns:a16="http://schemas.microsoft.com/office/drawing/2014/main" id="{C297AD88-4EBE-26CA-6A2C-6D95F921FD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AF6BA7-510E-ACE0-3CB2-C586D6D65235}"/>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4170020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6CC4-25E7-8871-4B7C-BCD317264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128FEC-C0B0-E777-88FF-88AA59251D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F2BDEF6-64A8-6547-FBEB-B2FA5DBC2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A099DF-EAD3-4C31-9ECC-25A8083072A7}"/>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6" name="Footer Placeholder 5">
            <a:extLst>
              <a:ext uri="{FF2B5EF4-FFF2-40B4-BE49-F238E27FC236}">
                <a16:creationId xmlns:a16="http://schemas.microsoft.com/office/drawing/2014/main" id="{131B93C4-9B4C-916B-BCBA-66E6CA7515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E470D4-C60C-7BDF-50BE-3530F90A9086}"/>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142238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7349B-137D-F34E-5EFE-5F525B9127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B1FFD4-DAA7-A7BD-B4DE-7305878E44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E99B2B-F09C-E5D2-84D5-A3DFDA2916D7}"/>
              </a:ext>
            </a:extLst>
          </p:cNvPr>
          <p:cNvSpPr>
            <a:spLocks noGrp="1"/>
          </p:cNvSpPr>
          <p:nvPr>
            <p:ph type="dt" sz="half" idx="10"/>
          </p:nvPr>
        </p:nvSpPr>
        <p:spPr/>
        <p:txBody>
          <a:bodyPr/>
          <a:lstStyle/>
          <a:p>
            <a:fld id="{51F4D87D-CE7B-4890-B624-13EC8FAC94C4}" type="datetimeFigureOut">
              <a:rPr lang="en-GB" smtClean="0"/>
              <a:t>07/02/2025</a:t>
            </a:fld>
            <a:endParaRPr lang="en-GB"/>
          </a:p>
        </p:txBody>
      </p:sp>
      <p:sp>
        <p:nvSpPr>
          <p:cNvPr id="5" name="Footer Placeholder 4">
            <a:extLst>
              <a:ext uri="{FF2B5EF4-FFF2-40B4-BE49-F238E27FC236}">
                <a16:creationId xmlns:a16="http://schemas.microsoft.com/office/drawing/2014/main" id="{A8FE747D-EB7A-6CC0-68E1-D032C239CA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F45BD8-088C-7171-92E7-CA2AD267B356}"/>
              </a:ext>
            </a:extLst>
          </p:cNvPr>
          <p:cNvSpPr>
            <a:spLocks noGrp="1"/>
          </p:cNvSpPr>
          <p:nvPr>
            <p:ph type="sldNum" sz="quarter" idx="12"/>
          </p:nvPr>
        </p:nvSpPr>
        <p:spPr/>
        <p:txBody>
          <a:bodyPr/>
          <a:lstStyle/>
          <a:p>
            <a:fld id="{B83F5A32-FFD8-4142-85B4-0E12266EDAE7}" type="slidenum">
              <a:rPr lang="en-GB" smtClean="0"/>
              <a:t>‹#›</a:t>
            </a:fld>
            <a:endParaRPr lang="en-GB"/>
          </a:p>
        </p:txBody>
      </p:sp>
    </p:spTree>
    <p:extLst>
      <p:ext uri="{BB962C8B-B14F-4D97-AF65-F5344CB8AC3E}">
        <p14:creationId xmlns:p14="http://schemas.microsoft.com/office/powerpoint/2010/main" val="35018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B24C-EF94-C81A-87B5-303A46BC2CD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175818-204D-AB5C-5687-FFC95DE900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C87AF7-F895-BFD4-979E-7E3C3A21F07A}"/>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5" name="Footer Placeholder 4">
            <a:extLst>
              <a:ext uri="{FF2B5EF4-FFF2-40B4-BE49-F238E27FC236}">
                <a16:creationId xmlns:a16="http://schemas.microsoft.com/office/drawing/2014/main" id="{3C440792-1976-553B-7D63-A65EF26560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570A85-BD01-9E76-B8E0-8111E5A471E5}"/>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1883909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E1DA4-8D58-D3D5-F0DA-EF9C2CD7E5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1EBCBF-72F9-5907-4D22-73D975770E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0D9165-6D6C-EE7B-D4CF-D9A27111E4C2}"/>
              </a:ext>
            </a:extLst>
          </p:cNvPr>
          <p:cNvSpPr>
            <a:spLocks noGrp="1"/>
          </p:cNvSpPr>
          <p:nvPr>
            <p:ph type="dt" sz="half" idx="10"/>
          </p:nvPr>
        </p:nvSpPr>
        <p:spPr/>
        <p:txBody>
          <a:bodyPr/>
          <a:lstStyle/>
          <a:p>
            <a:fld id="{CC147D51-BBD3-4BA5-84EB-7ADAB0A197A3}" type="datetimeFigureOut">
              <a:rPr lang="en-GB" smtClean="0"/>
              <a:t>07/02/2025</a:t>
            </a:fld>
            <a:endParaRPr lang="en-GB"/>
          </a:p>
        </p:txBody>
      </p:sp>
      <p:sp>
        <p:nvSpPr>
          <p:cNvPr id="5" name="Footer Placeholder 4">
            <a:extLst>
              <a:ext uri="{FF2B5EF4-FFF2-40B4-BE49-F238E27FC236}">
                <a16:creationId xmlns:a16="http://schemas.microsoft.com/office/drawing/2014/main" id="{04064F26-3108-48D3-398A-35767584C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38F156-505C-6464-0ECF-0FD753EA048E}"/>
              </a:ext>
            </a:extLst>
          </p:cNvPr>
          <p:cNvSpPr>
            <a:spLocks noGrp="1"/>
          </p:cNvSpPr>
          <p:nvPr>
            <p:ph type="sldNum" sz="quarter" idx="12"/>
          </p:nvPr>
        </p:nvSpPr>
        <p:spPr/>
        <p:txBody>
          <a:bodyPr/>
          <a:lstStyle/>
          <a:p>
            <a:fld id="{254561EF-B627-4F9B-B2C1-0D61E2159977}" type="slidenum">
              <a:rPr lang="en-GB" smtClean="0"/>
              <a:t>‹#›</a:t>
            </a:fld>
            <a:endParaRPr lang="en-GB"/>
          </a:p>
        </p:txBody>
      </p:sp>
    </p:spTree>
    <p:extLst>
      <p:ext uri="{BB962C8B-B14F-4D97-AF65-F5344CB8AC3E}">
        <p14:creationId xmlns:p14="http://schemas.microsoft.com/office/powerpoint/2010/main" val="83299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p:nvPr>
        </p:nvSpPr>
        <p:spPr>
          <a:xfrm>
            <a:off x="3403092" y="1984248"/>
            <a:ext cx="5385816" cy="1225296"/>
          </a:xfrm>
        </p:spPr>
        <p:txBody>
          <a:bodyPr tIns="0" anchor="b">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4349496" y="3483864"/>
            <a:ext cx="3493008" cy="878908"/>
          </a:xfrm>
        </p:spPr>
        <p:txBody>
          <a:bodyPr lIns="0" tIns="0" rIns="0" bIns="0" anchor="t" anchorCtr="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810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36129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p>
        </p:txBody>
      </p:sp>
      <p:sp>
        <p:nvSpPr>
          <p:cNvPr id="3" name="Content Placeholder 2"/>
          <p:cNvSpPr>
            <a:spLocks noGrp="1"/>
          </p:cNvSpPr>
          <p:nvPr userDrawn="1">
            <p:ph idx="1"/>
          </p:nvPr>
        </p:nvSpPr>
        <p:spPr>
          <a:xfrm>
            <a:off x="4224528" y="3222752"/>
            <a:ext cx="6766560" cy="2700528"/>
          </a:xfrm>
        </p:spPr>
        <p:txBody>
          <a:bodyPr>
            <a:norm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Tree>
    <p:extLst>
      <p:ext uri="{BB962C8B-B14F-4D97-AF65-F5344CB8AC3E}">
        <p14:creationId xmlns:p14="http://schemas.microsoft.com/office/powerpoint/2010/main" val="39042694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5.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theme" Target="../theme/theme6.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256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3B957-95F4-4457-814C-DF9FF1B82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241710-63EB-45D3-827F-74890E6617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4BDD95-C1BD-4F90-B3A5-70D2B28BA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9ED883-0292-4773-97F7-62C660D25B22}" type="datetimeFigureOut">
              <a:rPr lang="en-GB" smtClean="0"/>
              <a:t>07/02/2025</a:t>
            </a:fld>
            <a:endParaRPr lang="en-GB"/>
          </a:p>
        </p:txBody>
      </p:sp>
      <p:sp>
        <p:nvSpPr>
          <p:cNvPr id="5" name="Footer Placeholder 4">
            <a:extLst>
              <a:ext uri="{FF2B5EF4-FFF2-40B4-BE49-F238E27FC236}">
                <a16:creationId xmlns:a16="http://schemas.microsoft.com/office/drawing/2014/main" id="{42C5229A-244C-4F61-9962-567780B4BE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130717F-9776-4801-ABF5-ABB18F3EF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63656-AD90-453C-8FA6-6F7FBC032E33}" type="slidenum">
              <a:rPr lang="en-GB" smtClean="0"/>
              <a:t>‹#›</a:t>
            </a:fld>
            <a:endParaRPr lang="en-GB"/>
          </a:p>
        </p:txBody>
      </p:sp>
    </p:spTree>
    <p:extLst>
      <p:ext uri="{BB962C8B-B14F-4D97-AF65-F5344CB8AC3E}">
        <p14:creationId xmlns:p14="http://schemas.microsoft.com/office/powerpoint/2010/main" val="320652139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CFC5E-230E-CEE4-0A38-F3EFEBE37071}"/>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5D7DF55F-2A35-C84A-16C1-54F46066086E}"/>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794211-30E0-8BAE-D583-F71004A4762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941C8F7E-0083-4597-9DCB-DCEFEAA87AED}" type="datetime1">
              <a:rPr lang="en-GB"/>
              <a:pPr lvl="0"/>
              <a:t>07/02/2025</a:t>
            </a:fld>
            <a:endParaRPr lang="en-GB"/>
          </a:p>
        </p:txBody>
      </p:sp>
      <p:sp>
        <p:nvSpPr>
          <p:cNvPr id="5" name="Footer Placeholder 4">
            <a:extLst>
              <a:ext uri="{FF2B5EF4-FFF2-40B4-BE49-F238E27FC236}">
                <a16:creationId xmlns:a16="http://schemas.microsoft.com/office/drawing/2014/main" id="{DC76026D-ACC9-B0A6-EDDF-AD67C2E3E1A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C772C402-9D39-3F5D-7DFC-99016284AFFB}"/>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52FA8F20-7E2F-4436-99F0-C9B1CB4E5C78}" type="slidenum">
              <a:t>‹#›</a:t>
            </a:fld>
            <a:endParaRPr lang="en-GB"/>
          </a:p>
        </p:txBody>
      </p:sp>
    </p:spTree>
    <p:extLst>
      <p:ext uri="{BB962C8B-B14F-4D97-AF65-F5344CB8AC3E}">
        <p14:creationId xmlns:p14="http://schemas.microsoft.com/office/powerpoint/2010/main" val="1587289138"/>
      </p:ext>
    </p:extLst>
  </p:cSld>
  <p:clrMap bg1="lt1" tx1="dk1" bg2="lt2" tx2="dk2" accent1="accent1" accent2="accent2" accent3="accent3" accent4="accent4" accent5="accent5" accent6="accent6" hlink="hlink" folHlink="folHlink"/>
  <p:sldLayoutIdLst>
    <p:sldLayoutId id="2147483869" r:id="rId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4571F-420C-0C4F-E322-FE5EC84B0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E6F722-A89D-DC4B-8678-38FAE172ED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C4941E-052E-ED21-B2A7-680265CE0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F4D87D-CE7B-4890-B624-13EC8FAC94C4}" type="datetimeFigureOut">
              <a:rPr lang="en-GB" smtClean="0"/>
              <a:t>07/02/2025</a:t>
            </a:fld>
            <a:endParaRPr lang="en-GB"/>
          </a:p>
        </p:txBody>
      </p:sp>
      <p:sp>
        <p:nvSpPr>
          <p:cNvPr id="5" name="Footer Placeholder 4">
            <a:extLst>
              <a:ext uri="{FF2B5EF4-FFF2-40B4-BE49-F238E27FC236}">
                <a16:creationId xmlns:a16="http://schemas.microsoft.com/office/drawing/2014/main" id="{73DAE816-44ED-8ACC-C95C-904AFD5471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3989EE7-7D86-72C8-F727-3023F388B1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3F5A32-FFD8-4142-85B4-0E12266EDAE7}" type="slidenum">
              <a:rPr lang="en-GB" smtClean="0"/>
              <a:t>‹#›</a:t>
            </a:fld>
            <a:endParaRPr lang="en-GB"/>
          </a:p>
        </p:txBody>
      </p:sp>
    </p:spTree>
    <p:extLst>
      <p:ext uri="{BB962C8B-B14F-4D97-AF65-F5344CB8AC3E}">
        <p14:creationId xmlns:p14="http://schemas.microsoft.com/office/powerpoint/2010/main" val="3745363317"/>
      </p:ext>
    </p:extLst>
  </p:cSld>
  <p:clrMap bg1="lt1" tx1="dk1" bg2="lt2" tx2="dk2" accent1="accent1" accent2="accent2" accent3="accent3" accent4="accent4" accent5="accent5" accent6="accent6" hlink="hlink" folHlink="folHlink"/>
  <p:sldLayoutIdLst>
    <p:sldLayoutId id="21474838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7820137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en-GB" noProof="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r>
              <a:rPr lang="en-GB" noProof="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B5CEABB6-07DC-46E8-9B57-56EC44A396E5}" type="slidenum">
              <a:rPr lang="en-GB" noProof="0" smtClean="0"/>
              <a:pPr rtl="0"/>
              <a:t>‹#›</a:t>
            </a:fld>
            <a:endParaRPr lang="en-GB" noProof="0"/>
          </a:p>
        </p:txBody>
      </p:sp>
    </p:spTree>
    <p:extLst>
      <p:ext uri="{BB962C8B-B14F-4D97-AF65-F5344CB8AC3E}">
        <p14:creationId xmlns:p14="http://schemas.microsoft.com/office/powerpoint/2010/main" val="157903229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B8E5B8-E403-AF20-85E8-75A30E4DD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B912D7-08F9-CFB0-8CA5-53D19671A5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D1A3E4-AC44-205F-2930-4058BB44C2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5CF83A-2854-4E55-A9CA-14D7773A6556}" type="datetimeFigureOut">
              <a:rPr lang="en-GB" smtClean="0"/>
              <a:t>07/02/2025</a:t>
            </a:fld>
            <a:endParaRPr lang="en-GB"/>
          </a:p>
        </p:txBody>
      </p:sp>
      <p:sp>
        <p:nvSpPr>
          <p:cNvPr id="5" name="Footer Placeholder 4">
            <a:extLst>
              <a:ext uri="{FF2B5EF4-FFF2-40B4-BE49-F238E27FC236}">
                <a16:creationId xmlns:a16="http://schemas.microsoft.com/office/drawing/2014/main" id="{B0E841DC-008E-42F4-C7B3-48DE81532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9F04EA4-3A9D-F0F8-B53E-B67613DA4B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9FF547-BC7A-4C7F-B1D5-DF49E9B96DBF}" type="slidenum">
              <a:rPr lang="en-GB" smtClean="0"/>
              <a:t>‹#›</a:t>
            </a:fld>
            <a:endParaRPr lang="en-GB"/>
          </a:p>
        </p:txBody>
      </p:sp>
    </p:spTree>
    <p:extLst>
      <p:ext uri="{BB962C8B-B14F-4D97-AF65-F5344CB8AC3E}">
        <p14:creationId xmlns:p14="http://schemas.microsoft.com/office/powerpoint/2010/main" val="48553003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96E76F8D-DA05-D04F-80E2-548D41CFC4B3}" type="datetimeFigureOut">
              <a:rPr lang="en-US" smtClean="0"/>
              <a:t>2/7/2025</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03AB589F-4B8A-4C43-B1A7-D2BA4FE7C149}" type="slidenum">
              <a:rPr lang="en-US" smtClean="0"/>
              <a:t>‹#›</a:t>
            </a:fld>
            <a:endParaRPr lang="en-US"/>
          </a:p>
        </p:txBody>
      </p:sp>
    </p:spTree>
    <p:extLst>
      <p:ext uri="{BB962C8B-B14F-4D97-AF65-F5344CB8AC3E}">
        <p14:creationId xmlns:p14="http://schemas.microsoft.com/office/powerpoint/2010/main" val="3340871255"/>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236E38-EAEC-1136-4D6A-3EB603985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A23DC9-649C-CEBD-B9FE-2B46C23A1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2CD66-DDAE-1B14-25E5-915D5E4160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147D51-BBD3-4BA5-84EB-7ADAB0A197A3}" type="datetimeFigureOut">
              <a:rPr lang="en-GB" smtClean="0"/>
              <a:t>07/02/2025</a:t>
            </a:fld>
            <a:endParaRPr lang="en-GB"/>
          </a:p>
        </p:txBody>
      </p:sp>
      <p:sp>
        <p:nvSpPr>
          <p:cNvPr id="5" name="Footer Placeholder 4">
            <a:extLst>
              <a:ext uri="{FF2B5EF4-FFF2-40B4-BE49-F238E27FC236}">
                <a16:creationId xmlns:a16="http://schemas.microsoft.com/office/drawing/2014/main" id="{43B9A9EA-C9F3-2693-F616-DA7BA09AB4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6682C48-F3CD-2CB7-1447-8C9D0FAE1F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4561EF-B627-4F9B-B2C1-0D61E2159977}" type="slidenum">
              <a:rPr lang="en-GB" smtClean="0"/>
              <a:t>‹#›</a:t>
            </a:fld>
            <a:endParaRPr lang="en-GB"/>
          </a:p>
        </p:txBody>
      </p:sp>
    </p:spTree>
    <p:extLst>
      <p:ext uri="{BB962C8B-B14F-4D97-AF65-F5344CB8AC3E}">
        <p14:creationId xmlns:p14="http://schemas.microsoft.com/office/powerpoint/2010/main" val="328428764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xml"/><Relationship Id="rId7" Type="http://schemas.openxmlformats.org/officeDocument/2006/relationships/hyperlink" Target="https://www.bristolsafeguardingineducation.org/" TargetMode="External"/><Relationship Id="rId2" Type="http://schemas.openxmlformats.org/officeDocument/2006/relationships/slideLayout" Target="../slideLayouts/slideLayout3.xml"/><Relationship Id="rId1" Type="http://schemas.openxmlformats.org/officeDocument/2006/relationships/video" Target="https://www.youtube.com/embed/6yJuiO7aO4I?feature=oembed"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mailto:safeguardingineducationteam@bristol.gov.uk" TargetMode="External"/><Relationship Id="rId9" Type="http://schemas.openxmlformats.org/officeDocument/2006/relationships/image" Target="../media/image41.png"/></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2.xml"/><Relationship Id="rId5" Type="http://schemas.openxmlformats.org/officeDocument/2006/relationships/hyperlink" Target="mailto:education@bristol.cityofsanctuary.com" TargetMode="External"/><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s://www.researchinpractice.org.uk/children/news-views/2025/january/latest-research-shows-changes-in-safeguarding-pressure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gov.uk/government/publications/childrens-wellbeing-and-schools-bill-2024-policy-summary" TargetMode="External"/><Relationship Id="rId5" Type="http://schemas.openxmlformats.org/officeDocument/2006/relationships/image" Target="../media/image41.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hyperlink" Target="https://www.neurodiversityweek.com/get-involved-schools" TargetMode="External"/><Relationship Id="rId3" Type="http://schemas.openxmlformats.org/officeDocument/2006/relationships/hyperlink" Target="https://sexualabuseandsexualviolenceawarenessweek.org/" TargetMode="External"/><Relationship Id="rId7" Type="http://schemas.openxmlformats.org/officeDocument/2006/relationships/hyperlink" Target="https://carers.org/young-carers-action-day-2024/young-carers-action-day-2024-resource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internationalwomensday.com/School-Resources" TargetMode="External"/><Relationship Id="rId11" Type="http://schemas.microsoft.com/office/2007/relationships/hdphoto" Target="../media/hdphoto1.wdp"/><Relationship Id="rId5" Type="http://schemas.openxmlformats.org/officeDocument/2006/relationships/hyperlink" Target="https://saferinternet.org.uk/safer-internet-day/safer-internet-day-2025" TargetMode="External"/><Relationship Id="rId10" Type="http://schemas.openxmlformats.org/officeDocument/2006/relationships/image" Target="../media/image63.png"/><Relationship Id="rId4" Type="http://schemas.openxmlformats.org/officeDocument/2006/relationships/hyperlink" Target="https://www.childrensmentalhealthweek.org.uk/schools/#resources" TargetMode="External"/><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hyperlink" Target="https://www.ask.bristol.gov.uk/bristol-sanctuary-strategy-and-action-plan" TargetMode="External"/><Relationship Id="rId2" Type="http://schemas.openxmlformats.org/officeDocument/2006/relationships/hyperlink" Target="https://qualtrics.kcl.ac.uk/jfe/form/SV_a9tWBdrhQGpxxFI?mc_cid=bbf61de724&amp;mc_eid=dcee56557f" TargetMode="Externa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s://subscribe.emailblaster.cloud/MTk3MzI/182.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nhs.uk/vaccinations/mmr-vaccin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hyperlink" Target="https://eur03.safelinks.protection.outlook.com/?url=https%3A%2F%2Fwww.gov.uk%2Fgovernment%2Fpublications%2Fmeasles-outbreak&amp;data=05%7C02%7C%7C833bb752b69b4c3ac29d08dd3ee0ace9%7C6378a7a50f214482aee0897eb7de331f%7C0%7C0%7C638735856989424821%7CUnknown%7CTWFpbGZsb3d8eyJFbXB0eU1hcGkiOnRydWUsIlYiOiIwLjAuMDAwMCIsIlAiOiJXaW4zMiIsIkFOIjoiTWFpbCIsIldUIjoyfQ%3D%3D%7C0%7C%7C%7C&amp;sdata=DFxIY%2B8nBmtrDc2eWM%2F6CFROLTV9BB%2Btp9GdG9nlcdQ%3D&amp;reserved=0" TargetMode="External"/><Relationship Id="rId4" Type="http://schemas.openxmlformats.org/officeDocument/2006/relationships/hyperlink" Target="https://www.bristolsafeguardingineducation.org/news/measl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ideo" Target="https://www.youtube.com/embed/LSDSCP4SwZI?feature=oembed" TargetMode="External"/><Relationship Id="rId6" Type="http://schemas.openxmlformats.org/officeDocument/2006/relationships/image" Target="../media/image70.png"/><Relationship Id="rId5" Type="http://schemas.openxmlformats.org/officeDocument/2006/relationships/hyperlink" Target="https://www.bristolsafeguardingineducation.org/media/hvapetu4/shadow-safeguarding-board-flyer-design-01-25.pdf" TargetMode="External"/><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safeguardingineducationteam@bristol.gov.uk"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65.jpeg"/><Relationship Id="rId4" Type="http://schemas.openxmlformats.org/officeDocument/2006/relationships/hyperlink" Target="https://youtu.be/sKRSGThTPv8"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video" Target="https://www.youtube.com/embed/6Ob6o8x4Z1U?feature=oembed" TargetMode="Externa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hyperlink" Target="https://www.bristolsafeguardingineducation.org/news/sexual-abuse-schools-safety-and-support-guidance-flowchart-poster/"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video" Target="https://www.youtube.com/embed/P466aexM5qE?feature=oembed" TargetMode="Externa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hyperlink" Target="https://www.bristolsafeguardingineducation.org/media/12wdh20z/schools-guidance-for-hsb-v5.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hyperlink" Target="mailto:stephanie.mckenna@avonandsomerset.police.uk" TargetMode="External"/><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www.adl.org/resources/hate-symbols/search?utm_source=e-shot&amp;utm_medium=email&amp;utm_campaign=DfE+SW+Prevent+newsletter+December+2024"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bristol.event-booking.org.uk/event-detail/%3DcTO1cjM/SET-DSL-Prevent-Workshop" TargetMode="External"/><Relationship Id="rId7"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s://www.bristolsafeguardingineducation.org/commissioned-services/" TargetMode="External"/><Relationship Id="rId5" Type="http://schemas.openxmlformats.org/officeDocument/2006/relationships/hyperlink" Target="https://bristol.event-booking.org.uk/event-detail/%3DUjN3cjM/SET-Autism-and-Prevent-Training--National-Autistic-Society" TargetMode="External"/><Relationship Id="rId4" Type="http://schemas.openxmlformats.org/officeDocument/2006/relationships/hyperlink" Target="https://bristol.event-booking.org.uk/event-detail/%3DYjN0YjM/SET-Prevent-Awareness-Training-for-new-staf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bristolsafeguardingineducation.org/local-safeguarding-services/community-safety-teams/community-safety-share-information-tactical/"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hyperlink" Target="https://www.bristol.gov.uk/residents/social-care-and-health/children-and-families/concerns-about-a-child/first-response-for-professionals-working-with-children/make-a-referral-to-first-response"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bristolsafeguardingineducation.org/resources-and-guidance/resources-for-strategic-safeguarding/critical-incident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hyperlink" Target="https://bristol.event-booking.org.uk/event-detail/%3DEDN5gjM/SET--Responding-to-Critical-Incidents---Guidance-for-Senior-Leaders-in-Schools-and-Education-Settings" TargetMode="Externa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hyperlink" Target="https://urldefense.com/v3/__https:/annafreud.us13.list-manage.com/track/click?u=aa2c9f8b722440e7e05bedb82&amp;id=170053144c&amp;e=5fb12adf6d__;!!KUxdu5-bBfnh!-L1rCQd8Z-02Pji4XnYONzIquDwBaEvPXbaVPI5ShAcGCmoNefxwFKri9nb7iE48etiO6rqfAX6004gjo8P9RQ_5v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hyperlink" Target="https://www.educators-barnardos.org.uk/resources/booklets" TargetMode="External"/><Relationship Id="rId13" Type="http://schemas.openxmlformats.org/officeDocument/2006/relationships/hyperlink" Target="mailto:BECommunity@barnardos.org.uk" TargetMode="External"/><Relationship Id="rId3" Type="http://schemas.openxmlformats.org/officeDocument/2006/relationships/hyperlink" Target="https://www.educators-barnardos.org.uk/training-and-cpd-packages-brochure/" TargetMode="External"/><Relationship Id="rId7" Type="http://schemas.openxmlformats.org/officeDocument/2006/relationships/hyperlink" Target="https://www.educators-barnardos.org.uk/resources/the-invisible-backpack-package" TargetMode="External"/><Relationship Id="rId12" Type="http://schemas.openxmlformats.org/officeDocument/2006/relationships/hyperlink" Target="https://www.educators-barnardos.org.uk/staff-wellbeing/spaces-for-wellbeing-programme-short-clip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educators-barnardos.org.uk/staff-wellbeing/taking-care-of-people-you-lead" TargetMode="External"/><Relationship Id="rId11" Type="http://schemas.openxmlformats.org/officeDocument/2006/relationships/image" Target="../media/image49.png"/><Relationship Id="rId5" Type="http://schemas.openxmlformats.org/officeDocument/2006/relationships/image" Target="../media/image48.png"/><Relationship Id="rId15" Type="http://schemas.openxmlformats.org/officeDocument/2006/relationships/image" Target="../media/image50.png"/><Relationship Id="rId10" Type="http://schemas.openxmlformats.org/officeDocument/2006/relationships/hyperlink" Target="https://www.educators-barnardos.org.uk/resources/b-therapeutic-games-and-activities-resource" TargetMode="External"/><Relationship Id="rId4" Type="http://schemas.openxmlformats.org/officeDocument/2006/relationships/image" Target="../media/image47.png"/><Relationship Id="rId9" Type="http://schemas.openxmlformats.org/officeDocument/2006/relationships/hyperlink" Target="https://www.educators-barnardos.org.uk/training-and-cpd/podcasts" TargetMode="External"/><Relationship Id="rId14" Type="http://schemas.openxmlformats.org/officeDocument/2006/relationships/hyperlink" Target="https://uk.surveymonkey.com/r/BECmailinglis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11869"/>
            <a:ext cx="7435121" cy="584775"/>
          </a:xfrm>
          <a:prstGeom prst="rect">
            <a:avLst/>
          </a:prstGeom>
          <a:noFill/>
        </p:spPr>
        <p:txBody>
          <a:bodyPr wrap="square" lIns="91440" tIns="45720" rIns="91440" bIns="45720" rtlCol="0">
            <a:spAutoFit/>
          </a:bodyPr>
          <a:lstStyle/>
          <a:p>
            <a:pPr defTabSz="1219170"/>
            <a:r>
              <a:rPr lang="en-GB" sz="3200">
                <a:solidFill>
                  <a:srgbClr val="FF0000"/>
                </a:solidFill>
                <a:latin typeface="Calibri"/>
              </a:rPr>
              <a:t>Welcome to the DSL Network Meeting</a:t>
            </a:r>
          </a:p>
        </p:txBody>
      </p:sp>
      <p:sp>
        <p:nvSpPr>
          <p:cNvPr id="6" name="TextBox 5"/>
          <p:cNvSpPr txBox="1"/>
          <p:nvPr/>
        </p:nvSpPr>
        <p:spPr>
          <a:xfrm>
            <a:off x="336495" y="2018316"/>
            <a:ext cx="6205819" cy="2246769"/>
          </a:xfrm>
          <a:prstGeom prst="rect">
            <a:avLst/>
          </a:prstGeom>
          <a:solidFill>
            <a:schemeClr val="bg1">
              <a:lumMod val="95000"/>
            </a:schemeClr>
          </a:solidFill>
        </p:spPr>
        <p:txBody>
          <a:bodyPr wrap="square" lIns="91440" tIns="45720" rIns="91440" bIns="45720" rtlCol="0" anchor="t">
            <a:spAutoFit/>
          </a:bodyPr>
          <a:lstStyle/>
          <a:p>
            <a:pPr defTabSz="1219170"/>
            <a:endParaRPr lang="en-GB" sz="2000">
              <a:solidFill>
                <a:prstClr val="black"/>
              </a:solidFill>
              <a:latin typeface="Calibri"/>
              <a:cs typeface="Calibri"/>
            </a:endParaRPr>
          </a:p>
          <a:p>
            <a:pPr marL="342265" indent="-342265" defTabSz="1219170">
              <a:buFont typeface="Wingdings" panose="05000000000000000000" pitchFamily="2" charset="2"/>
              <a:buChar char="q"/>
            </a:pPr>
            <a:r>
              <a:rPr lang="en-GB" sz="2000">
                <a:latin typeface="Calibri"/>
              </a:rPr>
              <a:t>If you have any technical difficulties please email the  </a:t>
            </a:r>
            <a:r>
              <a:rPr lang="en-GB" sz="2000">
                <a:latin typeface="Calibri"/>
                <a:hlinkClick r:id="rId4"/>
              </a:rPr>
              <a:t>safeguardingineducationteam@bristol.gov.uk</a:t>
            </a:r>
            <a:endParaRPr lang="en-GB" sz="2000">
              <a:latin typeface="Calibri"/>
              <a:cs typeface="Calibri"/>
            </a:endParaRPr>
          </a:p>
          <a:p>
            <a:pPr defTabSz="1219170"/>
            <a:endParaRPr lang="en-GB" sz="2000">
              <a:solidFill>
                <a:prstClr val="black"/>
              </a:solidFill>
              <a:latin typeface="Calibri"/>
            </a:endParaRPr>
          </a:p>
          <a:p>
            <a:pPr marL="342265" indent="-342265" defTabSz="1219170">
              <a:buFont typeface="Wingdings" panose="05000000000000000000" pitchFamily="2" charset="2"/>
              <a:buChar char="q"/>
            </a:pPr>
            <a:r>
              <a:rPr lang="en-GB" sz="2000">
                <a:latin typeface="Calibri"/>
              </a:rPr>
              <a:t>If you have the functionality, please can</a:t>
            </a:r>
          </a:p>
          <a:p>
            <a:pPr defTabSz="1219170"/>
            <a:r>
              <a:rPr lang="en-GB" sz="2000">
                <a:latin typeface="Calibri"/>
              </a:rPr>
              <a:t>      you put your cameras on out of respect for colleagues. </a:t>
            </a:r>
          </a:p>
          <a:p>
            <a:pPr defTabSz="1219170"/>
            <a:endParaRPr lang="en-GB" sz="2000">
              <a:latin typeface="Calibri"/>
              <a:cs typeface="Calibri"/>
            </a:endParaRPr>
          </a:p>
        </p:txBody>
      </p:sp>
      <p:sp>
        <p:nvSpPr>
          <p:cNvPr id="3" name="TextBox 2"/>
          <p:cNvSpPr txBox="1"/>
          <p:nvPr/>
        </p:nvSpPr>
        <p:spPr>
          <a:xfrm>
            <a:off x="461657" y="672884"/>
            <a:ext cx="6382399" cy="923330"/>
          </a:xfrm>
          <a:prstGeom prst="rect">
            <a:avLst/>
          </a:prstGeom>
          <a:noFill/>
        </p:spPr>
        <p:txBody>
          <a:bodyPr wrap="square" lIns="91440" tIns="45720" rIns="91440" bIns="45720" rtlCol="0" anchor="t">
            <a:spAutoFit/>
          </a:bodyPr>
          <a:lstStyle/>
          <a:p>
            <a:pPr defTabSz="1219170"/>
            <a:r>
              <a:rPr lang="en-GB" sz="2400">
                <a:latin typeface="Calibri"/>
              </a:rPr>
              <a:t>The session will start promptly at: 3.00pm</a:t>
            </a:r>
            <a:endParaRPr lang="en-GB" sz="2400" b="1">
              <a:solidFill>
                <a:prstClr val="black"/>
              </a:solidFill>
              <a:latin typeface="Calibri"/>
            </a:endParaRPr>
          </a:p>
          <a:p>
            <a:pPr defTabSz="1219170"/>
            <a:endParaRPr lang="en-GB" sz="1200">
              <a:solidFill>
                <a:prstClr val="black"/>
              </a:solidFill>
              <a:latin typeface="Calibri"/>
            </a:endParaRPr>
          </a:p>
          <a:p>
            <a:pPr defTabSz="1219170"/>
            <a:r>
              <a:rPr lang="en-GB">
                <a:latin typeface="Calibri"/>
              </a:rPr>
              <a:t>Facilitated by: Elisabeth Clark</a:t>
            </a:r>
            <a:endParaRPr lang="en-GB">
              <a:solidFill>
                <a:srgbClr val="7030A0"/>
              </a:solidFill>
              <a:latin typeface="Calibri"/>
              <a:cs typeface="Calibri"/>
            </a:endParaRPr>
          </a:p>
        </p:txBody>
      </p:sp>
      <p:grpSp>
        <p:nvGrpSpPr>
          <p:cNvPr id="2" name="Group 1">
            <a:extLst>
              <a:ext uri="{FF2B5EF4-FFF2-40B4-BE49-F238E27FC236}">
                <a16:creationId xmlns:a16="http://schemas.microsoft.com/office/drawing/2014/main" id="{97414147-00EF-1B59-403D-0D1B33C50E05}"/>
              </a:ext>
            </a:extLst>
          </p:cNvPr>
          <p:cNvGrpSpPr/>
          <p:nvPr/>
        </p:nvGrpSpPr>
        <p:grpSpPr>
          <a:xfrm>
            <a:off x="6723628" y="480751"/>
            <a:ext cx="5131877" cy="5090136"/>
            <a:chOff x="6895475" y="493714"/>
            <a:chExt cx="5131877" cy="5090136"/>
          </a:xfrm>
        </p:grpSpPr>
        <p:pic>
          <p:nvPicPr>
            <p:cNvPr id="7" name="Picture 6">
              <a:extLst>
                <a:ext uri="{FF2B5EF4-FFF2-40B4-BE49-F238E27FC236}">
                  <a16:creationId xmlns:a16="http://schemas.microsoft.com/office/drawing/2014/main" id="{D89504DF-D453-C919-DE1D-AA3C80E39387}"/>
                </a:ext>
              </a:extLst>
            </p:cNvPr>
            <p:cNvPicPr>
              <a:picLocks noChangeAspect="1"/>
            </p:cNvPicPr>
            <p:nvPr/>
          </p:nvPicPr>
          <p:blipFill>
            <a:blip r:embed="rId5"/>
            <a:stretch>
              <a:fillRect/>
            </a:stretch>
          </p:blipFill>
          <p:spPr>
            <a:xfrm>
              <a:off x="6895475" y="1482889"/>
              <a:ext cx="5081745" cy="2049538"/>
            </a:xfrm>
            <a:prstGeom prst="rect">
              <a:avLst/>
            </a:prstGeom>
          </p:spPr>
        </p:pic>
        <p:pic>
          <p:nvPicPr>
            <p:cNvPr id="8" name="Picture 7">
              <a:extLst>
                <a:ext uri="{FF2B5EF4-FFF2-40B4-BE49-F238E27FC236}">
                  <a16:creationId xmlns:a16="http://schemas.microsoft.com/office/drawing/2014/main" id="{D7595DA6-0F3A-AB88-A0BA-FDBBE8DA9131}"/>
                </a:ext>
              </a:extLst>
            </p:cNvPr>
            <p:cNvPicPr>
              <a:picLocks noChangeAspect="1"/>
            </p:cNvPicPr>
            <p:nvPr/>
          </p:nvPicPr>
          <p:blipFill>
            <a:blip r:embed="rId6"/>
            <a:stretch>
              <a:fillRect/>
            </a:stretch>
          </p:blipFill>
          <p:spPr>
            <a:xfrm>
              <a:off x="6895475" y="3497207"/>
              <a:ext cx="5131877" cy="2086643"/>
            </a:xfrm>
            <a:prstGeom prst="rect">
              <a:avLst/>
            </a:prstGeom>
          </p:spPr>
        </p:pic>
        <p:sp>
          <p:nvSpPr>
            <p:cNvPr id="9" name="TextBox 8">
              <a:extLst>
                <a:ext uri="{FF2B5EF4-FFF2-40B4-BE49-F238E27FC236}">
                  <a16:creationId xmlns:a16="http://schemas.microsoft.com/office/drawing/2014/main" id="{9A1B28D6-9CBA-D781-D052-2344671069BF}"/>
                </a:ext>
              </a:extLst>
            </p:cNvPr>
            <p:cNvSpPr txBox="1"/>
            <p:nvPr/>
          </p:nvSpPr>
          <p:spPr>
            <a:xfrm>
              <a:off x="6895475" y="493714"/>
              <a:ext cx="5006715" cy="923330"/>
            </a:xfrm>
            <a:prstGeom prst="rect">
              <a:avLst/>
            </a:prstGeom>
            <a:solidFill>
              <a:schemeClr val="accent5">
                <a:lumMod val="20000"/>
                <a:lumOff val="80000"/>
              </a:schemeClr>
            </a:solidFill>
          </p:spPr>
          <p:txBody>
            <a:bodyPr wrap="square" rtlCol="0">
              <a:spAutoFit/>
            </a:bodyPr>
            <a:lstStyle/>
            <a:p>
              <a:pPr algn="ctr"/>
              <a:r>
                <a:rPr lang="en-GB"/>
                <a:t>If you haven't already done so, bookmark our website  </a:t>
              </a:r>
              <a:r>
                <a:rPr lang="en-GB">
                  <a:hlinkClick r:id="rId7"/>
                </a:rPr>
                <a:t>https://www.bristolsafeguardingineducation.org/</a:t>
              </a:r>
              <a:endParaRPr lang="en-GB"/>
            </a:p>
          </p:txBody>
        </p:sp>
      </p:grpSp>
      <p:pic>
        <p:nvPicPr>
          <p:cNvPr id="5" name="Online Media 1" title="Instrumental Pop - Work Playlist | Productivity Music">
            <a:hlinkClick r:id="" action="ppaction://media"/>
            <a:extLst>
              <a:ext uri="{FF2B5EF4-FFF2-40B4-BE49-F238E27FC236}">
                <a16:creationId xmlns:a16="http://schemas.microsoft.com/office/drawing/2014/main" id="{32F7EFB6-7C0D-B3A2-0506-9F707E478E9A}"/>
              </a:ext>
            </a:extLst>
          </p:cNvPr>
          <p:cNvPicPr>
            <a:picLocks noRot="1" noChangeAspect="1"/>
          </p:cNvPicPr>
          <p:nvPr>
            <a:videoFile r:link="rId1"/>
          </p:nvPr>
        </p:nvPicPr>
        <p:blipFill>
          <a:blip r:embed="rId8"/>
          <a:stretch>
            <a:fillRect/>
          </a:stretch>
        </p:blipFill>
        <p:spPr>
          <a:xfrm>
            <a:off x="1317415" y="4263423"/>
            <a:ext cx="3809695" cy="2426577"/>
          </a:xfrm>
          <a:prstGeom prst="rect">
            <a:avLst/>
          </a:prstGeom>
        </p:spPr>
      </p:pic>
      <p:pic>
        <p:nvPicPr>
          <p:cNvPr id="10" name="Picture 9">
            <a:extLst>
              <a:ext uri="{FF2B5EF4-FFF2-40B4-BE49-F238E27FC236}">
                <a16:creationId xmlns:a16="http://schemas.microsoft.com/office/drawing/2014/main" id="{549A9F18-426A-5074-A5A9-6B424E6BEF6B}"/>
              </a:ext>
            </a:extLst>
          </p:cNvPr>
          <p:cNvPicPr>
            <a:picLocks noChangeAspect="1"/>
          </p:cNvPicPr>
          <p:nvPr/>
        </p:nvPicPr>
        <p:blipFill>
          <a:blip r:embed="rId9"/>
          <a:stretch>
            <a:fillRect/>
          </a:stretch>
        </p:blipFill>
        <p:spPr>
          <a:xfrm>
            <a:off x="9779194" y="5965626"/>
            <a:ext cx="2213040" cy="652329"/>
          </a:xfrm>
          <a:prstGeom prst="rect">
            <a:avLst/>
          </a:prstGeom>
        </p:spPr>
      </p:pic>
    </p:spTree>
    <p:extLst>
      <p:ext uri="{BB962C8B-B14F-4D97-AF65-F5344CB8AC3E}">
        <p14:creationId xmlns:p14="http://schemas.microsoft.com/office/powerpoint/2010/main" val="30886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CB557A2-CF92-9E89-8909-FA162F7F55DA}"/>
              </a:ext>
            </a:extLst>
          </p:cNvPr>
          <p:cNvSpPr>
            <a:spLocks noGrp="1"/>
          </p:cNvSpPr>
          <p:nvPr>
            <p:ph type="title"/>
          </p:nvPr>
        </p:nvSpPr>
        <p:spPr>
          <a:xfrm>
            <a:off x="686834" y="-2327564"/>
            <a:ext cx="3200400" cy="7942299"/>
          </a:xfrm>
        </p:spPr>
        <p:txBody>
          <a:bodyPr>
            <a:normAutofit/>
          </a:bodyPr>
          <a:lstStyle/>
          <a:p>
            <a:br>
              <a:rPr lang="en-GB" sz="5400" b="1">
                <a:solidFill>
                  <a:srgbClr val="FFFFFF"/>
                </a:solidFill>
              </a:rPr>
            </a:br>
            <a:r>
              <a:rPr lang="en-GB" sz="5400" b="1">
                <a:solidFill>
                  <a:srgbClr val="FFFFFF"/>
                </a:solidFill>
              </a:rPr>
              <a:t>How to engage in the work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CECDA35F-6286-BDE7-46B5-B3DC1A51A8DA}"/>
              </a:ext>
            </a:extLst>
          </p:cNvPr>
          <p:cNvSpPr>
            <a:spLocks noGrp="1"/>
          </p:cNvSpPr>
          <p:nvPr>
            <p:ph idx="1"/>
          </p:nvPr>
        </p:nvSpPr>
        <p:spPr>
          <a:xfrm>
            <a:off x="4447308" y="-893618"/>
            <a:ext cx="6830292" cy="9767454"/>
          </a:xfrm>
        </p:spPr>
        <p:txBody>
          <a:bodyPr anchor="ctr">
            <a:normAutofit/>
          </a:bodyPr>
          <a:lstStyle/>
          <a:p>
            <a:r>
              <a:rPr lang="en-GB"/>
              <a:t>Supporting Refugee and Asylum Seeking Pupils in schools (SRAPS )- Network looking at best practice.</a:t>
            </a:r>
          </a:p>
          <a:p>
            <a:r>
              <a:rPr lang="en-GB"/>
              <a:t>Attendance and Belonging Team support and resources. </a:t>
            </a:r>
          </a:p>
          <a:p>
            <a:r>
              <a:rPr lang="en-GB"/>
              <a:t>Schools and Colleges of  Sanctuary award, newsletter and bespoke training.</a:t>
            </a:r>
          </a:p>
          <a:p>
            <a:r>
              <a:rPr lang="en-GB"/>
              <a:t>7 minute briefing:  Issues, points to considers and actions to take. </a:t>
            </a:r>
          </a:p>
          <a:p>
            <a:r>
              <a:rPr lang="en-GB"/>
              <a:t>Support from Attendance and Belonging Team, Sanctuary Services Team (including Asylum Support   and Resettlement Scheme).  </a:t>
            </a:r>
          </a:p>
          <a:p>
            <a:endParaRPr lang="en-GB" sz="2600"/>
          </a:p>
          <a:p>
            <a:endParaRPr lang="en-GB" sz="2600"/>
          </a:p>
        </p:txBody>
      </p:sp>
      <p:pic>
        <p:nvPicPr>
          <p:cNvPr id="5" name="Picture 4" descr="A group of people posing for a photo&#10;&#10;Description automatically generated">
            <a:extLst>
              <a:ext uri="{FF2B5EF4-FFF2-40B4-BE49-F238E27FC236}">
                <a16:creationId xmlns:a16="http://schemas.microsoft.com/office/drawing/2014/main" id="{F884BA03-EA26-FEB9-F642-CE5F4FEC9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78382"/>
            <a:ext cx="4447307" cy="3179618"/>
          </a:xfrm>
          <a:prstGeom prst="rect">
            <a:avLst/>
          </a:prstGeom>
        </p:spPr>
      </p:pic>
    </p:spTree>
    <p:extLst>
      <p:ext uri="{BB962C8B-B14F-4D97-AF65-F5344CB8AC3E}">
        <p14:creationId xmlns:p14="http://schemas.microsoft.com/office/powerpoint/2010/main" val="2584956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8182E-F11C-A098-DDB0-CAB1EDFAB6CE}"/>
              </a:ext>
            </a:extLst>
          </p:cNvPr>
          <p:cNvSpPr>
            <a:spLocks noGrp="1"/>
          </p:cNvSpPr>
          <p:nvPr>
            <p:ph type="title"/>
          </p:nvPr>
        </p:nvSpPr>
        <p:spPr>
          <a:xfrm>
            <a:off x="4654296" y="329184"/>
            <a:ext cx="6756654" cy="1783080"/>
          </a:xfrm>
        </p:spPr>
        <p:txBody>
          <a:bodyPr anchor="b">
            <a:noAutofit/>
          </a:bodyPr>
          <a:lstStyle/>
          <a:p>
            <a:pPr marL="0" indent="0">
              <a:buNone/>
            </a:pPr>
            <a:r>
              <a:rPr lang="en-GB" sz="4000"/>
              <a:t>What are you doing specifically to support children who are seeking sanctuary? </a:t>
            </a:r>
          </a:p>
        </p:txBody>
      </p:sp>
      <p:pic>
        <p:nvPicPr>
          <p:cNvPr id="1026" name="Picture 2" descr="QR code">
            <a:extLst>
              <a:ext uri="{FF2B5EF4-FFF2-40B4-BE49-F238E27FC236}">
                <a16:creationId xmlns:a16="http://schemas.microsoft.com/office/drawing/2014/main" id="{A74EE6C7-6F8C-F7D0-74FE-1398100C1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636" b="1"/>
          <a:stretch/>
        </p:blipFill>
        <p:spPr bwMode="auto">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a:extLst>
            <a:ext uri="{909E8E84-426E-40DD-AFC4-6F175D3DCCD1}">
              <a14:hiddenFill xmlns:a14="http://schemas.microsoft.com/office/drawing/2010/main">
                <a:solidFill>
                  <a:srgbClr val="FFFFFF"/>
                </a:solidFill>
              </a14:hiddenFill>
            </a:ext>
          </a:extLst>
        </p:spPr>
      </p:pic>
      <p:sp>
        <p:nvSpPr>
          <p:cNvPr id="2064"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fugee &amp; Asylum Seeking Children ...">
            <a:extLst>
              <a:ext uri="{FF2B5EF4-FFF2-40B4-BE49-F238E27FC236}">
                <a16:creationId xmlns:a16="http://schemas.microsoft.com/office/drawing/2014/main" id="{CAA46552-8332-887E-4B75-9F051CF80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7" r="11737" b="-3"/>
          <a:stretch/>
        </p:blipFill>
        <p:spPr bwMode="auto">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707E4DA-AAD1-09C2-7184-1FF679AFAAE6}"/>
              </a:ext>
            </a:extLst>
          </p:cNvPr>
          <p:cNvSpPr>
            <a:spLocks noGrp="1"/>
          </p:cNvSpPr>
          <p:nvPr>
            <p:ph idx="1"/>
          </p:nvPr>
        </p:nvSpPr>
        <p:spPr>
          <a:xfrm>
            <a:off x="4654296" y="2706624"/>
            <a:ext cx="6894576" cy="3483864"/>
          </a:xfrm>
        </p:spPr>
        <p:txBody>
          <a:bodyPr>
            <a:normAutofit/>
          </a:bodyPr>
          <a:lstStyle/>
          <a:p>
            <a:endParaRPr lang="en-GB" sz="3000"/>
          </a:p>
          <a:p>
            <a:r>
              <a:rPr lang="en-GB" sz="3000"/>
              <a:t>Do you have good practice to share?</a:t>
            </a:r>
          </a:p>
          <a:p>
            <a:endParaRPr lang="en-GB" sz="3000"/>
          </a:p>
          <a:p>
            <a:r>
              <a:rPr lang="en-GB" sz="3000"/>
              <a:t>What do you need support with?</a:t>
            </a:r>
          </a:p>
          <a:p>
            <a:pPr marL="0" indent="0">
              <a:buNone/>
            </a:pPr>
            <a:endParaRPr lang="en-GB" sz="2000" b="1">
              <a:hlinkClick r:id="rId5"/>
            </a:endParaRPr>
          </a:p>
          <a:p>
            <a:pPr marL="0" indent="0">
              <a:buNone/>
            </a:pPr>
            <a:endParaRPr lang="en-GB" sz="2000" b="1">
              <a:hlinkClick r:id="rId5"/>
            </a:endParaRPr>
          </a:p>
          <a:p>
            <a:pPr marL="0" indent="0">
              <a:buNone/>
            </a:pPr>
            <a:r>
              <a:rPr lang="en-GB" sz="2000">
                <a:hlinkClick r:id="rId5"/>
              </a:rPr>
              <a:t>education@bristol.cityofsanctuary.com</a:t>
            </a:r>
            <a:endParaRPr lang="en-GB" sz="2000"/>
          </a:p>
          <a:p>
            <a:endParaRPr lang="en-GB" sz="2000" b="1"/>
          </a:p>
        </p:txBody>
      </p:sp>
    </p:spTree>
    <p:extLst>
      <p:ext uri="{BB962C8B-B14F-4D97-AF65-F5344CB8AC3E}">
        <p14:creationId xmlns:p14="http://schemas.microsoft.com/office/powerpoint/2010/main" val="211681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03901"/>
            <a:ext cx="4463819"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40601"/>
          <a:stretch/>
        </p:blipFill>
        <p:spPr bwMode="auto">
          <a:xfrm>
            <a:off x="3983765" y="5803901"/>
            <a:ext cx="820823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FB6C0FF-4D6B-A6DD-C081-32B6E1FB1169}"/>
              </a:ext>
            </a:extLst>
          </p:cNvPr>
          <p:cNvPicPr>
            <a:picLocks noChangeAspect="1"/>
          </p:cNvPicPr>
          <p:nvPr/>
        </p:nvPicPr>
        <p:blipFill>
          <a:blip r:embed="rId5"/>
          <a:stretch>
            <a:fillRect/>
          </a:stretch>
        </p:blipFill>
        <p:spPr>
          <a:xfrm>
            <a:off x="9754810" y="6004786"/>
            <a:ext cx="2213040" cy="652329"/>
          </a:xfrm>
          <a:prstGeom prst="rect">
            <a:avLst/>
          </a:prstGeom>
        </p:spPr>
      </p:pic>
      <p:graphicFrame>
        <p:nvGraphicFramePr>
          <p:cNvPr id="4" name="Table 3">
            <a:extLst>
              <a:ext uri="{FF2B5EF4-FFF2-40B4-BE49-F238E27FC236}">
                <a16:creationId xmlns:a16="http://schemas.microsoft.com/office/drawing/2014/main" id="{30917035-9CB8-F9CE-A717-95C95031C849}"/>
              </a:ext>
            </a:extLst>
          </p:cNvPr>
          <p:cNvGraphicFramePr>
            <a:graphicFrameLocks noGrp="1"/>
          </p:cNvGraphicFramePr>
          <p:nvPr>
            <p:extLst>
              <p:ext uri="{D42A27DB-BD31-4B8C-83A1-F6EECF244321}">
                <p14:modId xmlns:p14="http://schemas.microsoft.com/office/powerpoint/2010/main" val="2713278303"/>
              </p:ext>
            </p:extLst>
          </p:nvPr>
        </p:nvGraphicFramePr>
        <p:xfrm>
          <a:off x="222068" y="142944"/>
          <a:ext cx="11389361" cy="5660956"/>
        </p:xfrm>
        <a:graphic>
          <a:graphicData uri="http://schemas.openxmlformats.org/drawingml/2006/table">
            <a:tbl>
              <a:tblPr firstRow="1" bandRow="1">
                <a:tableStyleId>{5C22544A-7EE6-4342-B048-85BDC9FD1C3A}</a:tableStyleId>
              </a:tblPr>
              <a:tblGrid>
                <a:gridCol w="11389361">
                  <a:extLst>
                    <a:ext uri="{9D8B030D-6E8A-4147-A177-3AD203B41FA5}">
                      <a16:colId xmlns:a16="http://schemas.microsoft.com/office/drawing/2014/main" val="658504829"/>
                    </a:ext>
                  </a:extLst>
                </a:gridCol>
              </a:tblGrid>
              <a:tr h="1354257">
                <a:tc>
                  <a:txBody>
                    <a:bodyPr/>
                    <a:lstStyle/>
                    <a:p>
                      <a:r>
                        <a:rPr lang="en-GB" sz="1800" b="1">
                          <a:solidFill>
                            <a:sysClr val="windowText" lastClr="000000"/>
                          </a:solidFill>
                        </a:rPr>
                        <a:t>Uniform Intelligence Hub  - roll out</a:t>
                      </a:r>
                    </a:p>
                    <a:p>
                      <a:r>
                        <a:rPr lang="en-GB" sz="1400" b="0">
                          <a:solidFill>
                            <a:sysClr val="windowText" lastClr="000000"/>
                          </a:solidFill>
                        </a:rPr>
                        <a:t>The Uniform Intelligence Hub is a system that has been designed by Camera Forensics (a company commissioned by the Home Office). The UIH has been produced as a searchable database of all schools uniforms in the UK. This could assist police forces in identifying victims so safeguarding action can be taken.</a:t>
                      </a:r>
                    </a:p>
                    <a:p>
                      <a:r>
                        <a:rPr lang="en-GB" sz="1600" b="1">
                          <a:solidFill>
                            <a:sysClr val="windowText" lastClr="000000"/>
                          </a:solidFill>
                        </a:rPr>
                        <a:t>Further information to come around how this will be coordinated locally.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1586724"/>
                  </a:ext>
                </a:extLst>
              </a:tr>
              <a:tr h="1606212">
                <a:tc>
                  <a:txBody>
                    <a:bodyPr/>
                    <a:lstStyle/>
                    <a:p>
                      <a:r>
                        <a:rPr lang="en-GB" sz="1800" b="1">
                          <a:solidFill>
                            <a:sysClr val="windowText" lastClr="000000"/>
                          </a:solidFill>
                        </a:rPr>
                        <a:t>Children’s Welfare and Schools Bill has passed the House of Commons</a:t>
                      </a:r>
                    </a:p>
                    <a:p>
                      <a:r>
                        <a:rPr lang="en-GB" sz="1400" b="0">
                          <a:solidFill>
                            <a:sysClr val="windowText" lastClr="000000"/>
                          </a:solidFill>
                        </a:rPr>
                        <a:t>The ambitions of the Bill are set out in seven key parts: • Making a child-centred government;  • Keeping families together and children safe ; • Supporting children with care experience to thrive; • Cracking down on excessive profit making ; • Driving high and rising standards for every child • Removing barriers to opportunity in schools ; • Creating a safer and higher quality education system for every child </a:t>
                      </a:r>
                    </a:p>
                    <a:p>
                      <a:r>
                        <a:rPr lang="en-GB" sz="1800" b="1">
                          <a:solidFill>
                            <a:sysClr val="windowText" lastClr="000000"/>
                          </a:solidFill>
                        </a:rPr>
                        <a:t>Read - </a:t>
                      </a:r>
                      <a:r>
                        <a:rPr lang="en-GB" sz="1400">
                          <a:hlinkClick r:id="rId6"/>
                        </a:rPr>
                        <a:t>Children's Wellbeing and Schools Bill 2024: policy summary - GOV.UK</a:t>
                      </a:r>
                      <a:endParaRPr lang="en-GB" sz="14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61500462"/>
                  </a:ext>
                </a:extLst>
              </a:tr>
              <a:tr h="1539297">
                <a:tc>
                  <a:txBody>
                    <a:bodyPr/>
                    <a:lstStyle/>
                    <a:p>
                      <a:r>
                        <a:rPr lang="en-GB" sz="1800" b="1">
                          <a:solidFill>
                            <a:sysClr val="windowText" lastClr="000000"/>
                          </a:solidFill>
                        </a:rPr>
                        <a:t>Association of Directors of Children Social on safeguarding  pressures report on Childrens Services (Research In Practice)</a:t>
                      </a:r>
                    </a:p>
                    <a:p>
                      <a:r>
                        <a:rPr lang="en-GB" sz="1400">
                          <a:solidFill>
                            <a:sysClr val="windowText" lastClr="000000"/>
                          </a:solidFill>
                        </a:rPr>
                        <a:t>The mixed methods research brings rich evidence on the current safeguarding pressures on Children’s Services. Multiple housing concerns, health challenges such as delayed access to assessment or treatment plans, and the lasting impact of COVID-19 is impacting children, young people and families. </a:t>
                      </a:r>
                    </a:p>
                    <a:p>
                      <a:r>
                        <a:rPr lang="en-GB" sz="1400">
                          <a:solidFill>
                            <a:srgbClr val="C00000"/>
                          </a:solidFill>
                        </a:rPr>
                        <a:t>READ</a:t>
                      </a:r>
                      <a:r>
                        <a:rPr lang="en-GB" sz="1400"/>
                        <a:t>: </a:t>
                      </a:r>
                      <a:r>
                        <a:rPr lang="en-GB" sz="1400">
                          <a:hlinkClick r:id="rId7"/>
                        </a:rPr>
                        <a:t>Latest research shows changes in safeguarding pressures | Research in Practice</a:t>
                      </a:r>
                      <a:endParaRPr lang="en-GB" sz="1400"/>
                    </a:p>
                    <a:p>
                      <a:endParaRPr lang="en-GB" sz="140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3379675"/>
                  </a:ext>
                </a:extLst>
              </a:tr>
              <a:tr h="1161190">
                <a:tc>
                  <a:txBody>
                    <a:bodyPr/>
                    <a:lstStyle/>
                    <a:p>
                      <a:r>
                        <a:rPr lang="en-GB" sz="1800" b="1">
                          <a:solidFill>
                            <a:sysClr val="windowText" lastClr="000000"/>
                          </a:solidFill>
                        </a:rPr>
                        <a:t>Bristol City Council formally recognise care experience as a protected characteristic.</a:t>
                      </a:r>
                    </a:p>
                    <a:p>
                      <a:r>
                        <a:rPr lang="en-GB" sz="1400" b="0">
                          <a:solidFill>
                            <a:sysClr val="windowText" lastClr="000000"/>
                          </a:solidFill>
                        </a:rPr>
                        <a:t>On the 14</a:t>
                      </a:r>
                      <a:r>
                        <a:rPr lang="en-GB" sz="1400" b="0" baseline="30000">
                          <a:solidFill>
                            <a:sysClr val="windowText" lastClr="000000"/>
                          </a:solidFill>
                        </a:rPr>
                        <a:t>th</a:t>
                      </a:r>
                      <a:r>
                        <a:rPr lang="en-GB" sz="1400" b="0">
                          <a:solidFill>
                            <a:sysClr val="windowText" lastClr="000000"/>
                          </a:solidFill>
                        </a:rPr>
                        <a:t> January - the Full Council unanimously approved the recommendation in line with other LAs around the country</a:t>
                      </a:r>
                      <a:endParaRPr lang="en-GB" sz="1200" b="0">
                        <a:solidFill>
                          <a:sysClr val="windowText" lastClr="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06245382"/>
                  </a:ext>
                </a:extLst>
              </a:tr>
            </a:tbl>
          </a:graphicData>
        </a:graphic>
      </p:graphicFrame>
    </p:spTree>
    <p:extLst>
      <p:ext uri="{BB962C8B-B14F-4D97-AF65-F5344CB8AC3E}">
        <p14:creationId xmlns:p14="http://schemas.microsoft.com/office/powerpoint/2010/main" val="250399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BAB079-2C61-40A8-BF58-FFF85DE1B46D}"/>
              </a:ext>
            </a:extLst>
          </p:cNvPr>
          <p:cNvSpPr txBox="1"/>
          <p:nvPr/>
        </p:nvSpPr>
        <p:spPr>
          <a:xfrm>
            <a:off x="0" y="5934670"/>
            <a:ext cx="12192000" cy="923330"/>
          </a:xfrm>
          <a:prstGeom prst="rect">
            <a:avLst/>
          </a:prstGeom>
          <a:solidFill>
            <a:srgbClr val="A2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Calibri"/>
                <a:ea typeface="+mn-ea"/>
                <a:cs typeface="+mn-cs"/>
              </a:rPr>
              <a:t>DATES FOR THE DIARY</a:t>
            </a:r>
          </a:p>
        </p:txBody>
      </p:sp>
      <p:sp>
        <p:nvSpPr>
          <p:cNvPr id="17" name="TextBox 16">
            <a:extLst>
              <a:ext uri="{FF2B5EF4-FFF2-40B4-BE49-F238E27FC236}">
                <a16:creationId xmlns:a16="http://schemas.microsoft.com/office/drawing/2014/main" id="{17C43210-46D1-4AB7-9B50-79D1AC90B6C4}"/>
              </a:ext>
            </a:extLst>
          </p:cNvPr>
          <p:cNvSpPr txBox="1"/>
          <p:nvPr/>
        </p:nvSpPr>
        <p:spPr>
          <a:xfrm>
            <a:off x="1989221" y="4134669"/>
            <a:ext cx="8518357" cy="12633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34B6875F-1FF3-7255-AD26-32619CB294DD}"/>
              </a:ext>
            </a:extLst>
          </p:cNvPr>
          <p:cNvSpPr>
            <a:spLocks noGrp="1"/>
          </p:cNvSpPr>
          <p:nvPr>
            <p:ph idx="4294967295"/>
          </p:nvPr>
        </p:nvSpPr>
        <p:spPr>
          <a:xfrm>
            <a:off x="0" y="276225"/>
            <a:ext cx="10972800" cy="5948363"/>
          </a:xfrm>
          <a:prstGeom prst="rect">
            <a:avLst/>
          </a:prstGeom>
        </p:spPr>
        <p:txBody>
          <a:bodyPr lIns="91440" tIns="45720" rIns="91440" bIns="45720" anchor="t"/>
          <a:lstStyle/>
          <a:p>
            <a:r>
              <a:rPr lang="en-GB" sz="1400" b="1"/>
              <a:t>February 1 -28 – LGBTQ+ History Month: </a:t>
            </a:r>
            <a:r>
              <a:rPr lang="en-GB" sz="1400"/>
              <a:t>LGBT History Month is an annual observance that celebrates the rich history and achievements of the LGBTQ+ community. It provides a platform to highlight key figures, events, and milestones in the ongoing fight for LGBTQ+ rights and acceptance.</a:t>
            </a:r>
          </a:p>
          <a:p>
            <a:endParaRPr lang="en-GB" sz="1400"/>
          </a:p>
          <a:p>
            <a:r>
              <a:rPr lang="en-GB" sz="1400" b="1"/>
              <a:t>February 3 - 9 - Sexual Abuse &amp; Sexual Violence Awareness Week : </a:t>
            </a:r>
            <a:r>
              <a:rPr lang="en-GB" sz="1400"/>
              <a:t>Sexual Abuse &amp; Sexual Violence Awareness Week is a dedicated week-long campaign that focuses on addressing sexual abuse and sexual violence. It aims to challenge societal norms, stereotypes, and misconceptions surrounding these issues while providing a platform for survivors to share their stories and find support. </a:t>
            </a:r>
            <a:r>
              <a:rPr lang="en-GB" sz="1400">
                <a:hlinkClick r:id="rId3">
                  <a:extLst>
                    <a:ext uri="{A12FA001-AC4F-418D-AE19-62706E023703}">
                      <ahyp:hlinkClr xmlns:ahyp="http://schemas.microsoft.com/office/drawing/2018/hyperlinkcolor" val="tx"/>
                    </a:ext>
                  </a:extLst>
                </a:hlinkClick>
              </a:rPr>
              <a:t>Sexual violence awareness week</a:t>
            </a:r>
            <a:endParaRPr lang="en-GB" sz="1400">
              <a:ea typeface="Calibri"/>
              <a:cs typeface="Calibri"/>
              <a:hlinkClick r:id="rId3">
                <a:extLst>
                  <a:ext uri="{A12FA001-AC4F-418D-AE19-62706E023703}">
                    <ahyp:hlinkClr xmlns:ahyp="http://schemas.microsoft.com/office/drawing/2018/hyperlinkcolor" val="tx"/>
                  </a:ext>
                </a:extLst>
              </a:hlinkClick>
            </a:endParaRPr>
          </a:p>
          <a:p>
            <a:endParaRPr lang="en-GB" sz="1400">
              <a:ea typeface="Calibri"/>
              <a:cs typeface="Calibri"/>
            </a:endParaRPr>
          </a:p>
          <a:p>
            <a:r>
              <a:rPr lang="en-GB" sz="1400" b="1"/>
              <a:t>February 3 – 9 Children’s Mental Health Week: </a:t>
            </a:r>
            <a:r>
              <a:rPr lang="en-GB" sz="1400">
                <a:latin typeface="+mj-lt"/>
              </a:rPr>
              <a:t>Everyone can take part in Children’s Mental Health Week! Download </a:t>
            </a:r>
            <a:r>
              <a:rPr lang="en-GB" sz="1400">
                <a:latin typeface="+mj-lt"/>
                <a:hlinkClick r:id="rId4">
                  <a:extLst>
                    <a:ext uri="{A12FA001-AC4F-418D-AE19-62706E023703}">
                      <ahyp:hlinkClr xmlns:ahyp="http://schemas.microsoft.com/office/drawing/2018/hyperlinkcolor" val="tx"/>
                    </a:ext>
                  </a:extLst>
                </a:hlinkClick>
              </a:rPr>
              <a:t>free resources for schools </a:t>
            </a:r>
            <a:r>
              <a:rPr lang="en-GB" sz="1400">
                <a:latin typeface="+mj-lt"/>
              </a:rPr>
              <a:t>and families and find out how you can take part to raise vital funds and awareness for children’s mental health.</a:t>
            </a:r>
            <a:endParaRPr lang="en-GB" sz="1400">
              <a:latin typeface="+mj-lt"/>
              <a:ea typeface="Calibri"/>
              <a:cs typeface="Calibri"/>
            </a:endParaRPr>
          </a:p>
          <a:p>
            <a:endParaRPr lang="en-GB" sz="1400">
              <a:latin typeface="+mj-lt"/>
              <a:ea typeface="Calibri"/>
              <a:cs typeface="Calibri"/>
            </a:endParaRPr>
          </a:p>
          <a:p>
            <a:r>
              <a:rPr lang="en-GB" sz="1400" b="1">
                <a:latin typeface="+mj-lt"/>
              </a:rPr>
              <a:t>February 11– Safer Internet Day: </a:t>
            </a:r>
            <a:r>
              <a:rPr lang="en-GB" sz="1400">
                <a:latin typeface="+mj-lt"/>
              </a:rPr>
              <a:t>The UK Safer Internet Centre promotes celebrations and learning based around the theme ‘too good to be true? Protecting yourself and others from scams online</a:t>
            </a:r>
            <a:r>
              <a:rPr lang="en-GB" sz="1400">
                <a:solidFill>
                  <a:schemeClr val="bg1">
                    <a:lumMod val="65000"/>
                  </a:schemeClr>
                </a:solidFill>
                <a:latin typeface="+mj-lt"/>
              </a:rPr>
              <a:t>’. </a:t>
            </a:r>
            <a:r>
              <a:rPr lang="en-GB" sz="1400">
                <a:solidFill>
                  <a:schemeClr val="bg1">
                    <a:lumMod val="65000"/>
                  </a:schemeClr>
                </a:solidFill>
                <a:latin typeface="+mj-lt"/>
                <a:hlinkClick r:id="rId5"/>
              </a:rPr>
              <a:t>Education resources available</a:t>
            </a:r>
            <a:endParaRPr lang="en-GB" sz="1400">
              <a:solidFill>
                <a:schemeClr val="bg1">
                  <a:lumMod val="65000"/>
                </a:schemeClr>
              </a:solidFill>
              <a:latin typeface="+mj-lt"/>
            </a:endParaRPr>
          </a:p>
          <a:p>
            <a:endParaRPr lang="en-GB" sz="1400" b="1">
              <a:latin typeface="+mj-lt"/>
            </a:endParaRPr>
          </a:p>
          <a:p>
            <a:r>
              <a:rPr lang="en-GB" sz="1400" b="1">
                <a:latin typeface="+mj-lt"/>
              </a:rPr>
              <a:t>March 8 - International Women’s Day: Celebrate women’s achievements, raise awareness, take action to forge gender parity. This year’s theme is ‘Accelerate Action’. </a:t>
            </a:r>
            <a:r>
              <a:rPr lang="en-GB" sz="1400" b="1">
                <a:latin typeface="+mj-lt"/>
                <a:hlinkClick r:id="rId6"/>
              </a:rPr>
              <a:t>resources for schools</a:t>
            </a:r>
            <a:endParaRPr lang="en-GB" sz="1400" b="1">
              <a:latin typeface="+mj-lt"/>
            </a:endParaRPr>
          </a:p>
          <a:p>
            <a:endParaRPr lang="en-GB" sz="1400">
              <a:latin typeface="+mj-lt"/>
            </a:endParaRPr>
          </a:p>
          <a:p>
            <a:r>
              <a:rPr lang="en-GB" sz="1400" b="1">
                <a:latin typeface="+mj-lt"/>
              </a:rPr>
              <a:t>March 12 – Young Carers Action Day:  </a:t>
            </a:r>
            <a:r>
              <a:rPr lang="en-GB" sz="1400">
                <a:latin typeface="+mj-lt"/>
              </a:rPr>
              <a:t>Young Carers Action Day is an annual event organised by Carers Trust to raise awareness of the pressures placed on so many young people. This year’s theme is ‘Give Me A Break’, focusing on the importance of rest and respite for young carers</a:t>
            </a:r>
            <a:r>
              <a:rPr lang="en-GB" sz="1400" b="1">
                <a:latin typeface="+mj-lt"/>
              </a:rPr>
              <a:t>.</a:t>
            </a:r>
            <a:r>
              <a:rPr lang="en-GB" sz="1400">
                <a:latin typeface="+mj-lt"/>
                <a:hlinkClick r:id="rId7"/>
              </a:rPr>
              <a:t> Young Carers Action Day Resources</a:t>
            </a:r>
            <a:endParaRPr lang="en-GB" sz="1400">
              <a:latin typeface="+mj-lt"/>
            </a:endParaRPr>
          </a:p>
          <a:p>
            <a:endParaRPr lang="en-GB" sz="1400" b="1">
              <a:latin typeface="+mj-lt"/>
            </a:endParaRPr>
          </a:p>
          <a:p>
            <a:r>
              <a:rPr lang="en-GB" sz="1400" b="1">
                <a:latin typeface="+mj-lt"/>
              </a:rPr>
              <a:t>March 17 – 23 - Neurodiversity Celebration Week : </a:t>
            </a:r>
            <a:r>
              <a:rPr lang="en-GB" sz="1400">
                <a:latin typeface="+mj-lt"/>
              </a:rPr>
              <a:t>Regardless of labels, neurodiversity is about recognising those who think differently. And no matter whether you are a school, university or organisation you can benefit from different thinkers! </a:t>
            </a:r>
            <a:r>
              <a:rPr lang="en-GB" sz="1400">
                <a:latin typeface="+mj-lt"/>
                <a:hlinkClick r:id="rId8"/>
              </a:rPr>
              <a:t>Resources</a:t>
            </a:r>
            <a:endParaRPr lang="en-GB" sz="1400">
              <a:latin typeface="+mj-lt"/>
            </a:endParaRPr>
          </a:p>
          <a:p>
            <a:pPr marL="0" indent="0">
              <a:buNone/>
            </a:pPr>
            <a:endParaRPr lang="en-GB" sz="1400">
              <a:latin typeface="+mj-lt"/>
            </a:endParaRPr>
          </a:p>
        </p:txBody>
      </p:sp>
      <p:pic>
        <p:nvPicPr>
          <p:cNvPr id="2" name="Picture 1">
            <a:extLst>
              <a:ext uri="{FF2B5EF4-FFF2-40B4-BE49-F238E27FC236}">
                <a16:creationId xmlns:a16="http://schemas.microsoft.com/office/drawing/2014/main" id="{02FC9761-6C37-A7A0-1868-D7DF4DA75C64}"/>
              </a:ext>
            </a:extLst>
          </p:cNvPr>
          <p:cNvPicPr>
            <a:picLocks noChangeAspect="1"/>
          </p:cNvPicPr>
          <p:nvPr/>
        </p:nvPicPr>
        <p:blipFill>
          <a:blip r:embed="rId9"/>
          <a:stretch>
            <a:fillRect/>
          </a:stretch>
        </p:blipFill>
        <p:spPr>
          <a:xfrm>
            <a:off x="9719976" y="6166766"/>
            <a:ext cx="2213040" cy="652329"/>
          </a:xfrm>
          <a:prstGeom prst="rect">
            <a:avLst/>
          </a:prstGeom>
        </p:spPr>
      </p:pic>
      <p:pic>
        <p:nvPicPr>
          <p:cNvPr id="6" name="Picture 5">
            <a:extLst>
              <a:ext uri="{FF2B5EF4-FFF2-40B4-BE49-F238E27FC236}">
                <a16:creationId xmlns:a16="http://schemas.microsoft.com/office/drawing/2014/main" id="{B8A53A03-9981-6926-A109-227BD44B16D5}"/>
              </a:ext>
            </a:extLst>
          </p:cNvPr>
          <p:cNvPicPr>
            <a:picLocks noChangeAspect="1"/>
          </p:cNvPicPr>
          <p:nvPr/>
        </p:nvPicPr>
        <p:blipFill>
          <a:blip r:embed="rId10">
            <a:extLst>
              <a:ext uri="{BEBA8EAE-BF5A-486C-A8C5-ECC9F3942E4B}">
                <a14:imgProps xmlns:a14="http://schemas.microsoft.com/office/drawing/2010/main">
                  <a14:imgLayer r:embed="rId11">
                    <a14:imgEffect>
                      <a14:artisticPhotocopy/>
                    </a14:imgEffect>
                  </a14:imgLayer>
                </a14:imgProps>
              </a:ext>
            </a:extLst>
          </a:blip>
          <a:stretch>
            <a:fillRect/>
          </a:stretch>
        </p:blipFill>
        <p:spPr>
          <a:xfrm>
            <a:off x="2121394" y="5934670"/>
            <a:ext cx="938798" cy="938798"/>
          </a:xfrm>
          <a:prstGeom prst="rect">
            <a:avLst/>
          </a:prstGeom>
        </p:spPr>
      </p:pic>
    </p:spTree>
    <p:extLst>
      <p:ext uri="{BB962C8B-B14F-4D97-AF65-F5344CB8AC3E}">
        <p14:creationId xmlns:p14="http://schemas.microsoft.com/office/powerpoint/2010/main" val="387877668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84624D-536A-3688-5C7F-E81C949FE41D}"/>
              </a:ext>
            </a:extLst>
          </p:cNvPr>
          <p:cNvSpPr txBox="1"/>
          <p:nvPr/>
        </p:nvSpPr>
        <p:spPr>
          <a:xfrm>
            <a:off x="6766560" y="246662"/>
            <a:ext cx="5325176" cy="5960606"/>
          </a:xfrm>
          <a:prstGeom prst="rect">
            <a:avLst/>
          </a:prstGeom>
          <a:noFill/>
        </p:spPr>
        <p:txBody>
          <a:bodyPr wrap="square">
            <a:spAutoFit/>
          </a:bodyPr>
          <a:lstStyle/>
          <a:p>
            <a:endParaRPr lang="en-GB">
              <a:solidFill>
                <a:sysClr val="windowText" lastClr="000000"/>
              </a:solidFill>
            </a:endParaRPr>
          </a:p>
          <a:p>
            <a:r>
              <a:rPr lang="en-GB" sz="1800" b="0">
                <a:solidFill>
                  <a:sysClr val="windowText" lastClr="000000"/>
                </a:solidFill>
                <a:hlinkClick r:id="rId2"/>
              </a:rPr>
              <a:t>RE-STAR </a:t>
            </a:r>
            <a:r>
              <a:rPr lang="en-GB" sz="1800">
                <a:solidFill>
                  <a:srgbClr val="232D5A"/>
                </a:solidFill>
                <a:effectLst/>
                <a:latin typeface="Trebuchet MS" panose="020B0603020202020204" pitchFamily="34" charset="0"/>
                <a:ea typeface="Aptos" panose="020B0004020202020204" pitchFamily="34" charset="0"/>
                <a:cs typeface="Helvetica" panose="020B0604020202020204" pitchFamily="34" charset="0"/>
                <a:hlinkClick r:id="rId2"/>
              </a:rPr>
              <a:t>Regulating Emotions-Strengthening Adult Resilience</a:t>
            </a:r>
            <a:r>
              <a:rPr lang="en-GB" sz="1800" b="0">
                <a:solidFill>
                  <a:sysClr val="windowText" lastClr="000000"/>
                </a:solidFill>
                <a:hlinkClick r:id="rId2"/>
              </a:rPr>
              <a:t> </a:t>
            </a:r>
            <a:r>
              <a:rPr lang="en-GB" sz="1800" b="0">
                <a:solidFill>
                  <a:sysClr val="windowText" lastClr="000000"/>
                </a:solidFill>
              </a:rPr>
              <a:t> - </a:t>
            </a:r>
            <a:r>
              <a:rPr lang="en-GB" sz="1400" b="0">
                <a:solidFill>
                  <a:sysClr val="windowText" lastClr="000000"/>
                </a:solidFill>
              </a:rPr>
              <a:t>School staff priorities, enablers and barriers for school action on emotion regulation and mental health: a survey looking at what priorities, enablers and barriers school staff see as important when promoting the mental health of autistic and/or ADHD students and all staff in schools</a:t>
            </a:r>
          </a:p>
          <a:p>
            <a:r>
              <a:rPr lang="en-GB" sz="1400" b="1">
                <a:solidFill>
                  <a:sysClr val="windowText" lastClr="000000"/>
                </a:solidFill>
              </a:rPr>
              <a:t>Closes 17</a:t>
            </a:r>
            <a:r>
              <a:rPr lang="en-GB" sz="1400" b="1" baseline="30000">
                <a:solidFill>
                  <a:sysClr val="windowText" lastClr="000000"/>
                </a:solidFill>
              </a:rPr>
              <a:t>th</a:t>
            </a:r>
            <a:r>
              <a:rPr lang="en-GB" sz="1400" b="1">
                <a:solidFill>
                  <a:sysClr val="windowText" lastClr="000000"/>
                </a:solidFill>
              </a:rPr>
              <a:t> Feb 2025</a:t>
            </a:r>
          </a:p>
          <a:p>
            <a:endParaRPr lang="en-GB" sz="1400" b="1">
              <a:solidFill>
                <a:sysClr val="windowText" lastClr="000000"/>
              </a:solidFill>
            </a:endParaRPr>
          </a:p>
          <a:p>
            <a:endParaRPr lang="en-GB" sz="1400" b="1">
              <a:solidFill>
                <a:sysClr val="windowText" lastClr="000000"/>
              </a:solidFill>
            </a:endParaRPr>
          </a:p>
          <a:p>
            <a:r>
              <a:rPr lang="en-GB" sz="2000">
                <a:solidFill>
                  <a:sysClr val="windowText" lastClr="000000"/>
                </a:solidFill>
                <a:hlinkClick r:id="rId3"/>
              </a:rPr>
              <a:t>Bristol Sanctuary Strategy 2025-2030  </a:t>
            </a:r>
            <a:endParaRPr lang="en-GB" sz="1600" b="0">
              <a:solidFill>
                <a:sysClr val="windowText" lastClr="000000"/>
              </a:solidFill>
            </a:endParaRPr>
          </a:p>
          <a:p>
            <a:r>
              <a:rPr lang="en-GB" sz="1400" b="0">
                <a:solidFill>
                  <a:sysClr val="windowText" lastClr="000000"/>
                </a:solidFill>
              </a:rPr>
              <a:t>We want to hear from people who work with sanctuary seekers (refugees, asylum seekers and people with insecure immigration status) and people with expertise by experience, to help us to develop the Bristol Sanctuary Strategy 2025 to 2030. The strategy will set out what is most important to sanctuary seekers in our city and explain the council’s goals over the next five years to support them. </a:t>
            </a:r>
          </a:p>
          <a:p>
            <a:r>
              <a:rPr lang="en-GB" sz="1400" b="1">
                <a:solidFill>
                  <a:sysClr val="windowText" lastClr="000000"/>
                </a:solidFill>
              </a:rPr>
              <a:t>Closes 16</a:t>
            </a:r>
            <a:r>
              <a:rPr lang="en-GB" sz="1400" b="1" baseline="30000">
                <a:solidFill>
                  <a:sysClr val="windowText" lastClr="000000"/>
                </a:solidFill>
              </a:rPr>
              <a:t>th</a:t>
            </a:r>
            <a:r>
              <a:rPr lang="en-GB" sz="1400" b="1">
                <a:solidFill>
                  <a:sysClr val="windowText" lastClr="000000"/>
                </a:solidFill>
              </a:rPr>
              <a:t> March 2025</a:t>
            </a:r>
          </a:p>
          <a:p>
            <a:endParaRPr lang="en-GB" sz="1400" b="1">
              <a:solidFill>
                <a:sysClr val="windowText" lastClr="000000"/>
              </a:solidFill>
            </a:endParaRPr>
          </a:p>
          <a:p>
            <a:pPr algn="l"/>
            <a:r>
              <a:rPr lang="en-GB" sz="1400" b="1" i="0">
                <a:solidFill>
                  <a:srgbClr val="2E3137"/>
                </a:solidFill>
                <a:effectLst/>
                <a:latin typeface="Thesans-Bold"/>
              </a:rPr>
              <a:t>Keep informed</a:t>
            </a:r>
          </a:p>
          <a:p>
            <a:pPr algn="l">
              <a:lnSpc>
                <a:spcPts val="1950"/>
              </a:lnSpc>
            </a:pPr>
            <a:r>
              <a:rPr lang="en-GB" sz="1400" b="0" i="0">
                <a:solidFill>
                  <a:srgbClr val="2E3137"/>
                </a:solidFill>
                <a:effectLst/>
                <a:latin typeface="Thesans-Semi-Light"/>
              </a:rPr>
              <a:t>Sign up to the </a:t>
            </a:r>
            <a:r>
              <a:rPr lang="en-GB" sz="1400" b="0" i="0">
                <a:solidFill>
                  <a:srgbClr val="0D45A0"/>
                </a:solidFill>
                <a:effectLst/>
                <a:latin typeface="Thesans-Semi-Light"/>
                <a:hlinkClick r:id="rId4"/>
              </a:rPr>
              <a:t>ASK Bristol ebulletin</a:t>
            </a:r>
            <a:r>
              <a:rPr lang="en-GB" sz="1400" b="0" i="0">
                <a:solidFill>
                  <a:srgbClr val="2E3137"/>
                </a:solidFill>
                <a:effectLst/>
                <a:latin typeface="Thesans-Semi-Light"/>
              </a:rPr>
              <a:t> for a fortnightly email about new consultations and other opportunities to have your say.</a:t>
            </a:r>
          </a:p>
          <a:p>
            <a:endParaRPr lang="en-GB" sz="1400" b="1">
              <a:solidFill>
                <a:sysClr val="windowText" lastClr="000000"/>
              </a:solidFill>
            </a:endParaRPr>
          </a:p>
          <a:p>
            <a:endParaRPr lang="en-GB" sz="1400" b="1">
              <a:solidFill>
                <a:sysClr val="windowText" lastClr="000000"/>
              </a:solidFill>
            </a:endParaRPr>
          </a:p>
          <a:p>
            <a:endParaRPr lang="en-GB" sz="1800" b="0">
              <a:solidFill>
                <a:sysClr val="windowText" lastClr="000000"/>
              </a:solidFill>
            </a:endParaRPr>
          </a:p>
        </p:txBody>
      </p:sp>
      <p:pic>
        <p:nvPicPr>
          <p:cNvPr id="4" name="Picture 3">
            <a:extLst>
              <a:ext uri="{FF2B5EF4-FFF2-40B4-BE49-F238E27FC236}">
                <a16:creationId xmlns:a16="http://schemas.microsoft.com/office/drawing/2014/main" id="{60FF57C4-418A-334D-9D7A-11CA5708AD17}"/>
              </a:ext>
            </a:extLst>
          </p:cNvPr>
          <p:cNvPicPr>
            <a:picLocks noChangeAspect="1"/>
          </p:cNvPicPr>
          <p:nvPr/>
        </p:nvPicPr>
        <p:blipFill>
          <a:blip r:embed="rId5"/>
          <a:stretch>
            <a:fillRect/>
          </a:stretch>
        </p:blipFill>
        <p:spPr>
          <a:xfrm>
            <a:off x="643690" y="889936"/>
            <a:ext cx="5452310" cy="5452310"/>
          </a:xfrm>
          <a:prstGeom prst="rect">
            <a:avLst/>
          </a:prstGeom>
        </p:spPr>
      </p:pic>
      <p:sp>
        <p:nvSpPr>
          <p:cNvPr id="5" name="TextBox 4">
            <a:extLst>
              <a:ext uri="{FF2B5EF4-FFF2-40B4-BE49-F238E27FC236}">
                <a16:creationId xmlns:a16="http://schemas.microsoft.com/office/drawing/2014/main" id="{EBF3B42E-45D1-45F0-2D9B-C9DEEA4C917D}"/>
              </a:ext>
            </a:extLst>
          </p:cNvPr>
          <p:cNvSpPr txBox="1"/>
          <p:nvPr/>
        </p:nvSpPr>
        <p:spPr>
          <a:xfrm>
            <a:off x="0" y="312510"/>
            <a:ext cx="6096000" cy="646331"/>
          </a:xfrm>
          <a:prstGeom prst="rect">
            <a:avLst/>
          </a:prstGeom>
          <a:solidFill>
            <a:srgbClr val="C00000"/>
          </a:solidFill>
        </p:spPr>
        <p:txBody>
          <a:bodyPr wrap="square" rtlCol="0">
            <a:spAutoFit/>
          </a:bodyPr>
          <a:lstStyle/>
          <a:p>
            <a:r>
              <a:rPr lang="en-GB" sz="3600">
                <a:solidFill>
                  <a:schemeClr val="bg1"/>
                </a:solidFill>
              </a:rPr>
              <a:t>Consultations </a:t>
            </a:r>
          </a:p>
        </p:txBody>
      </p:sp>
    </p:spTree>
    <p:extLst>
      <p:ext uri="{BB962C8B-B14F-4D97-AF65-F5344CB8AC3E}">
        <p14:creationId xmlns:p14="http://schemas.microsoft.com/office/powerpoint/2010/main" val="1076069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7F8239-B409-46B6-B5DF-DFFC3C2F7F5B}"/>
              </a:ext>
            </a:extLst>
          </p:cNvPr>
          <p:cNvSpPr>
            <a:spLocks noGrp="1"/>
          </p:cNvSpPr>
          <p:nvPr>
            <p:ph type="title"/>
          </p:nvPr>
        </p:nvSpPr>
        <p:spPr>
          <a:xfrm>
            <a:off x="0" y="18255"/>
            <a:ext cx="12192000" cy="1325563"/>
          </a:xfrm>
          <a:solidFill>
            <a:srgbClr val="002060"/>
          </a:solidFill>
        </p:spPr>
        <p:txBody>
          <a:bodyPr/>
          <a:lstStyle/>
          <a:p>
            <a:pPr algn="ctr"/>
            <a:r>
              <a:rPr lang="en-GB">
                <a:solidFill>
                  <a:schemeClr val="bg1"/>
                </a:solidFill>
              </a:rPr>
              <a:t>Local Safeguarding Partnership Updates</a:t>
            </a:r>
          </a:p>
        </p:txBody>
      </p:sp>
      <p:pic>
        <p:nvPicPr>
          <p:cNvPr id="11" name="Content Placeholder 10" descr="A picture containing text, clipart&#10;&#10;Description automatically generated">
            <a:extLst>
              <a:ext uri="{FF2B5EF4-FFF2-40B4-BE49-F238E27FC236}">
                <a16:creationId xmlns:a16="http://schemas.microsoft.com/office/drawing/2014/main" id="{FB09CAA4-58C9-4CE0-910C-4CC2A333FE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7769" y="1703167"/>
            <a:ext cx="8102143" cy="4814987"/>
          </a:xfrm>
        </p:spPr>
      </p:pic>
    </p:spTree>
    <p:extLst>
      <p:ext uri="{BB962C8B-B14F-4D97-AF65-F5344CB8AC3E}">
        <p14:creationId xmlns:p14="http://schemas.microsoft.com/office/powerpoint/2010/main" val="1132033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3EEDE-A114-601C-53D0-9B2FD027AA3C}"/>
              </a:ext>
            </a:extLst>
          </p:cNvPr>
          <p:cNvSpPr>
            <a:spLocks noGrp="1"/>
          </p:cNvSpPr>
          <p:nvPr>
            <p:ph type="title"/>
          </p:nvPr>
        </p:nvSpPr>
        <p:spPr>
          <a:xfrm>
            <a:off x="0" y="37330"/>
            <a:ext cx="12192000" cy="680966"/>
          </a:xfrm>
          <a:solidFill>
            <a:schemeClr val="accent1">
              <a:lumMod val="50000"/>
            </a:schemeClr>
          </a:solidFill>
        </p:spPr>
        <p:txBody>
          <a:bodyPr>
            <a:normAutofit fontScale="90000"/>
          </a:bodyPr>
          <a:lstStyle/>
          <a:p>
            <a:r>
              <a:rPr lang="en-GB">
                <a:solidFill>
                  <a:schemeClr val="bg1"/>
                </a:solidFill>
              </a:rPr>
              <a:t>	Measles Guidance and Advice</a:t>
            </a:r>
          </a:p>
        </p:txBody>
      </p:sp>
      <p:sp>
        <p:nvSpPr>
          <p:cNvPr id="3" name="Content Placeholder 2">
            <a:extLst>
              <a:ext uri="{FF2B5EF4-FFF2-40B4-BE49-F238E27FC236}">
                <a16:creationId xmlns:a16="http://schemas.microsoft.com/office/drawing/2014/main" id="{159F94A4-3910-FCEE-D133-BBE7DAC96BA3}"/>
              </a:ext>
            </a:extLst>
          </p:cNvPr>
          <p:cNvSpPr>
            <a:spLocks noGrp="1"/>
          </p:cNvSpPr>
          <p:nvPr>
            <p:ph idx="1"/>
          </p:nvPr>
        </p:nvSpPr>
        <p:spPr>
          <a:xfrm>
            <a:off x="372140" y="933450"/>
            <a:ext cx="6741041" cy="5753100"/>
          </a:xfrm>
        </p:spPr>
        <p:txBody>
          <a:bodyPr>
            <a:normAutofit fontScale="85000" lnSpcReduction="20000"/>
          </a:bodyPr>
          <a:lstStyle/>
          <a:p>
            <a:r>
              <a:rPr lang="en-GB" sz="3100">
                <a:effectLst/>
                <a:latin typeface="Calibri" panose="020F0502020204030204" pitchFamily="34" charset="0"/>
                <a:ea typeface="Aptos" panose="020B0004020202020204" pitchFamily="34" charset="0"/>
              </a:rPr>
              <a:t>There have been 21 new cases of measles in Bristol since 16 December 2024.</a:t>
            </a:r>
            <a:endParaRPr lang="en-GB" sz="3100">
              <a:latin typeface="Calibri" panose="020F0502020204030204" pitchFamily="34" charset="0"/>
              <a:ea typeface="Aptos" panose="020B0004020202020204" pitchFamily="34" charset="0"/>
            </a:endParaRPr>
          </a:p>
          <a:p>
            <a:r>
              <a:rPr lang="en-GB" sz="3100">
                <a:effectLst/>
                <a:latin typeface="Calibri" panose="020F0502020204030204" pitchFamily="34" charset="0"/>
                <a:ea typeface="Aptos" panose="020B0004020202020204" pitchFamily="34" charset="0"/>
              </a:rPr>
              <a:t>Measles can spread very easily among those who are unvaccinated. </a:t>
            </a:r>
          </a:p>
          <a:p>
            <a:r>
              <a:rPr lang="en-GB" sz="3100">
                <a:effectLst/>
                <a:latin typeface="Calibri" panose="020F0502020204030204" pitchFamily="34" charset="0"/>
                <a:ea typeface="Aptos" panose="020B0004020202020204" pitchFamily="34" charset="0"/>
              </a:rPr>
              <a:t>Approximately 17% of 5-year-old children in Bristol have not had the MMR vaccination. There are also a significant number of children aged 5-18 who have missed their MMR vaccination. </a:t>
            </a:r>
          </a:p>
          <a:p>
            <a:r>
              <a:rPr lang="en-GB" sz="3100">
                <a:latin typeface="Calibri" panose="020F0502020204030204" pitchFamily="34" charset="0"/>
                <a:ea typeface="Aptos" panose="020B0004020202020204" pitchFamily="34" charset="0"/>
              </a:rPr>
              <a:t>Find out more about the MMR vaccination visit </a:t>
            </a:r>
            <a:r>
              <a:rPr lang="en-GB" sz="3100">
                <a:latin typeface="Calibri" panose="020F0502020204030204" pitchFamily="34" charset="0"/>
                <a:ea typeface="Aptos" panose="020B0004020202020204" pitchFamily="34" charset="0"/>
                <a:hlinkClick r:id="rId3"/>
              </a:rPr>
              <a:t>NHS MMR vaccine</a:t>
            </a:r>
            <a:endParaRPr lang="en-GB" sz="3100">
              <a:latin typeface="Calibri" panose="020F0502020204030204" pitchFamily="34" charset="0"/>
              <a:ea typeface="Aptos" panose="020B0004020202020204" pitchFamily="34" charset="0"/>
            </a:endParaRPr>
          </a:p>
          <a:p>
            <a:r>
              <a:rPr lang="en-GB" sz="3100">
                <a:latin typeface="Calibri" panose="020F0502020204030204" pitchFamily="34" charset="0"/>
                <a:ea typeface="Aptos" panose="020B0004020202020204" pitchFamily="34" charset="0"/>
              </a:rPr>
              <a:t>We are asking all settings to send the parents/carers letter out which can be found on our </a:t>
            </a:r>
            <a:r>
              <a:rPr lang="en-GB" sz="3100">
                <a:latin typeface="Calibri" panose="020F0502020204030204" pitchFamily="34" charset="0"/>
                <a:ea typeface="Aptos" panose="020B0004020202020204" pitchFamily="34" charset="0"/>
                <a:hlinkClick r:id="rId4"/>
              </a:rPr>
              <a:t>webpage </a:t>
            </a:r>
            <a:r>
              <a:rPr lang="en-GB" sz="3100">
                <a:latin typeface="Calibri" panose="020F0502020204030204" pitchFamily="34" charset="0"/>
                <a:ea typeface="Aptos" panose="020B0004020202020204" pitchFamily="34" charset="0"/>
              </a:rPr>
              <a:t>and is also being circulated through the Headteachers Bulletin.  </a:t>
            </a:r>
          </a:p>
          <a:p>
            <a:r>
              <a:rPr lang="en-GB" sz="3100">
                <a:effectLst/>
                <a:latin typeface="Calibri" panose="020F0502020204030204" pitchFamily="34" charset="0"/>
                <a:ea typeface="Aptos" panose="020B0004020202020204" pitchFamily="34" charset="0"/>
              </a:rPr>
              <a:t>Leaflets and posters in a several different languages can be downloaded here: </a:t>
            </a:r>
            <a:r>
              <a:rPr lang="en-GB" sz="3100" u="sng">
                <a:solidFill>
                  <a:srgbClr val="0563C1"/>
                </a:solidFill>
                <a:effectLst/>
                <a:latin typeface="Calibri" panose="020F0502020204030204" pitchFamily="34" charset="0"/>
                <a:ea typeface="Aptos" panose="020B0004020202020204" pitchFamily="34" charset="0"/>
                <a:hlinkClick r:id="rId5"/>
              </a:rPr>
              <a:t>Measles outbreak resources - GOV.UK</a:t>
            </a:r>
            <a:endParaRPr lang="en-GB" sz="3100">
              <a:effectLst/>
              <a:latin typeface="Calibri" panose="020F0502020204030204" pitchFamily="34" charset="0"/>
              <a:ea typeface="Aptos" panose="020B0004020202020204" pitchFamily="34" charset="0"/>
            </a:endParaRPr>
          </a:p>
          <a:p>
            <a:endParaRPr lang="en-GB"/>
          </a:p>
        </p:txBody>
      </p:sp>
      <p:pic>
        <p:nvPicPr>
          <p:cNvPr id="5" name="Picture 4" descr="A cartoon of a person with a scarf and a cold">
            <a:extLst>
              <a:ext uri="{FF2B5EF4-FFF2-40B4-BE49-F238E27FC236}">
                <a16:creationId xmlns:a16="http://schemas.microsoft.com/office/drawing/2014/main" id="{360394D5-5249-3EAD-47AA-D41D6B1D82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3181" y="1236089"/>
            <a:ext cx="4866180" cy="4878195"/>
          </a:xfrm>
          <a:prstGeom prst="rect">
            <a:avLst/>
          </a:prstGeom>
        </p:spPr>
      </p:pic>
    </p:spTree>
    <p:extLst>
      <p:ext uri="{BB962C8B-B14F-4D97-AF65-F5344CB8AC3E}">
        <p14:creationId xmlns:p14="http://schemas.microsoft.com/office/powerpoint/2010/main" val="192952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AB34-4689-75D9-E1B4-B58DF31D8788}"/>
              </a:ext>
            </a:extLst>
          </p:cNvPr>
          <p:cNvSpPr>
            <a:spLocks noGrp="1"/>
          </p:cNvSpPr>
          <p:nvPr>
            <p:ph type="title"/>
          </p:nvPr>
        </p:nvSpPr>
        <p:spPr>
          <a:xfrm>
            <a:off x="131464" y="1982928"/>
            <a:ext cx="4556039" cy="3996944"/>
          </a:xfrm>
        </p:spPr>
        <p:txBody>
          <a:bodyPr>
            <a:noAutofit/>
          </a:bodyPr>
          <a:lstStyle/>
          <a:p>
            <a:br>
              <a:rPr lang="en-GB" sz="1600"/>
            </a:br>
            <a:br>
              <a:rPr lang="en-GB" sz="1600"/>
            </a:br>
            <a:r>
              <a:rPr lang="en-GB" sz="1600"/>
              <a:t>Other originations involved were: </a:t>
            </a:r>
            <a:br>
              <a:rPr lang="en-GB" sz="1600"/>
            </a:br>
            <a:r>
              <a:rPr lang="en-GB" sz="1600"/>
              <a:t>Aspiration Creation Elevation (ACE)</a:t>
            </a:r>
            <a:br>
              <a:rPr lang="en-GB" sz="1600"/>
            </a:br>
            <a:r>
              <a:rPr lang="en-GB" sz="1600" err="1"/>
              <a:t>Babbasa</a:t>
            </a:r>
            <a:br>
              <a:rPr lang="en-GB" sz="1600"/>
            </a:br>
            <a:r>
              <a:rPr lang="en-GB" sz="1600"/>
              <a:t>BRICKS</a:t>
            </a:r>
            <a:br>
              <a:rPr lang="en-GB" sz="1600"/>
            </a:br>
            <a:r>
              <a:rPr lang="en-GB" sz="1600"/>
              <a:t>Bristol Robins Foundation</a:t>
            </a:r>
            <a:br>
              <a:rPr lang="en-GB" sz="1600"/>
            </a:br>
            <a:r>
              <a:rPr lang="en-GB" sz="1600"/>
              <a:t>Children’s </a:t>
            </a:r>
            <a:r>
              <a:rPr lang="en-GB" sz="1600" err="1"/>
              <a:t>Scrapstore</a:t>
            </a:r>
            <a:br>
              <a:rPr lang="en-GB" sz="1600"/>
            </a:br>
            <a:r>
              <a:rPr lang="en-GB" sz="1600"/>
              <a:t>Creative Youth Network (CYN) (City Wide)</a:t>
            </a:r>
            <a:br>
              <a:rPr lang="en-GB" sz="1600"/>
            </a:br>
            <a:r>
              <a:rPr lang="en-GB" sz="1600"/>
              <a:t>Docklands Youth and Community Centre.</a:t>
            </a:r>
            <a:br>
              <a:rPr lang="en-GB" sz="1600"/>
            </a:br>
            <a:r>
              <a:rPr lang="en-GB" sz="1600"/>
              <a:t>Hartcliffe Girls Group</a:t>
            </a:r>
            <a:br>
              <a:rPr lang="en-GB" sz="1600"/>
            </a:br>
            <a:r>
              <a:rPr lang="en-GB" sz="1600"/>
              <a:t>Hartcliffe Club for Young People</a:t>
            </a:r>
            <a:br>
              <a:rPr lang="en-GB" sz="1600"/>
            </a:br>
            <a:r>
              <a:rPr lang="en-GB" sz="1600"/>
              <a:t>Knowle West Media Centre</a:t>
            </a:r>
            <a:br>
              <a:rPr lang="en-GB" sz="1600"/>
            </a:br>
            <a:r>
              <a:rPr lang="en-GB" sz="1600"/>
              <a:t>Listening Partnership (WECIL)</a:t>
            </a:r>
            <a:br>
              <a:rPr lang="en-GB" sz="1600"/>
            </a:br>
            <a:r>
              <a:rPr lang="en-GB" sz="1600"/>
              <a:t>Learning Partnership West (LPW)</a:t>
            </a:r>
            <a:br>
              <a:rPr lang="en-GB" sz="1600"/>
            </a:br>
            <a:r>
              <a:rPr lang="en-GB" sz="1600"/>
              <a:t>Oasis Hub (City Wide)</a:t>
            </a:r>
            <a:br>
              <a:rPr lang="en-GB" sz="1600"/>
            </a:br>
            <a:r>
              <a:rPr lang="en-GB" sz="1600"/>
              <a:t>Southmead Development Trust</a:t>
            </a:r>
            <a:br>
              <a:rPr lang="en-GB" sz="1600"/>
            </a:br>
            <a:r>
              <a:rPr lang="en-GB" sz="1600"/>
              <a:t>Street Space</a:t>
            </a:r>
            <a:br>
              <a:rPr lang="en-GB" sz="1600"/>
            </a:br>
            <a:r>
              <a:rPr lang="en-GB" sz="1600"/>
              <a:t>The </a:t>
            </a:r>
            <a:r>
              <a:rPr lang="en-GB" sz="1600" err="1"/>
              <a:t>Vench</a:t>
            </a:r>
            <a:br>
              <a:rPr lang="en-GB" sz="1600"/>
            </a:br>
            <a:r>
              <a:rPr lang="en-GB" sz="1600"/>
              <a:t>Wellspring Settlement</a:t>
            </a:r>
            <a:br>
              <a:rPr lang="en-GB" sz="1600"/>
            </a:br>
            <a:r>
              <a:rPr lang="en-GB" sz="1600"/>
              <a:t>Young Bristol (City Wide)</a:t>
            </a:r>
            <a:br>
              <a:rPr lang="en-GB" sz="1600"/>
            </a:br>
            <a:r>
              <a:rPr lang="en-GB" sz="1600"/>
              <a:t>Young Carers Voice (City Wide)</a:t>
            </a:r>
            <a:br>
              <a:rPr lang="en-GB" sz="1600"/>
            </a:br>
            <a:r>
              <a:rPr lang="en-GB" sz="1600"/>
              <a:t>Youth Moves.</a:t>
            </a:r>
          </a:p>
        </p:txBody>
      </p:sp>
      <p:sp>
        <p:nvSpPr>
          <p:cNvPr id="3" name="Content Placeholder 2">
            <a:extLst>
              <a:ext uri="{FF2B5EF4-FFF2-40B4-BE49-F238E27FC236}">
                <a16:creationId xmlns:a16="http://schemas.microsoft.com/office/drawing/2014/main" id="{B1205381-9D06-A770-2D1C-D722973E3827}"/>
              </a:ext>
            </a:extLst>
          </p:cNvPr>
          <p:cNvSpPr>
            <a:spLocks noGrp="1"/>
          </p:cNvSpPr>
          <p:nvPr>
            <p:ph idx="1"/>
          </p:nvPr>
        </p:nvSpPr>
        <p:spPr>
          <a:xfrm>
            <a:off x="4485373" y="2111844"/>
            <a:ext cx="3526973" cy="3848777"/>
          </a:xfrm>
          <a:solidFill>
            <a:schemeClr val="accent1">
              <a:lumMod val="20000"/>
              <a:lumOff val="80000"/>
            </a:schemeClr>
          </a:solidFill>
        </p:spPr>
        <p:txBody>
          <a:bodyPr>
            <a:normAutofit fontScale="85000" lnSpcReduction="20000"/>
          </a:bodyPr>
          <a:lstStyle/>
          <a:p>
            <a:pPr marL="0" indent="0" algn="l">
              <a:buNone/>
            </a:pPr>
            <a:r>
              <a:rPr lang="en-GB" b="0" i="0" u="none" strike="noStrike" baseline="0" dirty="0">
                <a:latin typeface="Aptos" panose="020B0004020202020204" pitchFamily="34" charset="0"/>
              </a:rPr>
              <a:t>Priorities for the next year</a:t>
            </a:r>
          </a:p>
          <a:p>
            <a:pPr algn="l"/>
            <a:r>
              <a:rPr lang="en-GB" b="1" i="0" u="none" strike="noStrike" baseline="0" dirty="0">
                <a:latin typeface="Aptos" panose="020B0004020202020204" pitchFamily="34" charset="0"/>
              </a:rPr>
              <a:t>North Area: Safety</a:t>
            </a:r>
          </a:p>
          <a:p>
            <a:pPr algn="l"/>
            <a:r>
              <a:rPr lang="en-GB" b="1" i="0" u="none" strike="noStrike" baseline="0" dirty="0">
                <a:latin typeface="Aptos" panose="020B0004020202020204" pitchFamily="34" charset="0"/>
              </a:rPr>
              <a:t>South Area: Knife Crime</a:t>
            </a:r>
          </a:p>
          <a:p>
            <a:pPr algn="l"/>
            <a:r>
              <a:rPr lang="en-GB" b="1" i="0" u="none" strike="noStrike" baseline="0" dirty="0">
                <a:latin typeface="Aptos" panose="020B0004020202020204" pitchFamily="34" charset="0"/>
              </a:rPr>
              <a:t>East Central Area: Youth Services</a:t>
            </a:r>
          </a:p>
          <a:p>
            <a:pPr marL="0" indent="0" algn="l">
              <a:buNone/>
            </a:pPr>
            <a:r>
              <a:rPr lang="en-GB" b="0" i="0" u="none" strike="noStrike" baseline="0" dirty="0">
                <a:latin typeface="Aptos" panose="020B0004020202020204" pitchFamily="34" charset="0"/>
              </a:rPr>
              <a:t>Over the next year, during the upcoming area youth forums we will focus on discussing these topics with attending young people in each area</a:t>
            </a:r>
            <a:r>
              <a:rPr lang="en-GB" sz="1600" b="0" i="0" u="none" strike="noStrike" baseline="0" dirty="0">
                <a:latin typeface="Aptos" panose="020B0004020202020204" pitchFamily="34" charset="0"/>
              </a:rPr>
              <a:t>.</a:t>
            </a:r>
            <a:endParaRPr lang="en-GB" sz="1000" dirty="0"/>
          </a:p>
        </p:txBody>
      </p:sp>
      <p:sp>
        <p:nvSpPr>
          <p:cNvPr id="6" name="TextBox 5">
            <a:extLst>
              <a:ext uri="{FF2B5EF4-FFF2-40B4-BE49-F238E27FC236}">
                <a16:creationId xmlns:a16="http://schemas.microsoft.com/office/drawing/2014/main" id="{5A49B115-3E90-B444-1843-B8878909CDF5}"/>
              </a:ext>
            </a:extLst>
          </p:cNvPr>
          <p:cNvSpPr txBox="1"/>
          <p:nvPr/>
        </p:nvSpPr>
        <p:spPr>
          <a:xfrm>
            <a:off x="131464" y="215752"/>
            <a:ext cx="7662440" cy="584775"/>
          </a:xfrm>
          <a:prstGeom prst="rect">
            <a:avLst/>
          </a:prstGeom>
          <a:solidFill>
            <a:schemeClr val="accent1">
              <a:lumMod val="50000"/>
            </a:schemeClr>
          </a:solidFill>
        </p:spPr>
        <p:txBody>
          <a:bodyPr wrap="square" rtlCol="0">
            <a:spAutoFit/>
          </a:bodyPr>
          <a:lstStyle/>
          <a:p>
            <a:r>
              <a:rPr lang="en-GB" sz="3200">
                <a:solidFill>
                  <a:schemeClr val="bg1"/>
                </a:solidFill>
              </a:rPr>
              <a:t>Bristol Youth Voice Conference. </a:t>
            </a:r>
          </a:p>
        </p:txBody>
      </p:sp>
      <p:pic>
        <p:nvPicPr>
          <p:cNvPr id="10" name="Picture 9">
            <a:extLst>
              <a:ext uri="{FF2B5EF4-FFF2-40B4-BE49-F238E27FC236}">
                <a16:creationId xmlns:a16="http://schemas.microsoft.com/office/drawing/2014/main" id="{92023276-C3BB-ABC4-9EB7-B969440EA8AD}"/>
              </a:ext>
            </a:extLst>
          </p:cNvPr>
          <p:cNvPicPr>
            <a:picLocks noChangeAspect="1"/>
          </p:cNvPicPr>
          <p:nvPr/>
        </p:nvPicPr>
        <p:blipFill>
          <a:blip r:embed="rId3"/>
          <a:stretch>
            <a:fillRect/>
          </a:stretch>
        </p:blipFill>
        <p:spPr>
          <a:xfrm>
            <a:off x="8639274" y="508139"/>
            <a:ext cx="2982816" cy="399694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60B619D-E2C2-7CB4-F421-AC7DF9AB4895}"/>
              </a:ext>
            </a:extLst>
          </p:cNvPr>
          <p:cNvSpPr txBox="1"/>
          <p:nvPr/>
        </p:nvSpPr>
        <p:spPr>
          <a:xfrm>
            <a:off x="131464" y="897379"/>
            <a:ext cx="6112042" cy="1200329"/>
          </a:xfrm>
          <a:prstGeom prst="rect">
            <a:avLst/>
          </a:prstGeom>
          <a:noFill/>
        </p:spPr>
        <p:txBody>
          <a:bodyPr wrap="square">
            <a:spAutoFit/>
          </a:bodyPr>
          <a:lstStyle/>
          <a:p>
            <a:r>
              <a:rPr lang="en-GB" sz="1800"/>
              <a:t>The Bristol City Youth Council have worked with other youth organisations across the city to talk about what they want adults around them to focus on for the next year. </a:t>
            </a:r>
            <a:br>
              <a:rPr lang="en-GB" sz="1800"/>
            </a:br>
            <a:endParaRPr lang="en-GB"/>
          </a:p>
        </p:txBody>
      </p:sp>
      <p:pic>
        <p:nvPicPr>
          <p:cNvPr id="14" name="Picture 13">
            <a:extLst>
              <a:ext uri="{FF2B5EF4-FFF2-40B4-BE49-F238E27FC236}">
                <a16:creationId xmlns:a16="http://schemas.microsoft.com/office/drawing/2014/main" id="{B59DF40A-D975-6EDD-A8CE-DDA73A3B659C}"/>
              </a:ext>
            </a:extLst>
          </p:cNvPr>
          <p:cNvPicPr>
            <a:picLocks noChangeAspect="1"/>
          </p:cNvPicPr>
          <p:nvPr/>
        </p:nvPicPr>
        <p:blipFill>
          <a:blip r:embed="rId4"/>
          <a:stretch>
            <a:fillRect/>
          </a:stretch>
        </p:blipFill>
        <p:spPr>
          <a:xfrm>
            <a:off x="9538635" y="4820172"/>
            <a:ext cx="1890163" cy="1903926"/>
          </a:xfrm>
          <a:prstGeom prst="rect">
            <a:avLst/>
          </a:prstGeom>
        </p:spPr>
      </p:pic>
    </p:spTree>
    <p:extLst>
      <p:ext uri="{BB962C8B-B14F-4D97-AF65-F5344CB8AC3E}">
        <p14:creationId xmlns:p14="http://schemas.microsoft.com/office/powerpoint/2010/main" val="1979645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4272-FFFD-FA9B-91F1-C911BFEC8002}"/>
              </a:ext>
            </a:extLst>
          </p:cNvPr>
          <p:cNvSpPr>
            <a:spLocks noGrp="1"/>
          </p:cNvSpPr>
          <p:nvPr>
            <p:ph type="title"/>
          </p:nvPr>
        </p:nvSpPr>
        <p:spPr>
          <a:xfrm>
            <a:off x="98933" y="289750"/>
            <a:ext cx="11667744" cy="587502"/>
          </a:xfrm>
          <a:solidFill>
            <a:schemeClr val="accent1">
              <a:lumMod val="50000"/>
            </a:schemeClr>
          </a:solidFill>
        </p:spPr>
        <p:txBody>
          <a:bodyPr>
            <a:normAutofit/>
          </a:bodyPr>
          <a:lstStyle/>
          <a:p>
            <a:r>
              <a:rPr lang="en-GB" sz="2800">
                <a:solidFill>
                  <a:schemeClr val="bg1"/>
                </a:solidFill>
              </a:rPr>
              <a:t>Shadow Board  - Having conversations with your child about knife crime  </a:t>
            </a:r>
          </a:p>
        </p:txBody>
      </p:sp>
      <p:pic>
        <p:nvPicPr>
          <p:cNvPr id="4" name="Online Media 3" title="Having conversations with your child about knife crime 2024">
            <a:hlinkClick r:id="" action="ppaction://media"/>
            <a:extLst>
              <a:ext uri="{FF2B5EF4-FFF2-40B4-BE49-F238E27FC236}">
                <a16:creationId xmlns:a16="http://schemas.microsoft.com/office/drawing/2014/main" id="{C218C664-634E-1671-4759-3144EDE5888C}"/>
              </a:ext>
            </a:extLst>
          </p:cNvPr>
          <p:cNvPicPr>
            <a:picLocks noGrp="1" noRot="1" noChangeAspect="1"/>
          </p:cNvPicPr>
          <p:nvPr>
            <p:ph idx="1"/>
            <a:videoFile r:link="rId1"/>
          </p:nvPr>
        </p:nvPicPr>
        <p:blipFill>
          <a:blip r:embed="rId4"/>
          <a:stretch>
            <a:fillRect/>
          </a:stretch>
        </p:blipFill>
        <p:spPr>
          <a:xfrm>
            <a:off x="258953" y="1340231"/>
            <a:ext cx="7700963" cy="4351338"/>
          </a:xfrm>
          <a:prstGeom prst="rect">
            <a:avLst/>
          </a:prstGeom>
        </p:spPr>
      </p:pic>
      <p:pic>
        <p:nvPicPr>
          <p:cNvPr id="6" name="Picture 5">
            <a:hlinkClick r:id="rId5"/>
            <a:extLst>
              <a:ext uri="{FF2B5EF4-FFF2-40B4-BE49-F238E27FC236}">
                <a16:creationId xmlns:a16="http://schemas.microsoft.com/office/drawing/2014/main" id="{8F0765DC-5CC3-7318-F697-708B7081FFAF}"/>
              </a:ext>
            </a:extLst>
          </p:cNvPr>
          <p:cNvPicPr>
            <a:picLocks noChangeAspect="1"/>
          </p:cNvPicPr>
          <p:nvPr/>
        </p:nvPicPr>
        <p:blipFill>
          <a:blip r:embed="rId6"/>
          <a:stretch>
            <a:fillRect/>
          </a:stretch>
        </p:blipFill>
        <p:spPr>
          <a:xfrm>
            <a:off x="8334284" y="1340231"/>
            <a:ext cx="3322030" cy="4796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57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2F65D33-5D8A-719E-596E-4767D1AA7C62}"/>
              </a:ext>
            </a:extLst>
          </p:cNvPr>
          <p:cNvSpPr>
            <a:spLocks noGrp="1"/>
          </p:cNvSpPr>
          <p:nvPr>
            <p:ph type="ctrTitle"/>
          </p:nvPr>
        </p:nvSpPr>
        <p:spPr>
          <a:xfrm>
            <a:off x="638881" y="390525"/>
            <a:ext cx="10909640" cy="1510301"/>
          </a:xfrm>
        </p:spPr>
        <p:txBody>
          <a:bodyPr anchor="ctr">
            <a:normAutofit/>
          </a:bodyPr>
          <a:lstStyle/>
          <a:p>
            <a:r>
              <a:rPr lang="en-GB" sz="6600">
                <a:solidFill>
                  <a:srgbClr val="FFFFFF"/>
                </a:solidFill>
              </a:rPr>
              <a:t>Section 175 Audit </a:t>
            </a:r>
          </a:p>
        </p:txBody>
      </p:sp>
      <p:sp>
        <p:nvSpPr>
          <p:cNvPr id="14"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a few images of people&#10;&#10;Description automatically generated">
            <a:extLst>
              <a:ext uri="{FF2B5EF4-FFF2-40B4-BE49-F238E27FC236}">
                <a16:creationId xmlns:a16="http://schemas.microsoft.com/office/drawing/2014/main" id="{5288EDFF-ABAC-51FA-DA99-9A82FB3C0813}"/>
              </a:ext>
            </a:extLst>
          </p:cNvPr>
          <p:cNvPicPr>
            <a:picLocks noChangeAspect="1"/>
          </p:cNvPicPr>
          <p:nvPr/>
        </p:nvPicPr>
        <p:blipFill>
          <a:blip r:embed="rId3"/>
          <a:stretch>
            <a:fillRect/>
          </a:stretch>
        </p:blipFill>
        <p:spPr>
          <a:xfrm>
            <a:off x="1974272" y="3263567"/>
            <a:ext cx="8243456" cy="3400425"/>
          </a:xfrm>
          <a:prstGeom prst="rect">
            <a:avLst/>
          </a:prstGeom>
        </p:spPr>
      </p:pic>
    </p:spTree>
    <p:extLst>
      <p:ext uri="{BB962C8B-B14F-4D97-AF65-F5344CB8AC3E}">
        <p14:creationId xmlns:p14="http://schemas.microsoft.com/office/powerpoint/2010/main" val="1867956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7944"/>
          <a:stretch/>
        </p:blipFill>
        <p:spPr>
          <a:xfrm>
            <a:off x="23747" y="2602173"/>
            <a:ext cx="12168253" cy="4255827"/>
          </a:xfrm>
          <a:prstGeom prst="rect">
            <a:avLst/>
          </a:prstGeom>
        </p:spPr>
      </p:pic>
      <p:sp>
        <p:nvSpPr>
          <p:cNvPr id="5" name="TextBox 4"/>
          <p:cNvSpPr txBox="1"/>
          <p:nvPr/>
        </p:nvSpPr>
        <p:spPr>
          <a:xfrm>
            <a:off x="23748" y="365265"/>
            <a:ext cx="12168252" cy="1651671"/>
          </a:xfrm>
          <a:prstGeom prst="rect">
            <a:avLst/>
          </a:prstGeom>
          <a:solidFill>
            <a:schemeClr val="bg1"/>
          </a:solidFill>
        </p:spPr>
        <p:txBody>
          <a:bodyPr wrap="square" lIns="91440" tIns="45720" rIns="91440" bIns="45720" rtlCol="0" anchor="t">
            <a:spAutoFit/>
          </a:bodyPr>
          <a:lstStyle/>
          <a:p>
            <a:pPr algn="ctr" defTabSz="1219170">
              <a:defRPr/>
            </a:pPr>
            <a:r>
              <a:rPr kumimoji="0" lang="en-GB" sz="4800" b="0" i="0" u="none" strike="noStrike" kern="1200" cap="none" spc="0" normalizeH="0" baseline="0" noProof="0">
                <a:ln>
                  <a:noFill/>
                </a:ln>
                <a:solidFill>
                  <a:prstClr val="black"/>
                </a:solidFill>
                <a:effectLst/>
                <a:uLnTx/>
                <a:uFillTx/>
                <a:latin typeface="Calibri"/>
                <a:ea typeface="+mn-ea"/>
                <a:cs typeface="+mn-cs"/>
              </a:rPr>
              <a:t>Designated Safeguarding Lead Network</a:t>
            </a:r>
            <a:r>
              <a:rPr lang="en-GB" sz="4800">
                <a:solidFill>
                  <a:prstClr val="black"/>
                </a:solidFill>
                <a:latin typeface="Calibri"/>
              </a:rPr>
              <a:t>  </a:t>
            </a:r>
            <a:endParaRPr kumimoji="0" lang="en-GB" sz="4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5300" b="0" i="0" u="none" strike="noStrike" kern="1200" cap="none" spc="0" normalizeH="0" baseline="0" noProof="0">
                <a:ln>
                  <a:noFill/>
                </a:ln>
                <a:solidFill>
                  <a:prstClr val="black"/>
                </a:solidFill>
                <a:effectLst/>
                <a:uLnTx/>
                <a:uFillTx/>
                <a:latin typeface="Calibri"/>
                <a:ea typeface="+mn-ea"/>
                <a:cs typeface="+mn-cs"/>
              </a:rPr>
              <a:t>Term 3  - </a:t>
            </a:r>
            <a:r>
              <a:rPr lang="en-GB" sz="5300">
                <a:solidFill>
                  <a:prstClr val="black"/>
                </a:solidFill>
                <a:latin typeface="Calibri"/>
              </a:rPr>
              <a:t>2024-25</a:t>
            </a:r>
            <a:endParaRPr kumimoji="0" lang="en-GB" sz="53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71881602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32DC-2FD5-4EBD-A8C9-06A97E4C767A}"/>
              </a:ext>
            </a:extLst>
          </p:cNvPr>
          <p:cNvSpPr>
            <a:spLocks noGrp="1"/>
          </p:cNvSpPr>
          <p:nvPr>
            <p:ph type="title"/>
          </p:nvPr>
        </p:nvSpPr>
        <p:spPr>
          <a:xfrm>
            <a:off x="-1" y="0"/>
            <a:ext cx="12191999" cy="826477"/>
          </a:xfrm>
          <a:solidFill>
            <a:schemeClr val="tx2"/>
          </a:solidFill>
        </p:spPr>
        <p:txBody>
          <a:bodyPr>
            <a:normAutofit/>
          </a:bodyPr>
          <a:lstStyle/>
          <a:p>
            <a:pPr algn="l"/>
            <a:r>
              <a:rPr lang="en-US" sz="4000">
                <a:solidFill>
                  <a:schemeClr val="bg1"/>
                </a:solidFill>
                <a:cs typeface="Calibri"/>
              </a:rPr>
              <a:t>S.175 Audit </a:t>
            </a:r>
          </a:p>
        </p:txBody>
      </p:sp>
      <p:sp>
        <p:nvSpPr>
          <p:cNvPr id="4" name="Content Placeholder 3">
            <a:extLst>
              <a:ext uri="{FF2B5EF4-FFF2-40B4-BE49-F238E27FC236}">
                <a16:creationId xmlns:a16="http://schemas.microsoft.com/office/drawing/2014/main" id="{8FDB3507-0327-3B56-16C3-AA443FE6B6F7}"/>
              </a:ext>
            </a:extLst>
          </p:cNvPr>
          <p:cNvSpPr>
            <a:spLocks noGrp="1"/>
          </p:cNvSpPr>
          <p:nvPr>
            <p:ph idx="1"/>
          </p:nvPr>
        </p:nvSpPr>
        <p:spPr>
          <a:xfrm>
            <a:off x="271463" y="1266657"/>
            <a:ext cx="11625628" cy="5434182"/>
          </a:xfrm>
        </p:spPr>
        <p:txBody>
          <a:bodyPr lIns="91440" tIns="45720" rIns="91440" bIns="45720" anchor="t"/>
          <a:lstStyle/>
          <a:p>
            <a:pPr marL="456565" indent="-456565"/>
            <a:r>
              <a:rPr lang="en-GB" sz="3600" b="0" i="0">
                <a:solidFill>
                  <a:srgbClr val="212529"/>
                </a:solidFill>
                <a:effectLst/>
                <a:latin typeface="Tenorite"/>
              </a:rPr>
              <a:t>The period of audit </a:t>
            </a:r>
            <a:r>
              <a:rPr lang="en-GB" sz="3600">
                <a:solidFill>
                  <a:srgbClr val="212529"/>
                </a:solidFill>
                <a:latin typeface="Tenorite"/>
              </a:rPr>
              <a:t>is </a:t>
            </a:r>
            <a:r>
              <a:rPr lang="en-GB" sz="3600" b="0" i="0">
                <a:solidFill>
                  <a:srgbClr val="212529"/>
                </a:solidFill>
                <a:effectLst/>
                <a:latin typeface="Tenorite"/>
              </a:rPr>
              <a:t>from 2024-2026.</a:t>
            </a:r>
            <a:r>
              <a:rPr lang="en-GB" sz="3600" b="0" i="0">
                <a:solidFill>
                  <a:srgbClr val="212529"/>
                </a:solidFill>
                <a:effectLst/>
                <a:latin typeface="-apple-system"/>
              </a:rPr>
              <a:t> </a:t>
            </a:r>
            <a:endParaRPr lang="en-US"/>
          </a:p>
          <a:p>
            <a:pPr marL="456565" indent="-456565"/>
            <a:r>
              <a:rPr lang="en-GB" sz="3600"/>
              <a:t>The tool is hosted on SharePoint as an Excel Spreadsheet.</a:t>
            </a:r>
            <a:endParaRPr lang="en-GB" sz="3600">
              <a:ea typeface="Calibri"/>
              <a:cs typeface="Calibri"/>
            </a:endParaRPr>
          </a:p>
          <a:p>
            <a:pPr marL="456565" indent="-456565"/>
            <a:r>
              <a:rPr lang="en-GB" sz="3600" b="0" i="0">
                <a:solidFill>
                  <a:srgbClr val="212529"/>
                </a:solidFill>
                <a:effectLst/>
                <a:latin typeface="Tenorite"/>
              </a:rPr>
              <a:t>Please </a:t>
            </a:r>
            <a:r>
              <a:rPr lang="en-GB" sz="3600" b="0" i="0">
                <a:solidFill>
                  <a:srgbClr val="212529"/>
                </a:solidFill>
                <a:effectLst/>
                <a:latin typeface="Tenorite"/>
                <a:hlinkClick r:id="rId3"/>
              </a:rPr>
              <a:t>email the team </a:t>
            </a:r>
            <a:r>
              <a:rPr lang="en-GB" sz="3600" b="0" i="0">
                <a:solidFill>
                  <a:srgbClr val="212529"/>
                </a:solidFill>
                <a:effectLst/>
                <a:latin typeface="Tenorite"/>
              </a:rPr>
              <a:t>if you are having trouble accessing this.</a:t>
            </a:r>
            <a:r>
              <a:rPr lang="en-GB" sz="3600" b="0" i="0">
                <a:solidFill>
                  <a:srgbClr val="212529"/>
                </a:solidFill>
                <a:effectLst/>
                <a:latin typeface="-apple-system"/>
              </a:rPr>
              <a:t> </a:t>
            </a:r>
          </a:p>
          <a:p>
            <a:pPr marL="456565" indent="-456565"/>
            <a:r>
              <a:rPr lang="en-GB" sz="3600">
                <a:solidFill>
                  <a:srgbClr val="212529"/>
                </a:solidFill>
                <a:latin typeface="Tenorite"/>
              </a:rPr>
              <a:t>We have created a </a:t>
            </a:r>
            <a:r>
              <a:rPr lang="en-GB" sz="3600">
                <a:solidFill>
                  <a:srgbClr val="212529"/>
                </a:solidFill>
                <a:latin typeface="Tenorite"/>
                <a:hlinkClick r:id="rId4"/>
              </a:rPr>
              <a:t>video resource </a:t>
            </a:r>
            <a:r>
              <a:rPr lang="en-GB" sz="3600">
                <a:solidFill>
                  <a:srgbClr val="212529"/>
                </a:solidFill>
                <a:latin typeface="Tenorite"/>
              </a:rPr>
              <a:t>to help you </a:t>
            </a:r>
            <a:endParaRPr lang="en-GB" sz="3600">
              <a:latin typeface="Tenorite"/>
              <a:ea typeface="Calibri"/>
              <a:cs typeface="Calibri"/>
            </a:endParaRPr>
          </a:p>
        </p:txBody>
      </p:sp>
      <p:pic>
        <p:nvPicPr>
          <p:cNvPr id="5" name="Picture 4" descr="A picture containing text, clipart&#10;&#10;Description automatically generated">
            <a:extLst>
              <a:ext uri="{FF2B5EF4-FFF2-40B4-BE49-F238E27FC236}">
                <a16:creationId xmlns:a16="http://schemas.microsoft.com/office/drawing/2014/main" id="{99D3B595-EE3D-404D-9613-168C60EC3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1294" y="1"/>
            <a:ext cx="1390705" cy="826476"/>
          </a:xfrm>
          <a:prstGeom prst="rect">
            <a:avLst/>
          </a:prstGeom>
        </p:spPr>
      </p:pic>
      <p:pic>
        <p:nvPicPr>
          <p:cNvPr id="11" name="Picture 10">
            <a:extLst>
              <a:ext uri="{FF2B5EF4-FFF2-40B4-BE49-F238E27FC236}">
                <a16:creationId xmlns:a16="http://schemas.microsoft.com/office/drawing/2014/main" id="{CAF81EDD-4720-EA08-9590-EA92F4D42188}"/>
              </a:ext>
            </a:extLst>
          </p:cNvPr>
          <p:cNvPicPr>
            <a:picLocks noChangeAspect="1"/>
          </p:cNvPicPr>
          <p:nvPr/>
        </p:nvPicPr>
        <p:blipFill>
          <a:blip r:embed="rId6"/>
          <a:stretch>
            <a:fillRect/>
          </a:stretch>
        </p:blipFill>
        <p:spPr>
          <a:xfrm>
            <a:off x="271463" y="4973655"/>
            <a:ext cx="2791175" cy="1727184"/>
          </a:xfrm>
          <a:prstGeom prst="rect">
            <a:avLst/>
          </a:prstGeom>
        </p:spPr>
      </p:pic>
    </p:spTree>
    <p:extLst>
      <p:ext uri="{BB962C8B-B14F-4D97-AF65-F5344CB8AC3E}">
        <p14:creationId xmlns:p14="http://schemas.microsoft.com/office/powerpoint/2010/main" val="3790713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15FE08D-6C0C-248A-4647-B6942FA7A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29506-C0FB-AA74-D8EB-110017F1F9A1}"/>
              </a:ext>
            </a:extLst>
          </p:cNvPr>
          <p:cNvSpPr>
            <a:spLocks noGrp="1"/>
          </p:cNvSpPr>
          <p:nvPr>
            <p:ph type="title"/>
          </p:nvPr>
        </p:nvSpPr>
        <p:spPr>
          <a:xfrm>
            <a:off x="-1" y="0"/>
            <a:ext cx="12191999" cy="1101115"/>
          </a:xfrm>
          <a:solidFill>
            <a:schemeClr val="tx2"/>
          </a:solidFill>
        </p:spPr>
        <p:txBody>
          <a:bodyPr>
            <a:normAutofit fontScale="90000"/>
          </a:bodyPr>
          <a:lstStyle/>
          <a:p>
            <a:pPr algn="l"/>
            <a:r>
              <a:rPr lang="en-GB" sz="4000">
                <a:solidFill>
                  <a:schemeClr val="bg1"/>
                </a:solidFill>
                <a:cs typeface="Calibri"/>
              </a:rPr>
              <a:t>Equality and Human Rights - Anti-oppressive and Anti-discriminatory practice</a:t>
            </a:r>
            <a:br>
              <a:rPr lang="en-GB" sz="4000">
                <a:solidFill>
                  <a:schemeClr val="bg1"/>
                </a:solidFill>
                <a:cs typeface="Calibri"/>
              </a:rPr>
            </a:br>
            <a:endParaRPr lang="en-US" sz="4000">
              <a:solidFill>
                <a:schemeClr val="bg1"/>
              </a:solidFill>
              <a:cs typeface="Calibri"/>
            </a:endParaRPr>
          </a:p>
        </p:txBody>
      </p:sp>
      <p:sp>
        <p:nvSpPr>
          <p:cNvPr id="4" name="Content Placeholder 3">
            <a:extLst>
              <a:ext uri="{FF2B5EF4-FFF2-40B4-BE49-F238E27FC236}">
                <a16:creationId xmlns:a16="http://schemas.microsoft.com/office/drawing/2014/main" id="{8C92EA7E-0100-A15B-B0A3-C111FEFD1B9B}"/>
              </a:ext>
            </a:extLst>
          </p:cNvPr>
          <p:cNvSpPr>
            <a:spLocks noGrp="1"/>
          </p:cNvSpPr>
          <p:nvPr>
            <p:ph idx="1"/>
          </p:nvPr>
        </p:nvSpPr>
        <p:spPr>
          <a:xfrm>
            <a:off x="271463" y="1266657"/>
            <a:ext cx="11625628" cy="5434182"/>
          </a:xfrm>
        </p:spPr>
        <p:txBody>
          <a:bodyPr lIns="91440" tIns="45720" rIns="91440" bIns="45720" anchor="t"/>
          <a:lstStyle/>
          <a:p>
            <a:pPr marL="0" indent="0">
              <a:buNone/>
            </a:pPr>
            <a:r>
              <a:rPr lang="en-GB" sz="2800" b="1"/>
              <a:t>In groups consider what practice in your setting you can use to answer the question, use the descriptors to help you RAG rate the response.</a:t>
            </a:r>
          </a:p>
          <a:p>
            <a:pPr marL="0" indent="0">
              <a:buNone/>
            </a:pPr>
            <a:endParaRPr lang="en-GB" sz="2800" b="1"/>
          </a:p>
          <a:p>
            <a:pPr marL="0" indent="0">
              <a:buNone/>
            </a:pPr>
            <a:r>
              <a:rPr lang="en-GB" sz="2400" i="1"/>
              <a:t>0.1 ‘The setting is compliant with the Public Sector Equality Duty and the Equality Act 2010.’</a:t>
            </a:r>
          </a:p>
          <a:p>
            <a:pPr marL="0" indent="0">
              <a:buNone/>
            </a:pPr>
            <a:endParaRPr lang="en-GB" sz="2400" i="1">
              <a:ea typeface="Calibri"/>
              <a:cs typeface="Calibri"/>
            </a:endParaRPr>
          </a:p>
          <a:p>
            <a:pPr marL="0" indent="0">
              <a:buNone/>
            </a:pPr>
            <a:r>
              <a:rPr lang="en-GB" sz="2800" b="1">
                <a:solidFill>
                  <a:srgbClr val="FF0000"/>
                </a:solidFill>
              </a:rPr>
              <a:t>Red:  </a:t>
            </a:r>
            <a:r>
              <a:rPr lang="en-GB" sz="2400"/>
              <a:t>Knowledge of the public sector equality duty is not known about by leadership or governance.</a:t>
            </a:r>
            <a:endParaRPr lang="en-GB" sz="2400">
              <a:ea typeface="Calibri"/>
              <a:cs typeface="Calibri"/>
            </a:endParaRPr>
          </a:p>
          <a:p>
            <a:pPr marL="0" indent="0">
              <a:buNone/>
            </a:pPr>
            <a:r>
              <a:rPr lang="en-GB" sz="2800" b="1">
                <a:solidFill>
                  <a:schemeClr val="accent6"/>
                </a:solidFill>
              </a:rPr>
              <a:t>Amber: </a:t>
            </a:r>
            <a:r>
              <a:rPr lang="en-GB" sz="2400"/>
              <a:t>Knowledge of the public sector equality duty is limited to the governing body and some members of the senior leadership team. The public sector equality duty is </a:t>
            </a:r>
            <a:r>
              <a:rPr lang="en-GB" sz="2400" err="1"/>
              <a:t>tokenistically</a:t>
            </a:r>
            <a:r>
              <a:rPr lang="en-GB" sz="2400"/>
              <a:t> reflected in the setting’s values and ethos.</a:t>
            </a:r>
            <a:endParaRPr lang="en-GB" sz="2400">
              <a:ea typeface="Calibri"/>
              <a:cs typeface="Calibri"/>
            </a:endParaRPr>
          </a:p>
          <a:p>
            <a:pPr marL="0" indent="0">
              <a:buNone/>
            </a:pPr>
            <a:r>
              <a:rPr lang="en-GB" sz="2800" b="1">
                <a:solidFill>
                  <a:srgbClr val="00B050"/>
                </a:solidFill>
              </a:rPr>
              <a:t>Green: </a:t>
            </a:r>
            <a:r>
              <a:rPr lang="en-GB" sz="2400"/>
              <a:t>The public sector equality duty is well embedded in practice and known about by all members of staff. All staff can connect and identify this duty in relation to their day-to-day work.</a:t>
            </a:r>
            <a:endParaRPr lang="en-GB" sz="2400">
              <a:ea typeface="Calibri"/>
              <a:cs typeface="Calibri"/>
            </a:endParaRPr>
          </a:p>
          <a:p>
            <a:pPr marL="456565" indent="-456565"/>
            <a:endParaRPr lang="en-GB" sz="2800">
              <a:ea typeface="Calibri"/>
              <a:cs typeface="Calibri"/>
            </a:endParaRPr>
          </a:p>
          <a:p>
            <a:pPr marL="456565" indent="-456565"/>
            <a:endParaRPr lang="en-GB" sz="2800">
              <a:ea typeface="Calibri"/>
              <a:cs typeface="Calibri"/>
            </a:endParaRPr>
          </a:p>
        </p:txBody>
      </p:sp>
    </p:spTree>
    <p:extLst>
      <p:ext uri="{BB962C8B-B14F-4D97-AF65-F5344CB8AC3E}">
        <p14:creationId xmlns:p14="http://schemas.microsoft.com/office/powerpoint/2010/main" val="2529060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8F2C27A-9C43-49BD-F0E1-6251F4E833C0}"/>
              </a:ext>
            </a:extLst>
          </p:cNvPr>
          <p:cNvPicPr>
            <a:picLocks noChangeAspect="1"/>
          </p:cNvPicPr>
          <p:nvPr/>
        </p:nvPicPr>
        <p:blipFill rotWithShape="1">
          <a:blip r:embed="rId3"/>
          <a:srcRect l="1412" t="9091" r="7679"/>
          <a:stretch/>
        </p:blipFill>
        <p:spPr>
          <a:xfrm>
            <a:off x="20" y="10"/>
            <a:ext cx="12191981" cy="6857990"/>
          </a:xfrm>
          <a:prstGeom prst="rect">
            <a:avLst/>
          </a:prstGeom>
        </p:spPr>
      </p:pic>
      <p:sp>
        <p:nvSpPr>
          <p:cNvPr id="1057" name="Rectangle 105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3B0EB5-523E-2730-AE15-C9A79D8144E3}"/>
              </a:ext>
            </a:extLst>
          </p:cNvPr>
          <p:cNvSpPr>
            <a:spLocks noGrp="1"/>
          </p:cNvSpPr>
          <p:nvPr>
            <p:ph type="title"/>
          </p:nvPr>
        </p:nvSpPr>
        <p:spPr>
          <a:xfrm>
            <a:off x="404553" y="3091928"/>
            <a:ext cx="9078562" cy="2387600"/>
          </a:xfrm>
        </p:spPr>
        <p:txBody>
          <a:bodyPr vert="horz" lIns="91440" tIns="45720" rIns="91440" bIns="45720" rtlCol="0" anchor="b">
            <a:normAutofit/>
          </a:bodyPr>
          <a:lstStyle/>
          <a:p>
            <a:pPr>
              <a:spcBef>
                <a:spcPct val="0"/>
              </a:spcBef>
            </a:pPr>
            <a:r>
              <a:rPr lang="en-US" sz="6600" b="1">
                <a:solidFill>
                  <a:schemeClr val="bg1"/>
                </a:solidFill>
                <a:latin typeface="+mj-lt"/>
                <a:ea typeface="+mj-ea"/>
                <a:cs typeface="+mj-cs"/>
              </a:rPr>
              <a:t>Break time </a:t>
            </a:r>
          </a:p>
        </p:txBody>
      </p:sp>
      <p:sp>
        <p:nvSpPr>
          <p:cNvPr id="1059" name="Rectangle: Rounded Corners 105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076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A87126-D926-5FC8-85FC-BF66D30E1779}"/>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81733-8894-FED2-C601-74ABB87C0DBA}"/>
              </a:ext>
            </a:extLst>
          </p:cNvPr>
          <p:cNvSpPr>
            <a:spLocks noGrp="1"/>
          </p:cNvSpPr>
          <p:nvPr>
            <p:ph type="title"/>
          </p:nvPr>
        </p:nvSpPr>
        <p:spPr>
          <a:xfrm>
            <a:off x="496824" y="391251"/>
            <a:ext cx="5743948" cy="2387600"/>
          </a:xfrm>
        </p:spPr>
        <p:txBody>
          <a:bodyPr vert="horz" lIns="91440" tIns="45720" rIns="91440" bIns="45720" rtlCol="0" anchor="t">
            <a:normAutofit/>
          </a:bodyPr>
          <a:lstStyle/>
          <a:p>
            <a:pPr>
              <a:spcBef>
                <a:spcPct val="0"/>
              </a:spcBef>
            </a:pPr>
            <a:r>
              <a:rPr lang="en-US" sz="5400" kern="1200">
                <a:solidFill>
                  <a:schemeClr val="tx1"/>
                </a:solidFill>
                <a:latin typeface="+mj-lt"/>
                <a:ea typeface="+mj-ea"/>
                <a:cs typeface="+mj-cs"/>
              </a:rPr>
              <a:t>The Green House</a:t>
            </a:r>
          </a:p>
        </p:txBody>
      </p:sp>
      <p:grpSp>
        <p:nvGrpSpPr>
          <p:cNvPr id="27" name="Group 2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hlinkClick r:id="rId4"/>
            <a:extLst>
              <a:ext uri="{FF2B5EF4-FFF2-40B4-BE49-F238E27FC236}">
                <a16:creationId xmlns:a16="http://schemas.microsoft.com/office/drawing/2014/main" id="{1C9B696F-EDA4-473B-01E7-D648F1D3D48F}"/>
              </a:ext>
            </a:extLst>
          </p:cNvPr>
          <p:cNvPicPr>
            <a:picLocks noGrp="1" noChangeAspect="1"/>
          </p:cNvPicPr>
          <p:nvPr>
            <p:ph idx="1"/>
          </p:nvPr>
        </p:nvPicPr>
        <p:blipFill>
          <a:blip r:embed="rId5"/>
          <a:stretch>
            <a:fillRect/>
          </a:stretch>
        </p:blipFill>
        <p:spPr>
          <a:xfrm>
            <a:off x="9742045" y="2170096"/>
            <a:ext cx="2302960" cy="3266611"/>
          </a:xfrm>
          <a:prstGeom prst="rect">
            <a:avLst/>
          </a:prstGeom>
          <a:ln>
            <a:noFill/>
          </a:ln>
          <a:effectLst>
            <a:outerShdw blurRad="292100" dist="139700" dir="2700000" algn="tl" rotWithShape="0">
              <a:srgbClr val="333333">
                <a:alpha val="65000"/>
              </a:srgbClr>
            </a:outerShdw>
          </a:effectLst>
        </p:spPr>
      </p:pic>
      <p:pic>
        <p:nvPicPr>
          <p:cNvPr id="3" name="Online Media 2" title="The Green House School Guidance video">
            <a:hlinkClick r:id="" action="ppaction://media"/>
            <a:extLst>
              <a:ext uri="{FF2B5EF4-FFF2-40B4-BE49-F238E27FC236}">
                <a16:creationId xmlns:a16="http://schemas.microsoft.com/office/drawing/2014/main" id="{9DC7A447-17BC-256F-874A-A69EDFE42E4F}"/>
              </a:ext>
            </a:extLst>
          </p:cNvPr>
          <p:cNvPicPr>
            <a:picLocks noRot="1" noChangeAspect="1"/>
          </p:cNvPicPr>
          <p:nvPr>
            <a:videoFile r:link="rId1"/>
          </p:nvPr>
        </p:nvPicPr>
        <p:blipFill>
          <a:blip r:embed="rId6"/>
          <a:stretch>
            <a:fillRect/>
          </a:stretch>
        </p:blipFill>
        <p:spPr>
          <a:xfrm>
            <a:off x="267832" y="1140691"/>
            <a:ext cx="9425527" cy="5325423"/>
          </a:xfrm>
          <a:prstGeom prst="rect">
            <a:avLst/>
          </a:prstGeom>
        </p:spPr>
      </p:pic>
    </p:spTree>
    <p:extLst>
      <p:ext uri="{BB962C8B-B14F-4D97-AF65-F5344CB8AC3E}">
        <p14:creationId xmlns:p14="http://schemas.microsoft.com/office/powerpoint/2010/main" val="403730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2951D0-49F8-6790-7CBA-0839E6C7F54C}"/>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201EF3-9785-BF2B-B212-9B8BD7E05A56}"/>
              </a:ext>
            </a:extLst>
          </p:cNvPr>
          <p:cNvSpPr>
            <a:spLocks noGrp="1"/>
          </p:cNvSpPr>
          <p:nvPr>
            <p:ph type="title"/>
          </p:nvPr>
        </p:nvSpPr>
        <p:spPr>
          <a:xfrm>
            <a:off x="535666" y="118753"/>
            <a:ext cx="4652263" cy="933929"/>
          </a:xfrm>
        </p:spPr>
        <p:txBody>
          <a:bodyPr vert="horz" lIns="91440" tIns="45720" rIns="91440" bIns="45720" rtlCol="0" anchor="t">
            <a:normAutofit/>
          </a:bodyPr>
          <a:lstStyle/>
          <a:p>
            <a:pPr>
              <a:spcBef>
                <a:spcPct val="0"/>
              </a:spcBef>
            </a:pPr>
            <a:r>
              <a:rPr lang="en-US" sz="5400" kern="1200">
                <a:solidFill>
                  <a:schemeClr val="tx1"/>
                </a:solidFill>
                <a:latin typeface="+mj-lt"/>
                <a:ea typeface="+mj-ea"/>
                <a:cs typeface="+mj-cs"/>
              </a:rPr>
              <a:t>Be Safe</a:t>
            </a:r>
          </a:p>
        </p:txBody>
      </p:sp>
      <p:grpSp>
        <p:nvGrpSpPr>
          <p:cNvPr id="27" name="Group 2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hlinkClick r:id="rId4"/>
            <a:extLst>
              <a:ext uri="{FF2B5EF4-FFF2-40B4-BE49-F238E27FC236}">
                <a16:creationId xmlns:a16="http://schemas.microsoft.com/office/drawing/2014/main" id="{3E74E4AA-7174-3843-90E1-B31D76048CA7}"/>
              </a:ext>
            </a:extLst>
          </p:cNvPr>
          <p:cNvPicPr>
            <a:picLocks noGrp="1" noChangeAspect="1"/>
          </p:cNvPicPr>
          <p:nvPr>
            <p:ph idx="1"/>
          </p:nvPr>
        </p:nvPicPr>
        <p:blipFill>
          <a:blip r:embed="rId5"/>
          <a:stretch>
            <a:fillRect/>
          </a:stretch>
        </p:blipFill>
        <p:spPr>
          <a:xfrm>
            <a:off x="9431153" y="1505927"/>
            <a:ext cx="2533034" cy="3631590"/>
          </a:xfrm>
          <a:prstGeom prst="rect">
            <a:avLst/>
          </a:prstGeom>
          <a:ln>
            <a:noFill/>
          </a:ln>
          <a:effectLst>
            <a:outerShdw blurRad="292100" dist="139700" dir="2700000" algn="tl" rotWithShape="0">
              <a:srgbClr val="333333">
                <a:alpha val="65000"/>
              </a:srgbClr>
            </a:outerShdw>
          </a:effectLst>
        </p:spPr>
      </p:pic>
      <p:pic>
        <p:nvPicPr>
          <p:cNvPr id="3" name="Online Media 2" title="Be Safe Bristol Schools Guidance">
            <a:hlinkClick r:id="" action="ppaction://media"/>
            <a:extLst>
              <a:ext uri="{FF2B5EF4-FFF2-40B4-BE49-F238E27FC236}">
                <a16:creationId xmlns:a16="http://schemas.microsoft.com/office/drawing/2014/main" id="{BA06B754-0F5D-ADF5-923C-611E253F437F}"/>
              </a:ext>
            </a:extLst>
          </p:cNvPr>
          <p:cNvPicPr>
            <a:picLocks noRot="1" noChangeAspect="1"/>
          </p:cNvPicPr>
          <p:nvPr>
            <a:videoFile r:link="rId1"/>
          </p:nvPr>
        </p:nvPicPr>
        <p:blipFill>
          <a:blip r:embed="rId6"/>
          <a:stretch>
            <a:fillRect/>
          </a:stretch>
        </p:blipFill>
        <p:spPr>
          <a:xfrm>
            <a:off x="267833" y="1171435"/>
            <a:ext cx="8994214" cy="5081731"/>
          </a:xfrm>
          <a:prstGeom prst="rect">
            <a:avLst/>
          </a:prstGeom>
        </p:spPr>
      </p:pic>
    </p:spTree>
    <p:extLst>
      <p:ext uri="{BB962C8B-B14F-4D97-AF65-F5344CB8AC3E}">
        <p14:creationId xmlns:p14="http://schemas.microsoft.com/office/powerpoint/2010/main" val="392405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2E506-C881-CF71-133E-C25E226EA7DB}"/>
              </a:ext>
            </a:extLst>
          </p:cNvPr>
          <p:cNvSpPr>
            <a:spLocks noGrp="1"/>
          </p:cNvSpPr>
          <p:nvPr>
            <p:ph type="title"/>
          </p:nvPr>
        </p:nvSpPr>
        <p:spPr>
          <a:xfrm>
            <a:off x="589560" y="856180"/>
            <a:ext cx="4560584" cy="1128068"/>
          </a:xfrm>
        </p:spPr>
        <p:txBody>
          <a:bodyPr anchor="ctr">
            <a:normAutofit/>
          </a:bodyPr>
          <a:lstStyle/>
          <a:p>
            <a:r>
              <a:rPr lang="en-GB" sz="2500" b="0" i="0" u="none" strike="noStrike">
                <a:effectLst/>
                <a:latin typeface="Roboto" panose="02000000000000000000" pitchFamily="2" charset="0"/>
              </a:rPr>
              <a:t>Green House Centre and Be Safe guidance feedback</a:t>
            </a:r>
            <a:br>
              <a:rPr lang="en-GB" sz="2500" b="0" i="0" u="none" strike="noStrike">
                <a:effectLst/>
                <a:latin typeface="Roboto" panose="02000000000000000000" pitchFamily="2" charset="0"/>
              </a:rPr>
            </a:br>
            <a:endParaRPr lang="en-GB" sz="2500"/>
          </a:p>
        </p:txBody>
      </p:sp>
      <p:grpSp>
        <p:nvGrpSpPr>
          <p:cNvPr id="1054" name="Group 105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055" name="Rectangle 105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8" name="Rectangle 105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85E798-EF3E-6AC7-7AB2-217A83421242}"/>
              </a:ext>
            </a:extLst>
          </p:cNvPr>
          <p:cNvSpPr>
            <a:spLocks noGrp="1"/>
          </p:cNvSpPr>
          <p:nvPr>
            <p:ph idx="1"/>
          </p:nvPr>
        </p:nvSpPr>
        <p:spPr>
          <a:xfrm>
            <a:off x="590719" y="2330505"/>
            <a:ext cx="4559425" cy="3979585"/>
          </a:xfrm>
        </p:spPr>
        <p:txBody>
          <a:bodyPr anchor="ctr">
            <a:normAutofit/>
          </a:bodyPr>
          <a:lstStyle/>
          <a:p>
            <a:pPr marL="0" indent="0">
              <a:buNone/>
            </a:pPr>
            <a:r>
              <a:rPr lang="en-GB" sz="2000">
                <a:effectLst/>
                <a:latin typeface="Aptos" panose="020B0004020202020204" pitchFamily="34" charset="0"/>
                <a:ea typeface="Aptos" panose="020B0004020202020204" pitchFamily="34" charset="0"/>
                <a:cs typeface="Aptos" panose="020B0004020202020204" pitchFamily="34" charset="0"/>
              </a:rPr>
              <a:t>Thinking about young people you work with that have shown harmful sexual behaviour, experienced sexual abuse, or you think may have experienced it:</a:t>
            </a:r>
            <a:endParaRPr lang="en-GB" sz="200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mj-lt"/>
              <a:buAutoNum type="arabicParenR"/>
            </a:pPr>
            <a:r>
              <a:rPr lang="en-GB" sz="2000">
                <a:effectLst/>
                <a:latin typeface="Aptos" panose="020B0004020202020204" pitchFamily="34" charset="0"/>
                <a:ea typeface="Aptos" panose="020B0004020202020204" pitchFamily="34" charset="0"/>
                <a:cs typeface="Aptos" panose="020B0004020202020204" pitchFamily="34" charset="0"/>
              </a:rPr>
              <a:t>How would these materials have been helpful?</a:t>
            </a:r>
            <a:endParaRPr lang="en-GB" sz="200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mj-lt"/>
              <a:buAutoNum type="arabicParenR"/>
            </a:pPr>
            <a:r>
              <a:rPr lang="en-GB" sz="2000">
                <a:effectLst/>
                <a:latin typeface="Aptos" panose="020B0004020202020204" pitchFamily="34" charset="0"/>
                <a:ea typeface="Aptos" panose="020B0004020202020204" pitchFamily="34" charset="0"/>
                <a:cs typeface="Aptos" panose="020B0004020202020204" pitchFamily="34" charset="0"/>
              </a:rPr>
              <a:t>What are two things you could have done differently?</a:t>
            </a:r>
            <a:endParaRPr lang="en-GB" sz="200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mj-lt"/>
              <a:buAutoNum type="arabicParenR"/>
            </a:pPr>
            <a:r>
              <a:rPr lang="en-GB" sz="2000">
                <a:effectLst/>
                <a:latin typeface="Aptos" panose="020B0004020202020204" pitchFamily="34" charset="0"/>
                <a:ea typeface="Aptos" panose="020B0004020202020204" pitchFamily="34" charset="0"/>
                <a:cs typeface="Aptos" panose="020B0004020202020204" pitchFamily="34" charset="0"/>
              </a:rPr>
              <a:t>How are you going to share this with your wider school team?</a:t>
            </a:r>
            <a:endParaRPr lang="en-GB" sz="2000">
              <a:effectLst/>
              <a:latin typeface="Aptos" panose="020B0004020202020204" pitchFamily="34" charset="0"/>
              <a:ea typeface="Times New Roman" panose="02020603050405020304" pitchFamily="18" charset="0"/>
              <a:cs typeface="Aptos" panose="020B0004020202020204" pitchFamily="34" charset="0"/>
            </a:endParaRPr>
          </a:p>
          <a:p>
            <a:pPr marL="342900" lvl="0" indent="-342900">
              <a:buFont typeface="+mj-lt"/>
              <a:buAutoNum type="arabicParenR"/>
            </a:pPr>
            <a:r>
              <a:rPr lang="en-GB" sz="2000">
                <a:effectLst/>
                <a:latin typeface="Aptos" panose="020B0004020202020204" pitchFamily="34" charset="0"/>
                <a:ea typeface="Aptos" panose="020B0004020202020204" pitchFamily="34" charset="0"/>
                <a:cs typeface="Aptos" panose="020B0004020202020204" pitchFamily="34" charset="0"/>
              </a:rPr>
              <a:t>Is there anything you think would be helpful to add?</a:t>
            </a:r>
            <a:endParaRPr lang="en-GB" sz="2000">
              <a:effectLst/>
              <a:latin typeface="Aptos" panose="020B0004020202020204" pitchFamily="34" charset="0"/>
              <a:ea typeface="Times New Roman" panose="02020603050405020304" pitchFamily="18" charset="0"/>
              <a:cs typeface="Aptos" panose="020B0004020202020204" pitchFamily="34" charset="0"/>
            </a:endParaRPr>
          </a:p>
          <a:p>
            <a:endParaRPr lang="en-GB" sz="2000"/>
          </a:p>
        </p:txBody>
      </p:sp>
      <p:sp>
        <p:nvSpPr>
          <p:cNvPr id="1060" name="Rectangle 105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R code">
            <a:extLst>
              <a:ext uri="{FF2B5EF4-FFF2-40B4-BE49-F238E27FC236}">
                <a16:creationId xmlns:a16="http://schemas.microsoft.com/office/drawing/2014/main" id="{DFF77AF2-5954-3314-84C9-17A8006F3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6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139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3C482740-1FB5-43CA-8322-F81EABA6ED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726748"/>
            <a:ext cx="12191999" cy="8311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24FA957-0F11-44CE-8BDE-9F8E8B7AEC01}"/>
              </a:ext>
            </a:extLst>
          </p:cNvPr>
          <p:cNvSpPr/>
          <p:nvPr/>
        </p:nvSpPr>
        <p:spPr>
          <a:xfrm>
            <a:off x="3898232" y="1764632"/>
            <a:ext cx="4395535" cy="370572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a:t>Multi-Agency Updates</a:t>
            </a:r>
          </a:p>
        </p:txBody>
      </p:sp>
    </p:spTree>
    <p:extLst>
      <p:ext uri="{BB962C8B-B14F-4D97-AF65-F5344CB8AC3E}">
        <p14:creationId xmlns:p14="http://schemas.microsoft.com/office/powerpoint/2010/main" val="2198350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Avon and Somerset police</a:t>
            </a:r>
          </a:p>
        </p:txBody>
      </p:sp>
      <p:sp>
        <p:nvSpPr>
          <p:cNvPr id="9" name="Title 1">
            <a:extLst>
              <a:ext uri="{FF2B5EF4-FFF2-40B4-BE49-F238E27FC236}">
                <a16:creationId xmlns:a16="http://schemas.microsoft.com/office/drawing/2014/main" id="{5D63B3AC-3A6A-B24B-EC4E-6367409E26BB}"/>
              </a:ext>
            </a:extLst>
          </p:cNvPr>
          <p:cNvSpPr txBox="1">
            <a:spLocks/>
          </p:cNvSpPr>
          <p:nvPr/>
        </p:nvSpPr>
        <p:spPr>
          <a:xfrm>
            <a:off x="463689" y="1067992"/>
            <a:ext cx="4916655" cy="2125585"/>
          </a:xfrm>
          <a:prstGeom prst="rect">
            <a:avLst/>
          </a:prstGeom>
        </p:spPr>
        <p:txBody>
          <a:bodyPr vert="horz" lIns="0" tIns="0" rIns="0" bIns="0" rtlCol="0" anchor="t" anchorCtr="0">
            <a:normAutofit/>
          </a:bodyPr>
          <a:lstStyle>
            <a:lvl1pPr algn="l" defTabSz="457200" rtl="0" eaLnBrk="1" latinLnBrk="0" hangingPunct="1">
              <a:spcBef>
                <a:spcPct val="0"/>
              </a:spcBef>
              <a:buNone/>
              <a:defRPr sz="2200" b="1" kern="1200">
                <a:solidFill>
                  <a:srgbClr val="009FDF"/>
                </a:solidFill>
                <a:latin typeface="+mj-lt"/>
                <a:ea typeface="+mj-ea"/>
                <a:cs typeface="+mj-cs"/>
              </a:defRPr>
            </a:lvl1pPr>
          </a:lstStyle>
          <a:p>
            <a:pPr defTabSz="609585"/>
            <a:endParaRPr lang="en-GB" sz="3733" i="1">
              <a:latin typeface="Arial"/>
            </a:endParaRPr>
          </a:p>
        </p:txBody>
      </p:sp>
      <p:sp>
        <p:nvSpPr>
          <p:cNvPr id="4" name="Content Placeholder 3">
            <a:extLst>
              <a:ext uri="{FF2B5EF4-FFF2-40B4-BE49-F238E27FC236}">
                <a16:creationId xmlns:a16="http://schemas.microsoft.com/office/drawing/2014/main" id="{E643F117-0965-35D8-9786-B939B244E783}"/>
              </a:ext>
            </a:extLst>
          </p:cNvPr>
          <p:cNvSpPr>
            <a:spLocks noGrp="1"/>
          </p:cNvSpPr>
          <p:nvPr>
            <p:ph idx="1"/>
          </p:nvPr>
        </p:nvSpPr>
        <p:spPr>
          <a:xfrm>
            <a:off x="0" y="1067991"/>
            <a:ext cx="12096584" cy="5579300"/>
          </a:xfrm>
        </p:spPr>
        <p:txBody>
          <a:bodyPr>
            <a:normAutofit/>
          </a:bodyPr>
          <a:lstStyle/>
          <a:p>
            <a:pPr marL="0" indent="0">
              <a:buNone/>
            </a:pPr>
            <a:endParaRPr lang="en-GB"/>
          </a:p>
          <a:p>
            <a:pPr lvl="1">
              <a:buFont typeface="Wingdings" panose="05000000000000000000" pitchFamily="2" charset="2"/>
              <a:buChar char="§"/>
            </a:pPr>
            <a:r>
              <a:rPr lang="en-GB" b="1">
                <a:solidFill>
                  <a:srgbClr val="00B0F0"/>
                </a:solidFill>
              </a:rPr>
              <a:t>Youth Walk and Talk</a:t>
            </a:r>
          </a:p>
          <a:p>
            <a:pPr lvl="1" algn="just"/>
            <a:r>
              <a:rPr lang="en-GB" sz="2133"/>
              <a:t>Aimed to facilitate communication between female students aged between 11 to 17 and local police officers.</a:t>
            </a:r>
          </a:p>
          <a:p>
            <a:pPr lvl="1" algn="just"/>
            <a:r>
              <a:rPr lang="en-GB" sz="2133"/>
              <a:t>To address and mitigate any safety concerns within the community.</a:t>
            </a:r>
          </a:p>
          <a:p>
            <a:pPr lvl="1" algn="just"/>
            <a:r>
              <a:rPr lang="en-GB" sz="2133"/>
              <a:t>To empower female students by providing a safe platform for expressing their concerns.</a:t>
            </a:r>
          </a:p>
          <a:p>
            <a:pPr marL="361942" lvl="1" indent="0" algn="just">
              <a:buNone/>
            </a:pPr>
            <a:endParaRPr lang="en-GB" sz="2133"/>
          </a:p>
          <a:p>
            <a:pPr lvl="1" algn="just">
              <a:buFont typeface="Wingdings" panose="05000000000000000000" pitchFamily="2" charset="2"/>
              <a:buChar char="§"/>
            </a:pPr>
            <a:r>
              <a:rPr lang="en-GB" b="1">
                <a:solidFill>
                  <a:srgbClr val="00B0F0"/>
                </a:solidFill>
              </a:rPr>
              <a:t>The “Consequence of Joint Enterprise”</a:t>
            </a:r>
          </a:p>
          <a:p>
            <a:pPr lvl="1" algn="just">
              <a:buFontTx/>
              <a:buChar char="-"/>
            </a:pPr>
            <a:r>
              <a:rPr lang="en-GB" sz="2133"/>
              <a:t>A&amp;S police are developing an educational package on the “Consequence of Joint Enterprise”</a:t>
            </a:r>
          </a:p>
          <a:p>
            <a:pPr lvl="1" algn="just">
              <a:buFontTx/>
              <a:buChar char="-"/>
            </a:pPr>
            <a:r>
              <a:rPr lang="en-GB" sz="2133"/>
              <a:t>We are inviting DSL leads to be part of this program. </a:t>
            </a:r>
          </a:p>
          <a:p>
            <a:pPr lvl="1" algn="just">
              <a:buFontTx/>
              <a:buChar char="-"/>
            </a:pPr>
            <a:endParaRPr lang="en-GB" sz="2133"/>
          </a:p>
          <a:p>
            <a:pPr marL="361942" lvl="1" indent="0" algn="just">
              <a:buNone/>
            </a:pPr>
            <a:r>
              <a:rPr lang="en-GB" sz="2133"/>
              <a:t>       To find out more please contact </a:t>
            </a:r>
            <a:r>
              <a:rPr lang="en-GB" sz="2133">
                <a:hlinkClick r:id="rId3"/>
              </a:rPr>
              <a:t>stephanie.mckenna@avonandsomerset.police.uk</a:t>
            </a:r>
            <a:endParaRPr lang="en-GB" sz="2133"/>
          </a:p>
          <a:p>
            <a:pPr marL="361942" lvl="1" indent="0" algn="just">
              <a:buNone/>
            </a:pPr>
            <a:endParaRPr lang="en-GB" sz="2133" b="1">
              <a:solidFill>
                <a:srgbClr val="00B0F0"/>
              </a:solidFill>
            </a:endParaRPr>
          </a:p>
        </p:txBody>
      </p:sp>
    </p:spTree>
    <p:extLst>
      <p:ext uri="{BB962C8B-B14F-4D97-AF65-F5344CB8AC3E}">
        <p14:creationId xmlns:p14="http://schemas.microsoft.com/office/powerpoint/2010/main" val="3035512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16CC-FE73-24A0-FD3F-9394442A0636}"/>
              </a:ext>
            </a:extLst>
          </p:cNvPr>
          <p:cNvSpPr>
            <a:spLocks noGrp="1"/>
          </p:cNvSpPr>
          <p:nvPr>
            <p:ph type="title"/>
          </p:nvPr>
        </p:nvSpPr>
        <p:spPr>
          <a:xfrm>
            <a:off x="0" y="86566"/>
            <a:ext cx="12192000" cy="1325563"/>
          </a:xfrm>
        </p:spPr>
        <p:txBody>
          <a:bodyPr/>
          <a:lstStyle/>
          <a:p>
            <a:r>
              <a:rPr lang="en-GB"/>
              <a:t>Prevent updates – </a:t>
            </a:r>
            <a:r>
              <a:rPr lang="en-GB" sz="4000"/>
              <a:t>information for your risk assessment </a:t>
            </a:r>
            <a:endParaRPr lang="en-GB"/>
          </a:p>
        </p:txBody>
      </p:sp>
      <p:sp>
        <p:nvSpPr>
          <p:cNvPr id="6" name="TextBox 5">
            <a:extLst>
              <a:ext uri="{FF2B5EF4-FFF2-40B4-BE49-F238E27FC236}">
                <a16:creationId xmlns:a16="http://schemas.microsoft.com/office/drawing/2014/main" id="{40299675-222B-2680-71DB-59FEA1CC20E1}"/>
              </a:ext>
            </a:extLst>
          </p:cNvPr>
          <p:cNvSpPr txBox="1"/>
          <p:nvPr/>
        </p:nvSpPr>
        <p:spPr>
          <a:xfrm>
            <a:off x="124647" y="1246845"/>
            <a:ext cx="4047681" cy="4570482"/>
          </a:xfrm>
          <a:prstGeom prst="rect">
            <a:avLst/>
          </a:prstGeom>
          <a:solidFill>
            <a:schemeClr val="tx2"/>
          </a:solidFill>
        </p:spPr>
        <p:txBody>
          <a:bodyPr wrap="square" lIns="91440" tIns="45720" rIns="91440" bIns="45720" anchor="t">
            <a:spAutoFit/>
          </a:bodyPr>
          <a:lstStyle/>
          <a:p>
            <a:r>
              <a:rPr lang="en-GB" sz="2700" b="1">
                <a:solidFill>
                  <a:schemeClr val="bg1"/>
                </a:solidFill>
                <a:latin typeface="+mn-lt"/>
              </a:rPr>
              <a:t>National and regional updates </a:t>
            </a:r>
            <a:br>
              <a:rPr lang="en-GB" sz="2700" b="1"/>
            </a:br>
            <a:r>
              <a:rPr lang="en-GB" sz="2700" b="1">
                <a:solidFill>
                  <a:schemeClr val="bg1"/>
                </a:solidFill>
              </a:rPr>
              <a:t>December</a:t>
            </a:r>
            <a:r>
              <a:rPr lang="en-GB" sz="2700" b="1">
                <a:solidFill>
                  <a:schemeClr val="bg1"/>
                </a:solidFill>
                <a:latin typeface="+mn-lt"/>
              </a:rPr>
              <a:t> 2024</a:t>
            </a:r>
            <a:br>
              <a:rPr lang="en-GB" sz="2000"/>
            </a:br>
            <a:br>
              <a:rPr lang="en-GB" sz="1800">
                <a:effectLst/>
                <a:latin typeface="Calibri" panose="020F0502020204030204" pitchFamily="34" charset="0"/>
                <a:ea typeface="Times New Roman" panose="02020603050405020304" pitchFamily="18" charset="0"/>
              </a:rPr>
            </a:br>
            <a:r>
              <a:rPr lang="en-GB" sz="1800">
                <a:solidFill>
                  <a:schemeClr val="bg1"/>
                </a:solidFill>
                <a:effectLst/>
                <a:latin typeface="Arial"/>
                <a:ea typeface="Calibri"/>
                <a:cs typeface="Arial"/>
              </a:rPr>
              <a:t>The threat of a terrorist attack in the UK is currently assessed as SUBSTANTIAL, meaning an attack is likely.</a:t>
            </a:r>
            <a:endParaRPr lang="en-GB">
              <a:solidFill>
                <a:schemeClr val="bg1"/>
              </a:solidFill>
              <a:latin typeface="Arial"/>
              <a:ea typeface="Calibri"/>
              <a:cs typeface="Arial"/>
            </a:endParaRPr>
          </a:p>
          <a:p>
            <a:endParaRPr lang="en-GB">
              <a:latin typeface="Arial" panose="020B0604020202020204" pitchFamily="34" charset="0"/>
              <a:ea typeface="Calibri" panose="020F0502020204030204" pitchFamily="34" charset="0"/>
            </a:endParaRPr>
          </a:p>
          <a:p>
            <a:r>
              <a:rPr lang="en-GB" sz="1400">
                <a:solidFill>
                  <a:srgbClr val="FFFFFF"/>
                </a:solidFill>
                <a:latin typeface="Arial"/>
                <a:ea typeface="Calibri"/>
                <a:cs typeface="Arial"/>
              </a:rPr>
              <a:t>The predominant ideologies seen in the SW in both Single-Issue referrals and police investigations are Extreme Right-Wing Terrorism (ERWT) and Islamist Terrorism (IT) and to a lesser extent Left Wing and Single Issue Terrorism (LASIT). </a:t>
            </a:r>
            <a:br>
              <a:rPr lang="en-GB" sz="1800">
                <a:effectLst/>
                <a:latin typeface="Arial" panose="020B0604020202020204" pitchFamily="34" charset="0"/>
                <a:ea typeface="Calibri" panose="020F0502020204030204" pitchFamily="34" charset="0"/>
              </a:rPr>
            </a:br>
            <a:endParaRPr lang="en-GB" sz="1800">
              <a:solidFill>
                <a:schemeClr val="bg1"/>
              </a:solidFill>
              <a:effectLst/>
              <a:latin typeface="Arial" panose="020B0604020202020204" pitchFamily="34" charset="0"/>
              <a:ea typeface="Calibri" panose="020F0502020204030204" pitchFamily="34" charset="0"/>
              <a:cs typeface="Arial"/>
            </a:endParaRPr>
          </a:p>
        </p:txBody>
      </p:sp>
      <p:sp>
        <p:nvSpPr>
          <p:cNvPr id="7" name="TextBox 6">
            <a:extLst>
              <a:ext uri="{FF2B5EF4-FFF2-40B4-BE49-F238E27FC236}">
                <a16:creationId xmlns:a16="http://schemas.microsoft.com/office/drawing/2014/main" id="{08C71523-1E45-CEC3-6385-62FE8962AA75}"/>
              </a:ext>
            </a:extLst>
          </p:cNvPr>
          <p:cNvSpPr txBox="1"/>
          <p:nvPr/>
        </p:nvSpPr>
        <p:spPr>
          <a:xfrm>
            <a:off x="8514009" y="1802950"/>
            <a:ext cx="3394155" cy="2308324"/>
          </a:xfrm>
          <a:prstGeom prst="rect">
            <a:avLst/>
          </a:prstGeom>
          <a:solidFill>
            <a:schemeClr val="accent1">
              <a:lumMod val="40000"/>
              <a:lumOff val="60000"/>
            </a:schemeClr>
          </a:solidFill>
        </p:spPr>
        <p:txBody>
          <a:bodyPr wrap="square" lIns="91440" tIns="45720" rIns="91440" bIns="45720" rtlCol="0" anchor="t">
            <a:spAutoFit/>
          </a:bodyPr>
          <a:lstStyle/>
          <a:p>
            <a:pPr algn="ctr"/>
            <a:r>
              <a:rPr lang="en-GB" b="1"/>
              <a:t>Bristol specific</a:t>
            </a:r>
          </a:p>
          <a:p>
            <a:endParaRPr lang="en-GB"/>
          </a:p>
          <a:p>
            <a:r>
              <a:rPr lang="en-GB"/>
              <a:t>Within the last year, all cases that have met the criteria for a Channel Panel were related to Extreme Right-Wing concerns.</a:t>
            </a:r>
            <a:endParaRPr lang="en-GB">
              <a:ea typeface="Calibri"/>
              <a:cs typeface="Calibri"/>
            </a:endParaRPr>
          </a:p>
          <a:p>
            <a:r>
              <a:rPr lang="en-GB">
                <a:ea typeface="Calibri"/>
                <a:cs typeface="Calibri"/>
              </a:rPr>
              <a:t>	-----------------------</a:t>
            </a:r>
          </a:p>
          <a:p>
            <a:endParaRPr lang="en-GB">
              <a:ea typeface="Calibri"/>
              <a:cs typeface="Calibri"/>
            </a:endParaRPr>
          </a:p>
        </p:txBody>
      </p:sp>
      <p:pic>
        <p:nvPicPr>
          <p:cNvPr id="5" name="Picture 4">
            <a:extLst>
              <a:ext uri="{FF2B5EF4-FFF2-40B4-BE49-F238E27FC236}">
                <a16:creationId xmlns:a16="http://schemas.microsoft.com/office/drawing/2014/main" id="{342D9EC3-BEF6-67ED-CB8C-3816BDB38C4C}"/>
              </a:ext>
            </a:extLst>
          </p:cNvPr>
          <p:cNvPicPr>
            <a:picLocks noChangeAspect="1"/>
          </p:cNvPicPr>
          <p:nvPr/>
        </p:nvPicPr>
        <p:blipFill>
          <a:blip r:embed="rId3"/>
          <a:stretch>
            <a:fillRect/>
          </a:stretch>
        </p:blipFill>
        <p:spPr>
          <a:xfrm>
            <a:off x="4172328" y="1412129"/>
            <a:ext cx="4057846" cy="2966379"/>
          </a:xfrm>
          <a:prstGeom prst="rect">
            <a:avLst/>
          </a:prstGeom>
        </p:spPr>
      </p:pic>
      <p:sp>
        <p:nvSpPr>
          <p:cNvPr id="3" name="TextBox 2">
            <a:extLst>
              <a:ext uri="{FF2B5EF4-FFF2-40B4-BE49-F238E27FC236}">
                <a16:creationId xmlns:a16="http://schemas.microsoft.com/office/drawing/2014/main" id="{D1FC53B0-A849-F45E-03A5-292C96B00251}"/>
              </a:ext>
            </a:extLst>
          </p:cNvPr>
          <p:cNvSpPr txBox="1"/>
          <p:nvPr/>
        </p:nvSpPr>
        <p:spPr>
          <a:xfrm>
            <a:off x="4396287" y="5464144"/>
            <a:ext cx="7663399" cy="1015663"/>
          </a:xfrm>
          <a:prstGeom prst="rect">
            <a:avLst/>
          </a:prstGeom>
          <a:solidFill>
            <a:schemeClr val="accent5">
              <a:lumMod val="20000"/>
              <a:lumOff val="80000"/>
            </a:schemeClr>
          </a:solidFill>
          <a:ln w="28575">
            <a:solidFill>
              <a:schemeClr val="tx1"/>
            </a:solidFill>
          </a:ln>
        </p:spPr>
        <p:txBody>
          <a:bodyPr wrap="square" lIns="91440" tIns="45720" rIns="91440" bIns="45720" rtlCol="0" anchor="t">
            <a:spAutoFit/>
          </a:bodyPr>
          <a:lstStyle/>
          <a:p>
            <a:r>
              <a:rPr lang="en-GB" sz="1400">
                <a:solidFill>
                  <a:srgbClr val="333333"/>
                </a:solidFill>
                <a:latin typeface="Arial"/>
                <a:cs typeface="Arial"/>
              </a:rPr>
              <a:t>Terrorist and extremist groups use signs and symbols to attract attention, propagate their ideologies and intimidate targeted communities. They also use signs and symbols to promote membership and solidarity similar to gang symbols.</a:t>
            </a:r>
            <a:endParaRPr lang="en-US" sz="1400"/>
          </a:p>
          <a:p>
            <a:pPr lvl="3"/>
            <a:r>
              <a:rPr lang="en-GB">
                <a:ea typeface="Calibri"/>
                <a:cs typeface="Calibri"/>
              </a:rPr>
              <a:t>You can check signs and symbols </a:t>
            </a:r>
            <a:r>
              <a:rPr lang="en-GB">
                <a:ea typeface="Calibri"/>
                <a:cs typeface="Calibri"/>
                <a:hlinkClick r:id="rId4"/>
              </a:rPr>
              <a:t>here</a:t>
            </a:r>
            <a:r>
              <a:rPr lang="en-GB">
                <a:ea typeface="Calibri"/>
                <a:cs typeface="Calibri"/>
              </a:rPr>
              <a:t>: </a:t>
            </a:r>
          </a:p>
        </p:txBody>
      </p:sp>
    </p:spTree>
    <p:extLst>
      <p:ext uri="{BB962C8B-B14F-4D97-AF65-F5344CB8AC3E}">
        <p14:creationId xmlns:p14="http://schemas.microsoft.com/office/powerpoint/2010/main" val="2285466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A9F6D7-CC72-5521-CD1E-867CF31F6930}"/>
              </a:ext>
            </a:extLst>
          </p:cNvPr>
          <p:cNvSpPr>
            <a:spLocks noGrp="1"/>
          </p:cNvSpPr>
          <p:nvPr>
            <p:ph type="title"/>
          </p:nvPr>
        </p:nvSpPr>
        <p:spPr>
          <a:xfrm>
            <a:off x="183575" y="3297643"/>
            <a:ext cx="5213819" cy="3267513"/>
          </a:xfrm>
        </p:spPr>
        <p:txBody>
          <a:bodyPr anchor="b">
            <a:normAutofit/>
          </a:bodyPr>
          <a:lstStyle/>
          <a:p>
            <a:pPr>
              <a:lnSpc>
                <a:spcPts val="1800"/>
              </a:lnSpc>
            </a:pPr>
            <a:br>
              <a:rPr lang="en-GB" sz="1800">
                <a:effectLst/>
                <a:latin typeface="Calibri" panose="020F0502020204030204" pitchFamily="34" charset="0"/>
                <a:ea typeface="Times New Roman" panose="02020603050405020304" pitchFamily="18" charset="0"/>
              </a:rPr>
            </a:br>
            <a:endParaRPr lang="en-GB" sz="4000">
              <a:solidFill>
                <a:srgbClr val="FFFFFF"/>
              </a:solidFill>
              <a:latin typeface="+mn-lt"/>
            </a:endParaRPr>
          </a:p>
        </p:txBody>
      </p:sp>
      <p:sp>
        <p:nvSpPr>
          <p:cNvPr id="3" name="Content Placeholder 2">
            <a:extLst>
              <a:ext uri="{FF2B5EF4-FFF2-40B4-BE49-F238E27FC236}">
                <a16:creationId xmlns:a16="http://schemas.microsoft.com/office/drawing/2014/main" id="{82E8A452-8C36-7B4B-0923-C9F2B02E50EA}"/>
              </a:ext>
            </a:extLst>
          </p:cNvPr>
          <p:cNvSpPr>
            <a:spLocks noGrp="1"/>
          </p:cNvSpPr>
          <p:nvPr>
            <p:ph idx="1"/>
          </p:nvPr>
        </p:nvSpPr>
        <p:spPr>
          <a:xfrm>
            <a:off x="5926619" y="201881"/>
            <a:ext cx="6091209" cy="6656119"/>
          </a:xfrm>
        </p:spPr>
        <p:txBody>
          <a:bodyPr anchor="ctr">
            <a:normAutofit/>
          </a:bodyPr>
          <a:lstStyle/>
          <a:p>
            <a:pPr marL="0" indent="0">
              <a:buNone/>
            </a:pPr>
            <a:r>
              <a:rPr lang="en-GB" sz="1600" b="1" i="0">
                <a:effectLst/>
                <a:latin typeface="-apple-system"/>
              </a:rPr>
              <a:t>Prevent Workshops:</a:t>
            </a:r>
            <a:endParaRPr lang="en-GB" sz="1600" b="0" i="0">
              <a:effectLst/>
              <a:latin typeface="-apple-system"/>
            </a:endParaRPr>
          </a:p>
          <a:p>
            <a:pPr>
              <a:buFont typeface="Arial" panose="020B0604020202020204" pitchFamily="34" charset="0"/>
              <a:buChar char="•"/>
            </a:pPr>
            <a:r>
              <a:rPr lang="en-GB" sz="1400" b="0" i="0" u="none" strike="noStrike">
                <a:effectLst/>
                <a:latin typeface="-apple-system"/>
                <a:hlinkClick r:id="rId3"/>
              </a:rPr>
              <a:t>Tuesday 1st July 2025 9.45am</a:t>
            </a:r>
            <a:endParaRPr lang="en-GB" sz="1400" b="0" i="0">
              <a:effectLst/>
              <a:latin typeface="-apple-system"/>
            </a:endParaRPr>
          </a:p>
          <a:p>
            <a:pPr marL="0" indent="0">
              <a:buNone/>
            </a:pPr>
            <a:r>
              <a:rPr lang="en-GB" sz="1400" b="0" i="0">
                <a:effectLst/>
                <a:latin typeface="-apple-system"/>
              </a:rPr>
              <a:t>All sessions will be held in person ………………………………………………………………………………………………………………………………</a:t>
            </a:r>
          </a:p>
          <a:p>
            <a:pPr marL="0" indent="0">
              <a:buNone/>
            </a:pPr>
            <a:r>
              <a:rPr lang="en-GB" sz="1600" b="1" i="0">
                <a:effectLst/>
                <a:latin typeface="-apple-system"/>
              </a:rPr>
              <a:t>Prevent Awareness Training for New Staff (Virtual):</a:t>
            </a:r>
            <a:r>
              <a:rPr lang="en-GB" sz="1600" b="0" i="0">
                <a:effectLst/>
                <a:latin typeface="-apple-system"/>
              </a:rPr>
              <a:t> </a:t>
            </a:r>
          </a:p>
          <a:p>
            <a:pPr>
              <a:buFont typeface="Arial" panose="020B0604020202020204" pitchFamily="34" charset="0"/>
              <a:buChar char="•"/>
            </a:pPr>
            <a:r>
              <a:rPr lang="en-GB" sz="1400" b="0" i="0" u="none" strike="noStrike">
                <a:effectLst/>
                <a:latin typeface="-apple-system"/>
                <a:hlinkClick r:id="rId4"/>
              </a:rPr>
              <a:t>Friday 9 May 2025 - 8.45 - 11.00</a:t>
            </a:r>
            <a:endParaRPr lang="en-GB" sz="1400" b="0" i="0">
              <a:effectLst/>
              <a:latin typeface="-apple-system"/>
            </a:endParaRPr>
          </a:p>
          <a:p>
            <a:pPr marL="0" indent="0">
              <a:buNone/>
            </a:pPr>
            <a:r>
              <a:rPr lang="en-GB" sz="1400" b="0" i="0">
                <a:effectLst/>
                <a:latin typeface="-apple-system"/>
              </a:rPr>
              <a:t>………………………………………………………………………………………………………………………………</a:t>
            </a:r>
          </a:p>
          <a:p>
            <a:pPr marL="0" indent="0">
              <a:buNone/>
            </a:pPr>
            <a:r>
              <a:rPr lang="en-GB" sz="1600" b="1" i="0">
                <a:effectLst/>
                <a:latin typeface="-apple-system"/>
              </a:rPr>
              <a:t>Autism and Prevent Training- National Autistic Society</a:t>
            </a:r>
            <a:endParaRPr lang="en-GB" sz="1600" b="0" i="0">
              <a:effectLst/>
              <a:latin typeface="-apple-system"/>
            </a:endParaRPr>
          </a:p>
          <a:p>
            <a:pPr>
              <a:buFont typeface="Arial" panose="020B0604020202020204" pitchFamily="34" charset="0"/>
              <a:buChar char="•"/>
            </a:pPr>
            <a:r>
              <a:rPr lang="en-GB" sz="1400" b="0" i="0" u="none" strike="noStrike">
                <a:effectLst/>
                <a:latin typeface="-apple-system"/>
                <a:hlinkClick r:id="rId5"/>
              </a:rPr>
              <a:t>Wednesday 26 February 2025 (12pm - 4.30 pm)</a:t>
            </a:r>
            <a:endParaRPr lang="en-GB" sz="1400" b="0" i="0">
              <a:effectLst/>
              <a:latin typeface="-apple-system"/>
            </a:endParaRPr>
          </a:p>
          <a:p>
            <a:pPr marL="0" indent="0">
              <a:buNone/>
            </a:pPr>
            <a:r>
              <a:rPr lang="en-GB" sz="1400" b="0" i="0">
                <a:effectLst/>
                <a:latin typeface="-apple-system"/>
              </a:rPr>
              <a:t>All sessions will be held in person at City Hall, College Green, Bristol BS1 5TR. </a:t>
            </a:r>
          </a:p>
          <a:p>
            <a:pPr marL="0" indent="0">
              <a:buNone/>
            </a:pPr>
            <a:r>
              <a:rPr lang="en-GB" sz="1400">
                <a:latin typeface="-apple-system"/>
              </a:rPr>
              <a:t>………………………………………………………………………………………………………………………………</a:t>
            </a:r>
            <a:endParaRPr lang="en-GB" sz="1400" b="0" i="0">
              <a:effectLst/>
              <a:latin typeface="-apple-system"/>
            </a:endParaRPr>
          </a:p>
          <a:p>
            <a:r>
              <a:rPr lang="en-GB" sz="1600" b="1">
                <a:hlinkClick r:id="rId6"/>
              </a:rPr>
              <a:t>Book free whole staff Prevent training  through the safeguarding in education team.</a:t>
            </a:r>
            <a:endParaRPr lang="en-GB" sz="1600" b="1"/>
          </a:p>
        </p:txBody>
      </p:sp>
      <p:pic>
        <p:nvPicPr>
          <p:cNvPr id="2050" name="Picture 2" descr="Image result for national autistic society">
            <a:extLst>
              <a:ext uri="{FF2B5EF4-FFF2-40B4-BE49-F238E27FC236}">
                <a16:creationId xmlns:a16="http://schemas.microsoft.com/office/drawing/2014/main" id="{CD3C115E-CF74-F4E6-D7B2-1A503E1B7E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31940" y="3794354"/>
            <a:ext cx="732267" cy="863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feguarding | Livingstone Primary School">
            <a:extLst>
              <a:ext uri="{FF2B5EF4-FFF2-40B4-BE49-F238E27FC236}">
                <a16:creationId xmlns:a16="http://schemas.microsoft.com/office/drawing/2014/main" id="{3A998A56-AC2F-9B8B-1E1F-B9E0A00DBD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887" y="2155384"/>
            <a:ext cx="4156017" cy="18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389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92696"/>
          </a:xfrm>
          <a:solidFill>
            <a:srgbClr val="990000"/>
          </a:solidFill>
        </p:spPr>
        <p:txBody>
          <a:bodyPr>
            <a:noAutofit/>
          </a:bodyPr>
          <a:lstStyle/>
          <a:p>
            <a:pPr algn="l"/>
            <a:r>
              <a:rPr lang="en-GB" sz="4400">
                <a:solidFill>
                  <a:schemeClr val="bg1"/>
                </a:solidFill>
              </a:rPr>
              <a:t>Agenda</a:t>
            </a:r>
          </a:p>
        </p:txBody>
      </p:sp>
      <p:sp>
        <p:nvSpPr>
          <p:cNvPr id="3" name="Content Placeholder 2"/>
          <p:cNvSpPr>
            <a:spLocks noGrp="1"/>
          </p:cNvSpPr>
          <p:nvPr>
            <p:ph idx="1"/>
          </p:nvPr>
        </p:nvSpPr>
        <p:spPr>
          <a:xfrm>
            <a:off x="203200" y="836712"/>
            <a:ext cx="9445195" cy="5616624"/>
          </a:xfrm>
        </p:spPr>
        <p:txBody>
          <a:bodyPr>
            <a:normAutofit/>
          </a:bodyPr>
          <a:lstStyle/>
          <a:p>
            <a:pPr marL="0" indent="0">
              <a:buNone/>
            </a:pPr>
            <a:endParaRPr lang="en-GB" sz="5333"/>
          </a:p>
          <a:p>
            <a:endParaRPr lang="en-GB"/>
          </a:p>
          <a:p>
            <a:pPr marL="0" indent="0">
              <a:buNone/>
            </a:pPr>
            <a:endParaRPr lang="en-GB"/>
          </a:p>
        </p:txBody>
      </p:sp>
      <p:sp>
        <p:nvSpPr>
          <p:cNvPr id="4" name="AutoShape 2" descr="Image result for agenda"/>
          <p:cNvSpPr>
            <a:spLocks noChangeAspect="1" noChangeArrowheads="1"/>
          </p:cNvSpPr>
          <p:nvPr/>
        </p:nvSpPr>
        <p:spPr bwMode="auto">
          <a:xfrm>
            <a:off x="0" y="-14446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GB" sz="2400">
              <a:solidFill>
                <a:prstClr val="black"/>
              </a:solidFill>
              <a:latin typeface="Calibri"/>
            </a:endParaRPr>
          </a:p>
        </p:txBody>
      </p:sp>
      <p:sp>
        <p:nvSpPr>
          <p:cNvPr id="6" name="Rectangle 1"/>
          <p:cNvSpPr>
            <a:spLocks noChangeArrowheads="1"/>
          </p:cNvSpPr>
          <p:nvPr/>
        </p:nvSpPr>
        <p:spPr bwMode="auto">
          <a:xfrm>
            <a:off x="452022" y="1820826"/>
            <a:ext cx="6569073"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marL="457200" indent="-457200" defTabSz="1219170">
              <a:buFont typeface="Arial" panose="020B0604020202020204" pitchFamily="34" charset="0"/>
              <a:buChar char="•"/>
            </a:pPr>
            <a:r>
              <a:rPr lang="en-GB" altLang="en-US" sz="2400">
                <a:latin typeface="Arial"/>
                <a:ea typeface="Times New Roman" pitchFamily="18" charset="0"/>
                <a:cs typeface="Arial"/>
              </a:rPr>
              <a:t>Schools Supporting Refugees and Asylum Seekers</a:t>
            </a:r>
            <a:endParaRPr lang="en-US" sz="2400">
              <a:ea typeface="Calibri"/>
              <a:cs typeface="Calibri"/>
            </a:endParaRPr>
          </a:p>
          <a:p>
            <a:pPr marL="457200" indent="-457200" defTabSz="1219170">
              <a:buFont typeface="Arial,Sans-Serif" panose="020B0604020202020204" pitchFamily="34" charset="0"/>
              <a:buChar char="•"/>
            </a:pPr>
            <a:r>
              <a:rPr lang="en-GB" sz="2400">
                <a:latin typeface="Arial"/>
                <a:ea typeface="Times New Roman" pitchFamily="18" charset="0"/>
                <a:cs typeface="Arial"/>
              </a:rPr>
              <a:t>Local &amp; National news</a:t>
            </a:r>
            <a:endParaRPr lang="en-US" sz="2400">
              <a:latin typeface="Arial"/>
              <a:ea typeface="Times New Roman" pitchFamily="18" charset="0"/>
              <a:cs typeface="Arial"/>
            </a:endParaRPr>
          </a:p>
          <a:p>
            <a:pPr marL="457200" indent="-457200" defTabSz="1219170">
              <a:buFont typeface="Arial" panose="020B0604020202020204" pitchFamily="34" charset="0"/>
              <a:buChar char="•"/>
            </a:pPr>
            <a:r>
              <a:rPr lang="en-GB" sz="2400">
                <a:latin typeface="Arial"/>
                <a:ea typeface="Times New Roman" pitchFamily="18" charset="0"/>
                <a:cs typeface="Arial"/>
              </a:rPr>
              <a:t>Keeping Bristol Safe Partnership updates - </a:t>
            </a:r>
            <a:r>
              <a:rPr lang="en-GB" altLang="en-US" sz="2400">
                <a:latin typeface="Arial"/>
                <a:ea typeface="Times New Roman" pitchFamily="18" charset="0"/>
                <a:cs typeface="Arial"/>
              </a:rPr>
              <a:t>S.175 Audit update and Data Drop</a:t>
            </a:r>
          </a:p>
          <a:p>
            <a:pPr marL="457200" indent="-457200" defTabSz="1219170">
              <a:buFont typeface="Arial" panose="020B0604020202020204" pitchFamily="34" charset="0"/>
              <a:buChar char="•"/>
            </a:pPr>
            <a:r>
              <a:rPr lang="en-GB" altLang="en-US" sz="2400">
                <a:latin typeface="Arial"/>
                <a:ea typeface="Times New Roman" pitchFamily="18" charset="0"/>
                <a:cs typeface="Arial"/>
              </a:rPr>
              <a:t>Supporting children who experience sexualised child on child harm (The Green House Centre and Be Safe)</a:t>
            </a:r>
          </a:p>
          <a:p>
            <a:pPr marL="457200" indent="-457200" defTabSz="1219170">
              <a:buFont typeface="Arial" panose="020B0604020202020204" pitchFamily="34" charset="0"/>
              <a:buChar char="•"/>
            </a:pPr>
            <a:r>
              <a:rPr lang="en-GB" sz="2400">
                <a:latin typeface="Arial"/>
                <a:cs typeface="Arial"/>
              </a:rPr>
              <a:t>Multi-agency updates</a:t>
            </a:r>
          </a:p>
          <a:p>
            <a:pPr marL="457200" indent="-457200" defTabSz="1219170">
              <a:buFont typeface="Arial" panose="020B0604020202020204" pitchFamily="34" charset="0"/>
              <a:buChar char="•"/>
            </a:pPr>
            <a:r>
              <a:rPr lang="en-GB" sz="2400">
                <a:latin typeface="Arial"/>
                <a:cs typeface="Arial"/>
              </a:rPr>
              <a:t>AOB</a:t>
            </a:r>
          </a:p>
        </p:txBody>
      </p:sp>
      <p:pic>
        <p:nvPicPr>
          <p:cNvPr id="1026" name="Picture 2" descr="Businessman checking a box">
            <a:extLst>
              <a:ext uri="{FF2B5EF4-FFF2-40B4-BE49-F238E27FC236}">
                <a16:creationId xmlns:a16="http://schemas.microsoft.com/office/drawing/2014/main" id="{94BCA077-B562-F5BF-F24E-C61CF1E891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72"/>
          <a:stretch/>
        </p:blipFill>
        <p:spPr bwMode="auto">
          <a:xfrm>
            <a:off x="7021096" y="692697"/>
            <a:ext cx="5170903" cy="616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34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EF0F-16B6-9D9D-A327-52267962B6E2}"/>
              </a:ext>
            </a:extLst>
          </p:cNvPr>
          <p:cNvSpPr>
            <a:spLocks noGrp="1"/>
          </p:cNvSpPr>
          <p:nvPr>
            <p:ph type="title"/>
          </p:nvPr>
        </p:nvSpPr>
        <p:spPr>
          <a:xfrm>
            <a:off x="576345" y="365125"/>
            <a:ext cx="11206163" cy="1325563"/>
          </a:xfrm>
        </p:spPr>
        <p:txBody>
          <a:bodyPr>
            <a:normAutofit/>
          </a:bodyPr>
          <a:lstStyle/>
          <a:p>
            <a:r>
              <a:rPr lang="en-GB" sz="3200"/>
              <a:t>Don’t forget to share information and intelligence with the partnership. </a:t>
            </a:r>
          </a:p>
        </p:txBody>
      </p:sp>
      <p:pic>
        <p:nvPicPr>
          <p:cNvPr id="5" name="Content Placeholder 4">
            <a:hlinkClick r:id="rId3"/>
            <a:extLst>
              <a:ext uri="{FF2B5EF4-FFF2-40B4-BE49-F238E27FC236}">
                <a16:creationId xmlns:a16="http://schemas.microsoft.com/office/drawing/2014/main" id="{EA163C36-9049-4A8B-3E3D-112EE58836B4}"/>
              </a:ext>
            </a:extLst>
          </p:cNvPr>
          <p:cNvPicPr>
            <a:picLocks noGrp="1" noChangeAspect="1"/>
          </p:cNvPicPr>
          <p:nvPr>
            <p:ph idx="1"/>
          </p:nvPr>
        </p:nvPicPr>
        <p:blipFill>
          <a:blip r:embed="rId4"/>
          <a:stretch>
            <a:fillRect/>
          </a:stretch>
        </p:blipFill>
        <p:spPr>
          <a:xfrm>
            <a:off x="489098" y="1419077"/>
            <a:ext cx="3827721" cy="5252839"/>
          </a:xfrm>
        </p:spPr>
      </p:pic>
      <p:pic>
        <p:nvPicPr>
          <p:cNvPr id="6" name="Picture 5">
            <a:extLst>
              <a:ext uri="{FF2B5EF4-FFF2-40B4-BE49-F238E27FC236}">
                <a16:creationId xmlns:a16="http://schemas.microsoft.com/office/drawing/2014/main" id="{50A23321-2C50-A855-20B7-0695A18A80E1}"/>
              </a:ext>
            </a:extLst>
          </p:cNvPr>
          <p:cNvPicPr>
            <a:picLocks noChangeAspect="1"/>
          </p:cNvPicPr>
          <p:nvPr/>
        </p:nvPicPr>
        <p:blipFill>
          <a:blip r:embed="rId5"/>
          <a:stretch>
            <a:fillRect/>
          </a:stretch>
        </p:blipFill>
        <p:spPr>
          <a:xfrm>
            <a:off x="4583493" y="1841500"/>
            <a:ext cx="7199015" cy="3867149"/>
          </a:xfrm>
          <a:prstGeom prst="rect">
            <a:avLst/>
          </a:prstGeom>
        </p:spPr>
      </p:pic>
    </p:spTree>
    <p:extLst>
      <p:ext uri="{BB962C8B-B14F-4D97-AF65-F5344CB8AC3E}">
        <p14:creationId xmlns:p14="http://schemas.microsoft.com/office/powerpoint/2010/main" val="3421369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2790825" y="0"/>
            <a:ext cx="6791325" cy="3209545"/>
          </a:xfrm>
        </p:spPr>
        <p:txBody>
          <a:bodyPr/>
          <a:lstStyle/>
          <a:p>
            <a:r>
              <a:rPr lang="en-US" sz="2400"/>
              <a:t>First Response</a:t>
            </a:r>
            <a:br>
              <a:rPr lang="en-US" sz="2400"/>
            </a:br>
            <a:r>
              <a:rPr lang="en-US" sz="2400"/>
              <a:t>Bristol’s front door to</a:t>
            </a:r>
            <a:r>
              <a:rPr lang="en-US" sz="2800"/>
              <a:t> </a:t>
            </a:r>
            <a:r>
              <a:rPr lang="en-US" sz="2400"/>
              <a:t>children’s and Young people’s services</a:t>
            </a:r>
            <a:br>
              <a:rPr lang="en-US" sz="2400"/>
            </a:br>
            <a:r>
              <a:rPr lang="en-US" sz="2400"/>
              <a:t>(CYPS)</a:t>
            </a:r>
            <a:endParaRPr lang="en-US" sz="2800"/>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p:txBody>
          <a:bodyPr/>
          <a:lstStyle/>
          <a:p>
            <a:endParaRPr lang="en-US"/>
          </a:p>
          <a:p>
            <a:endParaRPr lang="en-US"/>
          </a:p>
        </p:txBody>
      </p:sp>
      <p:sp>
        <p:nvSpPr>
          <p:cNvPr id="5" name="TextBox 4">
            <a:extLst>
              <a:ext uri="{FF2B5EF4-FFF2-40B4-BE49-F238E27FC236}">
                <a16:creationId xmlns:a16="http://schemas.microsoft.com/office/drawing/2014/main" id="{D8F098B4-4B68-7FED-C61A-CF34AE5923CE}"/>
              </a:ext>
            </a:extLst>
          </p:cNvPr>
          <p:cNvSpPr txBox="1"/>
          <p:nvPr/>
        </p:nvSpPr>
        <p:spPr>
          <a:xfrm>
            <a:off x="5330144" y="3429000"/>
            <a:ext cx="2130199" cy="1200329"/>
          </a:xfrm>
          <a:prstGeom prst="rect">
            <a:avLst/>
          </a:prstGeom>
          <a:noFill/>
        </p:spPr>
        <p:txBody>
          <a:bodyPr wrap="square">
            <a:spAutoFit/>
          </a:bodyPr>
          <a:lstStyle/>
          <a:p>
            <a:r>
              <a:rPr lang="en-US" b="1"/>
              <a:t>First Response</a:t>
            </a:r>
          </a:p>
          <a:p>
            <a:r>
              <a:rPr lang="en-US" b="1"/>
              <a:t>0117 903 6444</a:t>
            </a:r>
          </a:p>
          <a:p>
            <a:r>
              <a:rPr lang="en-GB" b="1">
                <a:hlinkClick r:id="rId2"/>
              </a:rPr>
              <a:t>Make a referral (bristol.gov.uk)</a:t>
            </a:r>
            <a:endParaRPr lang="en-US" b="1"/>
          </a:p>
        </p:txBody>
      </p:sp>
    </p:spTree>
    <p:extLst>
      <p:ext uri="{BB962C8B-B14F-4D97-AF65-F5344CB8AC3E}">
        <p14:creationId xmlns:p14="http://schemas.microsoft.com/office/powerpoint/2010/main" val="2131568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a:xfrm>
            <a:off x="772668" y="316992"/>
            <a:ext cx="10671048" cy="768096"/>
          </a:xfrm>
        </p:spPr>
        <p:txBody>
          <a:bodyPr/>
          <a:lstStyle/>
          <a:p>
            <a:r>
              <a:rPr lang="en-US"/>
              <a:t>Transformation  </a:t>
            </a:r>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a:xfrm>
            <a:off x="713231" y="2933114"/>
            <a:ext cx="8184583" cy="3367102"/>
          </a:xfrm>
          <a:ln w="38100"/>
        </p:spPr>
        <p:txBody>
          <a:bodyPr/>
          <a:lstStyle/>
          <a:p>
            <a:r>
              <a:rPr lang="en-US"/>
              <a:t>Extra familial harm Service</a:t>
            </a:r>
          </a:p>
        </p:txBody>
      </p:sp>
      <p:sp>
        <p:nvSpPr>
          <p:cNvPr id="6" name="Text Placeholder 5">
            <a:extLst>
              <a:ext uri="{FF2B5EF4-FFF2-40B4-BE49-F238E27FC236}">
                <a16:creationId xmlns:a16="http://schemas.microsoft.com/office/drawing/2014/main" id="{5AD6749A-51D8-599C-7C31-9922CF228D32}"/>
              </a:ext>
            </a:extLst>
          </p:cNvPr>
          <p:cNvSpPr>
            <a:spLocks noGrp="1"/>
          </p:cNvSpPr>
          <p:nvPr>
            <p:ph type="body" sz="quarter" idx="18"/>
          </p:nvPr>
        </p:nvSpPr>
        <p:spPr>
          <a:xfrm>
            <a:off x="992123" y="4037428"/>
            <a:ext cx="4639749" cy="2119532"/>
          </a:xfrm>
        </p:spPr>
        <p:txBody>
          <a:bodyPr>
            <a:normAutofit/>
          </a:bodyPr>
          <a:lstStyle/>
          <a:p>
            <a:r>
              <a:rPr lang="en-US" sz="1800" b="1"/>
              <a:t>Children exploited in the community </a:t>
            </a:r>
          </a:p>
          <a:p>
            <a:r>
              <a:rPr lang="en-US" sz="1800" b="1"/>
              <a:t>CCE</a:t>
            </a:r>
          </a:p>
          <a:p>
            <a:r>
              <a:rPr lang="en-US" sz="1800" b="1"/>
              <a:t>CSE</a:t>
            </a:r>
          </a:p>
          <a:p>
            <a:r>
              <a:rPr lang="en-US" sz="1800" b="1"/>
              <a:t>Group/gangs</a:t>
            </a:r>
          </a:p>
          <a:p>
            <a:r>
              <a:rPr lang="en-US" sz="1800" b="1"/>
              <a:t>Drugs and Young People Project </a:t>
            </a:r>
          </a:p>
          <a:p>
            <a:endParaRPr lang="en-US" sz="1800" b="1"/>
          </a:p>
          <a:p>
            <a:endParaRPr lang="en-US"/>
          </a:p>
          <a:p>
            <a:endParaRPr lang="en-US"/>
          </a:p>
        </p:txBody>
      </p:sp>
      <p:sp>
        <p:nvSpPr>
          <p:cNvPr id="21" name="Rectangle 20">
            <a:extLst>
              <a:ext uri="{FF2B5EF4-FFF2-40B4-BE49-F238E27FC236}">
                <a16:creationId xmlns:a16="http://schemas.microsoft.com/office/drawing/2014/main" id="{8C5C57E8-6C33-4203-AEF7-AF2D40BDC137}"/>
              </a:ext>
            </a:extLst>
          </p:cNvPr>
          <p:cNvSpPr/>
          <p:nvPr/>
        </p:nvSpPr>
        <p:spPr>
          <a:xfrm>
            <a:off x="10134600" y="0"/>
            <a:ext cx="2057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FAF6"/>
              </a:solidFill>
              <a:effectLst/>
              <a:uLnTx/>
              <a:uFillTx/>
              <a:latin typeface="Sabon Next LT"/>
              <a:ea typeface="+mn-ea"/>
              <a:cs typeface="+mn-cs"/>
            </a:endParaRPr>
          </a:p>
        </p:txBody>
      </p:sp>
      <p:pic>
        <p:nvPicPr>
          <p:cNvPr id="25" name="Picture Placeholder 24" descr="Blockchain outline">
            <a:extLst>
              <a:ext uri="{FF2B5EF4-FFF2-40B4-BE49-F238E27FC236}">
                <a16:creationId xmlns:a16="http://schemas.microsoft.com/office/drawing/2014/main" id="{AF94661B-D0E4-9F98-091E-F55718E218A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a:stretch>
            <a:fillRect/>
          </a:stretch>
        </p:blipFill>
        <p:spPr/>
      </p:pic>
      <p:sp>
        <p:nvSpPr>
          <p:cNvPr id="22" name="Flowchart: Connector 21">
            <a:extLst>
              <a:ext uri="{FF2B5EF4-FFF2-40B4-BE49-F238E27FC236}">
                <a16:creationId xmlns:a16="http://schemas.microsoft.com/office/drawing/2014/main" id="{A2189826-3C5C-A23C-B3C0-B6A6AAB1DE96}"/>
              </a:ext>
            </a:extLst>
          </p:cNvPr>
          <p:cNvSpPr/>
          <p:nvPr/>
        </p:nvSpPr>
        <p:spPr>
          <a:xfrm>
            <a:off x="9863138" y="116967"/>
            <a:ext cx="400050" cy="443484"/>
          </a:xfrm>
          <a:prstGeom prst="flowChartConnector">
            <a:avLst/>
          </a:prstGeom>
          <a:solidFill>
            <a:srgbClr val="D4D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FAF6"/>
              </a:solidFill>
              <a:effectLst/>
              <a:uLnTx/>
              <a:uFillTx/>
              <a:latin typeface="Sabon Next LT"/>
              <a:ea typeface="+mn-ea"/>
              <a:cs typeface="+mn-cs"/>
            </a:endParaRPr>
          </a:p>
        </p:txBody>
      </p:sp>
      <p:sp>
        <p:nvSpPr>
          <p:cNvPr id="23" name="Flowchart: Connector 22">
            <a:extLst>
              <a:ext uri="{FF2B5EF4-FFF2-40B4-BE49-F238E27FC236}">
                <a16:creationId xmlns:a16="http://schemas.microsoft.com/office/drawing/2014/main" id="{2A1687E7-C1F4-EC53-BFB1-5235FB41D071}"/>
              </a:ext>
            </a:extLst>
          </p:cNvPr>
          <p:cNvSpPr/>
          <p:nvPr/>
        </p:nvSpPr>
        <p:spPr>
          <a:xfrm>
            <a:off x="11253788" y="-440817"/>
            <a:ext cx="1371600" cy="1626108"/>
          </a:xfrm>
          <a:prstGeom prst="flowChartConnector">
            <a:avLst/>
          </a:prstGeom>
          <a:solidFill>
            <a:srgbClr val="AAC4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FAF6"/>
              </a:solidFill>
              <a:effectLst/>
              <a:uLnTx/>
              <a:uFillTx/>
              <a:latin typeface="Sabon Next LT"/>
              <a:ea typeface="+mn-ea"/>
              <a:cs typeface="+mn-cs"/>
            </a:endParaRPr>
          </a:p>
        </p:txBody>
      </p:sp>
      <p:sp>
        <p:nvSpPr>
          <p:cNvPr id="10" name="Picture Placeholder 9">
            <a:extLst>
              <a:ext uri="{FF2B5EF4-FFF2-40B4-BE49-F238E27FC236}">
                <a16:creationId xmlns:a16="http://schemas.microsoft.com/office/drawing/2014/main" id="{B51E1BEC-CC24-BC4E-090A-10D54F47DF74}"/>
              </a:ext>
            </a:extLst>
          </p:cNvPr>
          <p:cNvSpPr>
            <a:spLocks noGrp="1"/>
          </p:cNvSpPr>
          <p:nvPr>
            <p:ph type="pic" sz="quarter" idx="25"/>
          </p:nvPr>
        </p:nvSpPr>
        <p:spPr>
          <a:xfrm rot="10800000" flipV="1">
            <a:off x="2774730" y="1085087"/>
            <a:ext cx="5868714" cy="1560575"/>
          </a:xfrm>
        </p:spPr>
        <p:txBody>
          <a:bodyPr/>
          <a:lstStyle/>
          <a:p>
            <a:r>
              <a:rPr lang="en-GB" sz="2000"/>
              <a:t>Things are in process of changing at FAS with an Extra Familial team joining us in April 2025</a:t>
            </a:r>
          </a:p>
        </p:txBody>
      </p:sp>
    </p:spTree>
    <p:extLst>
      <p:ext uri="{BB962C8B-B14F-4D97-AF65-F5344CB8AC3E}">
        <p14:creationId xmlns:p14="http://schemas.microsoft.com/office/powerpoint/2010/main" val="3972522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6991350" y="2571235"/>
            <a:ext cx="4179570" cy="1715531"/>
          </a:xfrm>
        </p:spPr>
        <p:txBody>
          <a:bodyPr rtlCol="0" anchor="ctr">
            <a:normAutofit/>
          </a:bodyPr>
          <a:lstStyle/>
          <a:p>
            <a:pPr rtl="0"/>
            <a:r>
              <a:rPr lang="en-GB"/>
              <a:t>Area Social Work Teams Update</a:t>
            </a:r>
          </a:p>
        </p:txBody>
      </p:sp>
    </p:spTree>
    <p:extLst>
      <p:ext uri="{BB962C8B-B14F-4D97-AF65-F5344CB8AC3E}">
        <p14:creationId xmlns:p14="http://schemas.microsoft.com/office/powerpoint/2010/main" val="1642425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p:nvPr>
        </p:nvSpPr>
        <p:spPr>
          <a:xfrm>
            <a:off x="5476875" y="372139"/>
            <a:ext cx="5111750" cy="501550"/>
          </a:xfrm>
        </p:spPr>
        <p:txBody>
          <a:bodyPr rtlCol="0"/>
          <a:lstStyle/>
          <a:p>
            <a:pPr rtl="0"/>
            <a:r>
              <a:rPr lang="en-GB"/>
              <a:t>Workload</a:t>
            </a:r>
          </a:p>
        </p:txBody>
      </p:sp>
      <p:sp>
        <p:nvSpPr>
          <p:cNvPr id="6" name="Slide Number Placeholder 5">
            <a:extLst>
              <a:ext uri="{FF2B5EF4-FFF2-40B4-BE49-F238E27FC236}">
                <a16:creationId xmlns:a16="http://schemas.microsoft.com/office/drawing/2014/main" id="{BAEFF51B-0E28-4171-AE7C-A31AAB42BC73}"/>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GB"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a:ln>
                <a:noFill/>
              </a:ln>
              <a:solidFill>
                <a:prstClr val="black">
                  <a:tint val="75000"/>
                </a:prstClr>
              </a:solidFill>
              <a:effectLst/>
              <a:uLnTx/>
              <a:uFillTx/>
              <a:latin typeface="Tenorite"/>
              <a:ea typeface="+mn-ea"/>
              <a:cs typeface="+mn-cs"/>
            </a:endParaRPr>
          </a:p>
        </p:txBody>
      </p:sp>
      <p:sp>
        <p:nvSpPr>
          <p:cNvPr id="7" name="TextBox 6">
            <a:extLst>
              <a:ext uri="{FF2B5EF4-FFF2-40B4-BE49-F238E27FC236}">
                <a16:creationId xmlns:a16="http://schemas.microsoft.com/office/drawing/2014/main" id="{326881AB-5ECA-C325-BD54-132BB50665D7}"/>
              </a:ext>
            </a:extLst>
          </p:cNvPr>
          <p:cNvSpPr txBox="1"/>
          <p:nvPr/>
        </p:nvSpPr>
        <p:spPr>
          <a:xfrm>
            <a:off x="5156791" y="873690"/>
            <a:ext cx="6645348"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Tenorite"/>
                <a:ea typeface="+mn-ea"/>
                <a:cs typeface="+mn-cs"/>
              </a:rPr>
              <a:t>The workload pressures on Social Workers reflect-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enorit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Tenorite"/>
                <a:ea typeface="+mn-ea"/>
                <a:cs typeface="+mn-cs"/>
              </a:rPr>
              <a:t>The challenging social situations our children and families live under, due to increased levels of inequality and poverty.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a:ln>
                <a:noFill/>
              </a:ln>
              <a:solidFill>
                <a:prstClr val="black"/>
              </a:solidFill>
              <a:effectLst/>
              <a:uLnTx/>
              <a:uFillTx/>
              <a:latin typeface="Tenorit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Tenorite"/>
                <a:ea typeface="+mn-ea"/>
                <a:cs typeface="+mn-cs"/>
              </a:rPr>
              <a:t>Reduced funding and availability of universal services that support children and families at an earlier stage.</a:t>
            </a:r>
          </a:p>
          <a:p>
            <a:pPr marR="0" lvl="0" algn="l" defTabSz="914400" rtl="0" eaLnBrk="1" fontAlgn="auto" latinLnBrk="0" hangingPunct="1">
              <a:lnSpc>
                <a:spcPct val="100000"/>
              </a:lnSpc>
              <a:spcBef>
                <a:spcPts val="0"/>
              </a:spcBef>
              <a:spcAft>
                <a:spcPts val="0"/>
              </a:spcAft>
              <a:buClrTx/>
              <a:buSzTx/>
              <a:tabLst/>
              <a:defRPr/>
            </a:pPr>
            <a:endParaRPr kumimoji="0" lang="en-GB" sz="2400" b="0" i="0" u="none" strike="noStrike" kern="1200" cap="none" spc="0" normalizeH="0" baseline="0" noProof="0">
              <a:ln>
                <a:noFill/>
              </a:ln>
              <a:solidFill>
                <a:prstClr val="black"/>
              </a:solidFill>
              <a:effectLst/>
              <a:uLnTx/>
              <a:uFillTx/>
              <a:latin typeface="Tenorit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a:ln>
                  <a:noFill/>
                </a:ln>
                <a:solidFill>
                  <a:prstClr val="black"/>
                </a:solidFill>
                <a:effectLst/>
                <a:uLnTx/>
                <a:uFillTx/>
                <a:latin typeface="Tenorite"/>
                <a:ea typeface="+mn-ea"/>
                <a:cs typeface="+mn-cs"/>
              </a:rPr>
              <a:t>National challenges in relation to Social Work recruitment and retention, particularly within Child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enorite"/>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a:ln>
                <a:noFill/>
              </a:ln>
              <a:solidFill>
                <a:prstClr val="black"/>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enorit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enorite"/>
              <a:ea typeface="+mn-ea"/>
              <a:cs typeface="+mn-cs"/>
            </a:endParaRPr>
          </a:p>
        </p:txBody>
      </p:sp>
    </p:spTree>
    <p:extLst>
      <p:ext uri="{BB962C8B-B14F-4D97-AF65-F5344CB8AC3E}">
        <p14:creationId xmlns:p14="http://schemas.microsoft.com/office/powerpoint/2010/main" val="920173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2ED3-F4C4-6625-B256-41A3F0C82C1E}"/>
              </a:ext>
            </a:extLst>
          </p:cNvPr>
          <p:cNvSpPr>
            <a:spLocks noGrp="1"/>
          </p:cNvSpPr>
          <p:nvPr>
            <p:ph type="title"/>
          </p:nvPr>
        </p:nvSpPr>
        <p:spPr>
          <a:xfrm>
            <a:off x="5447662" y="132617"/>
            <a:ext cx="4958235" cy="802659"/>
          </a:xfrm>
        </p:spPr>
        <p:txBody>
          <a:bodyPr/>
          <a:lstStyle/>
          <a:p>
            <a:r>
              <a:rPr lang="en-GB"/>
              <a:t>Families First</a:t>
            </a:r>
          </a:p>
        </p:txBody>
      </p:sp>
      <p:sp>
        <p:nvSpPr>
          <p:cNvPr id="11" name="Date Placeholder 10">
            <a:extLst>
              <a:ext uri="{FF2B5EF4-FFF2-40B4-BE49-F238E27FC236}">
                <a16:creationId xmlns:a16="http://schemas.microsoft.com/office/drawing/2014/main" id="{AA59834D-5ABF-035F-2557-A0AD8CEC3335}"/>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tint val="75000"/>
                  </a:prstClr>
                </a:solidFill>
                <a:effectLst/>
                <a:uLnTx/>
                <a:uFillTx/>
                <a:latin typeface="Tenorite"/>
                <a:ea typeface="+mn-ea"/>
                <a:cs typeface="+mn-cs"/>
              </a:rPr>
              <a:t>20XX</a:t>
            </a:r>
          </a:p>
        </p:txBody>
      </p:sp>
      <p:sp>
        <p:nvSpPr>
          <p:cNvPr id="12" name="Footer Placeholder 11">
            <a:extLst>
              <a:ext uri="{FF2B5EF4-FFF2-40B4-BE49-F238E27FC236}">
                <a16:creationId xmlns:a16="http://schemas.microsoft.com/office/drawing/2014/main" id="{ADAA2C24-96BB-FE3F-4185-95BB02773D83}"/>
              </a:ext>
            </a:extLst>
          </p:cNvPr>
          <p:cNvSpPr>
            <a:spLocks noGrp="1"/>
          </p:cNvSpPr>
          <p:nvPr>
            <p:ph type="ftr" sz="quarter" idx="2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tint val="75000"/>
                  </a:prstClr>
                </a:solidFill>
                <a:effectLst/>
                <a:uLnTx/>
                <a:uFillTx/>
                <a:latin typeface="Tenorite"/>
                <a:ea typeface="+mn-ea"/>
                <a:cs typeface="+mn-cs"/>
              </a:rPr>
              <a:t>Pitch Deck</a:t>
            </a:r>
          </a:p>
        </p:txBody>
      </p:sp>
      <p:sp>
        <p:nvSpPr>
          <p:cNvPr id="13" name="Slide Number Placeholder 12">
            <a:extLst>
              <a:ext uri="{FF2B5EF4-FFF2-40B4-BE49-F238E27FC236}">
                <a16:creationId xmlns:a16="http://schemas.microsoft.com/office/drawing/2014/main" id="{264379E9-BC50-0046-6DF8-8A24D8716754}"/>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GB" sz="900" b="0" i="0" u="none" strike="noStrike" kern="1200" cap="none" spc="0" normalizeH="0" baseline="0" noProof="0" smtClean="0">
                <a:ln>
                  <a:noFill/>
                </a:ln>
                <a:solidFill>
                  <a:prstClr val="black">
                    <a:tint val="75000"/>
                  </a:prstClr>
                </a:solidFill>
                <a:effectLst/>
                <a:uLnTx/>
                <a:uFillTx/>
                <a:latin typeface="Tenorit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900" b="0" i="0" u="none" strike="noStrike" kern="1200" cap="none" spc="0" normalizeH="0" baseline="0" noProof="0">
              <a:ln>
                <a:noFill/>
              </a:ln>
              <a:solidFill>
                <a:prstClr val="black">
                  <a:tint val="75000"/>
                </a:prstClr>
              </a:solidFill>
              <a:effectLst/>
              <a:uLnTx/>
              <a:uFillTx/>
              <a:latin typeface="Tenorite"/>
              <a:ea typeface="+mn-ea"/>
              <a:cs typeface="+mn-cs"/>
            </a:endParaRPr>
          </a:p>
        </p:txBody>
      </p:sp>
      <p:sp>
        <p:nvSpPr>
          <p:cNvPr id="14" name="TextBox 13">
            <a:extLst>
              <a:ext uri="{FF2B5EF4-FFF2-40B4-BE49-F238E27FC236}">
                <a16:creationId xmlns:a16="http://schemas.microsoft.com/office/drawing/2014/main" id="{85360EAA-7CE8-89B7-DFFF-5B5742FFBA84}"/>
              </a:ext>
            </a:extLst>
          </p:cNvPr>
          <p:cNvSpPr txBox="1"/>
          <p:nvPr/>
        </p:nvSpPr>
        <p:spPr>
          <a:xfrm>
            <a:off x="2456121" y="1073888"/>
            <a:ext cx="9735880" cy="578619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Tenorite"/>
                <a:ea typeface="+mn-ea"/>
                <a:cs typeface="+mn-cs"/>
              </a:rPr>
              <a:t>In response to the pressures which our Social Work teams are working under Children’s Services are currently undergoing a transformation programme called Families First.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Tenorit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Tenorite"/>
                <a:ea typeface="+mn-ea"/>
                <a:cs typeface="+mn-cs"/>
              </a:rPr>
              <a:t>We are currently in phase 4 of this transformation. </a:t>
            </a:r>
            <a:r>
              <a:rPr lang="en-GB" sz="2200">
                <a:solidFill>
                  <a:prstClr val="black"/>
                </a:solidFill>
                <a:latin typeface="Tenorite"/>
              </a:rPr>
              <a:t>This </a:t>
            </a:r>
            <a:r>
              <a:rPr kumimoji="0" lang="en-GB" sz="2200" b="0" i="0" u="none" strike="noStrike" kern="1200" cap="none" spc="0" normalizeH="0" baseline="0" noProof="0">
                <a:ln>
                  <a:noFill/>
                </a:ln>
                <a:solidFill>
                  <a:prstClr val="black"/>
                </a:solidFill>
                <a:effectLst/>
                <a:uLnTx/>
                <a:uFillTx/>
                <a:latin typeface="Tenorite"/>
                <a:ea typeface="+mn-ea"/>
                <a:cs typeface="+mn-cs"/>
              </a:rPr>
              <a:t>focus is on our area Social Work services and Early Help offer.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Tenorit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Tenorite"/>
                <a:ea typeface="+mn-ea"/>
                <a:cs typeface="+mn-cs"/>
              </a:rPr>
              <a:t>The aims of phase 4 of the transformation is to increase the capacity of our Social Work units and the level of specialist support which they can access particularly in relation to extra familial harm, reducing entries into care and permanency.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Tenorite"/>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Tenorite"/>
                <a:ea typeface="+mn-ea"/>
                <a:cs typeface="+mn-cs"/>
              </a:rPr>
              <a:t>Phase 4 is now underway; consultations have been completed and it is hoped that all appointments for new roles will be in place by April. The new areas of the service will be developed over the months following this and further information will be shared as these changes are implemented.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enorite"/>
              <a:ea typeface="+mn-ea"/>
              <a:cs typeface="+mn-cs"/>
            </a:endParaRPr>
          </a:p>
        </p:txBody>
      </p:sp>
    </p:spTree>
    <p:extLst>
      <p:ext uri="{BB962C8B-B14F-4D97-AF65-F5344CB8AC3E}">
        <p14:creationId xmlns:p14="http://schemas.microsoft.com/office/powerpoint/2010/main" val="2967881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5394D-46C6-ECD5-6CD6-A6FBB5B295DB}"/>
              </a:ext>
            </a:extLst>
          </p:cNvPr>
          <p:cNvSpPr>
            <a:spLocks noGrp="1"/>
          </p:cNvSpPr>
          <p:nvPr>
            <p:ph type="ctrTitle" idx="4294967295"/>
          </p:nvPr>
        </p:nvSpPr>
        <p:spPr>
          <a:xfrm>
            <a:off x="914400" y="1435481"/>
            <a:ext cx="10363200" cy="1470025"/>
          </a:xfrm>
          <a:prstGeom prst="rect">
            <a:avLst/>
          </a:prstGeom>
        </p:spPr>
        <p:txBody>
          <a:bodyPr/>
          <a:lstStyle/>
          <a:p>
            <a:r>
              <a:rPr lang="en-GB">
                <a:solidFill>
                  <a:schemeClr val="bg1"/>
                </a:solidFill>
              </a:rPr>
              <a:t>Take a minute to remember those children who have lost their lives in Bristol </a:t>
            </a:r>
          </a:p>
        </p:txBody>
      </p:sp>
    </p:spTree>
    <p:extLst>
      <p:ext uri="{BB962C8B-B14F-4D97-AF65-F5344CB8AC3E}">
        <p14:creationId xmlns:p14="http://schemas.microsoft.com/office/powerpoint/2010/main" val="34146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7" name="Rectangle 4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extLst>
              <a:ext uri="{FF2B5EF4-FFF2-40B4-BE49-F238E27FC236}">
                <a16:creationId xmlns:a16="http://schemas.microsoft.com/office/drawing/2014/main" id="{FCE2F9C7-8712-4F83-31FA-04B8BD47D443}"/>
              </a:ext>
            </a:extLst>
          </p:cNvPr>
          <p:cNvPicPr>
            <a:picLocks noChangeAspect="1"/>
          </p:cNvPicPr>
          <p:nvPr/>
        </p:nvPicPr>
        <p:blipFill>
          <a:blip r:embed="rId4"/>
          <a:stretch>
            <a:fillRect/>
          </a:stretch>
        </p:blipFill>
        <p:spPr>
          <a:xfrm>
            <a:off x="5726700" y="1579662"/>
            <a:ext cx="5929634" cy="3979890"/>
          </a:xfrm>
          <a:prstGeom prst="rect">
            <a:avLst/>
          </a:prstGeom>
        </p:spPr>
      </p:pic>
      <p:sp>
        <p:nvSpPr>
          <p:cNvPr id="14" name="TextBox 13">
            <a:extLst>
              <a:ext uri="{FF2B5EF4-FFF2-40B4-BE49-F238E27FC236}">
                <a16:creationId xmlns:a16="http://schemas.microsoft.com/office/drawing/2014/main" id="{5E3D3E54-18D3-5361-3A8A-49F3BC96258C}"/>
              </a:ext>
            </a:extLst>
          </p:cNvPr>
          <p:cNvSpPr txBox="1"/>
          <p:nvPr/>
        </p:nvSpPr>
        <p:spPr>
          <a:xfrm>
            <a:off x="874260" y="5072261"/>
            <a:ext cx="4612889" cy="1785104"/>
          </a:xfrm>
          <a:prstGeom prst="rect">
            <a:avLst/>
          </a:prstGeom>
          <a:noFill/>
        </p:spPr>
        <p:txBody>
          <a:bodyPr wrap="square">
            <a:spAutoFit/>
          </a:bodyPr>
          <a:lstStyle/>
          <a:p>
            <a:r>
              <a:rPr lang="en-GB">
                <a:hlinkClick r:id="rId5"/>
              </a:rPr>
              <a:t>Responding to Critical Incidents training</a:t>
            </a:r>
            <a:r>
              <a:rPr lang="en-GB"/>
              <a:t> (FREE)</a:t>
            </a:r>
            <a:br>
              <a:rPr lang="en-GB"/>
            </a:br>
            <a:r>
              <a:rPr lang="en-GB" sz="1400"/>
              <a:t>Guidance for Senior Leaders in schools and education settings</a:t>
            </a:r>
          </a:p>
          <a:p>
            <a:pPr marL="285750" indent="-285750">
              <a:buFont typeface="Arial" panose="020B0604020202020204" pitchFamily="34" charset="0"/>
              <a:buChar char="•"/>
            </a:pPr>
            <a:r>
              <a:rPr lang="en-GB" sz="1400"/>
              <a:t>17</a:t>
            </a:r>
            <a:r>
              <a:rPr lang="en-GB" sz="1400" baseline="30000"/>
              <a:t>th</a:t>
            </a:r>
            <a:r>
              <a:rPr lang="en-GB" sz="1400"/>
              <a:t> March – CLF Institute (East/Central) </a:t>
            </a:r>
          </a:p>
          <a:p>
            <a:pPr marL="285750" indent="-285750">
              <a:buFont typeface="Arial" panose="020B0604020202020204" pitchFamily="34" charset="0"/>
              <a:buChar char="•"/>
            </a:pPr>
            <a:r>
              <a:rPr lang="en-GB" sz="1400"/>
              <a:t>17</a:t>
            </a:r>
            <a:r>
              <a:rPr lang="en-GB" sz="1400" baseline="30000"/>
              <a:t>th</a:t>
            </a:r>
            <a:r>
              <a:rPr lang="en-GB" sz="1400"/>
              <a:t> June – Knowle DGE (South)</a:t>
            </a:r>
          </a:p>
          <a:p>
            <a:br>
              <a:rPr lang="en-GB"/>
            </a:br>
            <a:endParaRPr lang="en-GB"/>
          </a:p>
        </p:txBody>
      </p:sp>
      <p:pic>
        <p:nvPicPr>
          <p:cNvPr id="4" name="Picture 3">
            <a:extLst>
              <a:ext uri="{FF2B5EF4-FFF2-40B4-BE49-F238E27FC236}">
                <a16:creationId xmlns:a16="http://schemas.microsoft.com/office/drawing/2014/main" id="{62383BE2-EF65-4E86-F2B8-980137EE09E5}"/>
              </a:ext>
            </a:extLst>
          </p:cNvPr>
          <p:cNvPicPr>
            <a:picLocks noChangeAspect="1"/>
          </p:cNvPicPr>
          <p:nvPr/>
        </p:nvPicPr>
        <p:blipFill>
          <a:blip r:embed="rId6"/>
          <a:stretch>
            <a:fillRect/>
          </a:stretch>
        </p:blipFill>
        <p:spPr>
          <a:xfrm>
            <a:off x="1179309" y="1144735"/>
            <a:ext cx="3501064" cy="3473167"/>
          </a:xfrm>
          <a:prstGeom prst="rect">
            <a:avLst/>
          </a:prstGeom>
        </p:spPr>
      </p:pic>
    </p:spTree>
    <p:extLst>
      <p:ext uri="{BB962C8B-B14F-4D97-AF65-F5344CB8AC3E}">
        <p14:creationId xmlns:p14="http://schemas.microsoft.com/office/powerpoint/2010/main" val="191081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32A23E9-BDD8-0D57-66C4-583B96D9B414}"/>
              </a:ext>
            </a:extLst>
          </p:cNvPr>
          <p:cNvSpPr txBox="1"/>
          <p:nvPr/>
        </p:nvSpPr>
        <p:spPr>
          <a:xfrm>
            <a:off x="5007430" y="1223005"/>
            <a:ext cx="6754284" cy="4678204"/>
          </a:xfrm>
          <a:prstGeom prst="rect">
            <a:avLst/>
          </a:prstGeom>
          <a:noFill/>
        </p:spPr>
        <p:txBody>
          <a:bodyPr wrap="square">
            <a:spAutoFit/>
          </a:bodyPr>
          <a:lstStyle/>
          <a:p>
            <a:r>
              <a:rPr lang="en-GB" sz="2400" b="1">
                <a:solidFill>
                  <a:srgbClr val="232D5A"/>
                </a:solidFill>
                <a:effectLst/>
                <a:latin typeface="Trebuchet MS" panose="020B0603020202020204" pitchFamily="34" charset="0"/>
                <a:ea typeface="Aptos" panose="020B0004020202020204" pitchFamily="34" charset="0"/>
                <a:cs typeface="Aptos" panose="020B0004020202020204" pitchFamily="34" charset="0"/>
              </a:rPr>
              <a:t>Creating Healing Environments – Evidence-Based Principles for Recovery after Trauma webinar</a:t>
            </a:r>
            <a:b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br>
            <a:b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br>
            <a: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t>Is a child you support struggling after trauma such as violence, abuse, or disaster? This free webinar from the UK Trauma Council - a project of Anna Freud - offers evidence-based advice for professionals, parents, and carers.</a:t>
            </a:r>
            <a:b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br>
            <a:b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br>
            <a: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t>The discussion will be hosted by Prof. Rachel Hiller, with insights from Consultant Clinical Psychologist David Trickey and a young person from the Grenfell Health &amp; Wellbeing Service. It will cover the potential impact of trauma on children, effective recovery strategies, and how to help young people get back on track.</a:t>
            </a:r>
            <a:b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br>
            <a:b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br>
            <a:r>
              <a:rPr lang="en-GB" sz="1600" u="sng">
                <a:solidFill>
                  <a:srgbClr val="007C89"/>
                </a:solidFill>
                <a:effectLst/>
                <a:latin typeface="Trebuchet MS" panose="020B0603020202020204" pitchFamily="34" charset="0"/>
                <a:ea typeface="Aptos" panose="020B0004020202020204" pitchFamily="34" charset="0"/>
                <a:cs typeface="Aptos" panose="020B0004020202020204" pitchFamily="34" charset="0"/>
                <a:hlinkClick r:id="rId3"/>
              </a:rPr>
              <a:t>Register now</a:t>
            </a:r>
            <a:r>
              <a:rPr lang="en-GB" sz="1600">
                <a:solidFill>
                  <a:srgbClr val="232D5A"/>
                </a:solidFill>
                <a:effectLst/>
                <a:latin typeface="Trebuchet MS" panose="020B0603020202020204" pitchFamily="34" charset="0"/>
                <a:ea typeface="Aptos" panose="020B0004020202020204" pitchFamily="34" charset="0"/>
                <a:cs typeface="Aptos" panose="020B0004020202020204" pitchFamily="34" charset="0"/>
              </a:rPr>
              <a:t> &gt;&gt;</a:t>
            </a:r>
            <a:br>
              <a:rPr lang="en-GB" sz="2400">
                <a:solidFill>
                  <a:srgbClr val="232D5A"/>
                </a:solidFill>
                <a:effectLst/>
                <a:latin typeface="Trebuchet MS" panose="020B0603020202020204" pitchFamily="34" charset="0"/>
                <a:ea typeface="Aptos" panose="020B0004020202020204" pitchFamily="34" charset="0"/>
                <a:cs typeface="Aptos" panose="020B0004020202020204" pitchFamily="34" charset="0"/>
              </a:rPr>
            </a:br>
            <a:endParaRPr lang="en-GB"/>
          </a:p>
        </p:txBody>
      </p:sp>
      <p:pic>
        <p:nvPicPr>
          <p:cNvPr id="12" name="Picture 11">
            <a:extLst>
              <a:ext uri="{FF2B5EF4-FFF2-40B4-BE49-F238E27FC236}">
                <a16:creationId xmlns:a16="http://schemas.microsoft.com/office/drawing/2014/main" id="{4AC63153-DBA7-6A62-A257-45F3B38C8A11}"/>
              </a:ext>
            </a:extLst>
          </p:cNvPr>
          <p:cNvPicPr>
            <a:picLocks noChangeAspect="1"/>
          </p:cNvPicPr>
          <p:nvPr/>
        </p:nvPicPr>
        <p:blipFill>
          <a:blip r:embed="rId4"/>
          <a:stretch>
            <a:fillRect/>
          </a:stretch>
        </p:blipFill>
        <p:spPr>
          <a:xfrm>
            <a:off x="298019" y="1045029"/>
            <a:ext cx="4709411" cy="4572000"/>
          </a:xfrm>
          <a:prstGeom prst="rect">
            <a:avLst/>
          </a:prstGeom>
        </p:spPr>
      </p:pic>
    </p:spTree>
    <p:extLst>
      <p:ext uri="{BB962C8B-B14F-4D97-AF65-F5344CB8AC3E}">
        <p14:creationId xmlns:p14="http://schemas.microsoft.com/office/powerpoint/2010/main" val="359685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508F4DF-8536-82F0-4D8E-C6D3A5582B33}"/>
              </a:ext>
            </a:extLst>
          </p:cNvPr>
          <p:cNvPicPr>
            <a:picLocks noChangeAspect="1"/>
          </p:cNvPicPr>
          <p:nvPr/>
        </p:nvPicPr>
        <p:blipFill>
          <a:blip r:embed="rId4"/>
          <a:stretch>
            <a:fillRect/>
          </a:stretch>
        </p:blipFill>
        <p:spPr>
          <a:xfrm>
            <a:off x="388747" y="2173572"/>
            <a:ext cx="2893428" cy="407886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6938C33-7A50-C6B3-C880-0FC1338E59E0}"/>
              </a:ext>
            </a:extLst>
          </p:cNvPr>
          <p:cNvPicPr>
            <a:picLocks noChangeAspect="1"/>
          </p:cNvPicPr>
          <p:nvPr/>
        </p:nvPicPr>
        <p:blipFill>
          <a:blip r:embed="rId5"/>
          <a:srcRect l="13172" t="8797" r="12696" b="10765"/>
          <a:stretch/>
        </p:blipFill>
        <p:spPr>
          <a:xfrm>
            <a:off x="101600" y="0"/>
            <a:ext cx="3583014" cy="1857829"/>
          </a:xfrm>
          <a:prstGeom prst="rect">
            <a:avLst/>
          </a:prstGeom>
        </p:spPr>
      </p:pic>
      <p:sp>
        <p:nvSpPr>
          <p:cNvPr id="5" name="TextBox 4">
            <a:extLst>
              <a:ext uri="{FF2B5EF4-FFF2-40B4-BE49-F238E27FC236}">
                <a16:creationId xmlns:a16="http://schemas.microsoft.com/office/drawing/2014/main" id="{3014AF46-F394-0F7C-E5E9-DF64805B2622}"/>
              </a:ext>
            </a:extLst>
          </p:cNvPr>
          <p:cNvSpPr txBox="1"/>
          <p:nvPr/>
        </p:nvSpPr>
        <p:spPr>
          <a:xfrm>
            <a:off x="3975906" y="1051959"/>
            <a:ext cx="4847772" cy="5632311"/>
          </a:xfrm>
          <a:prstGeom prst="rect">
            <a:avLst/>
          </a:prstGeom>
          <a:noFill/>
        </p:spPr>
        <p:txBody>
          <a:bodyPr wrap="square" rtlCol="0">
            <a:spAutoFit/>
          </a:bodyPr>
          <a:lstStyle/>
          <a:p>
            <a:r>
              <a:rPr lang="en-GB">
                <a:hlinkClick r:id="rId6"/>
              </a:rPr>
              <a:t>Taking Care of People You Lead </a:t>
            </a:r>
            <a:r>
              <a:rPr lang="en-GB"/>
              <a:t>  - Leadership and management programme that support and champions efforts to promote emotional health and wellbeing. </a:t>
            </a:r>
          </a:p>
          <a:p>
            <a:endParaRPr lang="en-GB"/>
          </a:p>
          <a:p>
            <a:r>
              <a:rPr lang="en-GB">
                <a:hlinkClick r:id="rId7"/>
              </a:rPr>
              <a:t>The Invisible Backpack Package – </a:t>
            </a:r>
            <a:r>
              <a:rPr lang="en-GB"/>
              <a:t>focuses on developing a relational approach in our work with babies, children and young people. </a:t>
            </a:r>
          </a:p>
          <a:p>
            <a:endParaRPr lang="en-GB"/>
          </a:p>
          <a:p>
            <a:r>
              <a:rPr lang="en-GB">
                <a:hlinkClick r:id="rId8"/>
              </a:rPr>
              <a:t>Barnardo's Education Community Booklets - </a:t>
            </a:r>
            <a:r>
              <a:rPr lang="en-GB"/>
              <a:t>Exploring grief  as well as more general wellbeing strategies. </a:t>
            </a:r>
          </a:p>
          <a:p>
            <a:endParaRPr lang="en-GB"/>
          </a:p>
          <a:p>
            <a:r>
              <a:rPr lang="en-GB">
                <a:hlinkClick r:id="rId9"/>
              </a:rPr>
              <a:t>BEC Podcast - </a:t>
            </a:r>
            <a:r>
              <a:rPr lang="en-GB"/>
              <a:t>  conversations with young people discussing topics relating to mental health and wellbeing that are important to them.</a:t>
            </a:r>
          </a:p>
          <a:p>
            <a:endParaRPr lang="en-GB"/>
          </a:p>
          <a:p>
            <a:r>
              <a:rPr lang="en-GB">
                <a:hlinkClick r:id="rId10"/>
              </a:rPr>
              <a:t>Therapeutic Games and Activities Resource –</a:t>
            </a:r>
            <a:r>
              <a:rPr lang="en-GB"/>
              <a:t> support staff to targeted interventions with individual and groups.</a:t>
            </a:r>
          </a:p>
        </p:txBody>
      </p:sp>
      <p:sp>
        <p:nvSpPr>
          <p:cNvPr id="7" name="TextBox 6">
            <a:extLst>
              <a:ext uri="{FF2B5EF4-FFF2-40B4-BE49-F238E27FC236}">
                <a16:creationId xmlns:a16="http://schemas.microsoft.com/office/drawing/2014/main" id="{A3E98F0C-507E-EAF1-712E-36889B20F190}"/>
              </a:ext>
            </a:extLst>
          </p:cNvPr>
          <p:cNvSpPr txBox="1"/>
          <p:nvPr/>
        </p:nvSpPr>
        <p:spPr>
          <a:xfrm>
            <a:off x="3951514" y="451860"/>
            <a:ext cx="5018315" cy="461665"/>
          </a:xfrm>
          <a:prstGeom prst="rect">
            <a:avLst/>
          </a:prstGeom>
          <a:noFill/>
        </p:spPr>
        <p:txBody>
          <a:bodyPr wrap="square">
            <a:spAutoFit/>
          </a:bodyPr>
          <a:lstStyle/>
          <a:p>
            <a:r>
              <a:rPr lang="en-GB" sz="2400"/>
              <a:t>FREE resources – funding until 2026. </a:t>
            </a:r>
          </a:p>
        </p:txBody>
      </p:sp>
      <p:pic>
        <p:nvPicPr>
          <p:cNvPr id="9" name="Picture 8">
            <a:extLst>
              <a:ext uri="{FF2B5EF4-FFF2-40B4-BE49-F238E27FC236}">
                <a16:creationId xmlns:a16="http://schemas.microsoft.com/office/drawing/2014/main" id="{7CBFB56D-7C90-AF26-AC27-91B31E09099E}"/>
              </a:ext>
            </a:extLst>
          </p:cNvPr>
          <p:cNvPicPr>
            <a:picLocks noChangeAspect="1"/>
          </p:cNvPicPr>
          <p:nvPr/>
        </p:nvPicPr>
        <p:blipFill>
          <a:blip r:embed="rId11"/>
          <a:stretch>
            <a:fillRect/>
          </a:stretch>
        </p:blipFill>
        <p:spPr>
          <a:xfrm>
            <a:off x="9328723" y="5555318"/>
            <a:ext cx="2672534" cy="1035670"/>
          </a:xfrm>
          <a:prstGeom prst="rect">
            <a:avLst/>
          </a:prstGeom>
        </p:spPr>
      </p:pic>
      <p:sp>
        <p:nvSpPr>
          <p:cNvPr id="11" name="TextBox 10">
            <a:extLst>
              <a:ext uri="{FF2B5EF4-FFF2-40B4-BE49-F238E27FC236}">
                <a16:creationId xmlns:a16="http://schemas.microsoft.com/office/drawing/2014/main" id="{02626EC2-C18E-F3CA-1126-30C845E5F7E0}"/>
              </a:ext>
            </a:extLst>
          </p:cNvPr>
          <p:cNvSpPr txBox="1"/>
          <p:nvPr/>
        </p:nvSpPr>
        <p:spPr>
          <a:xfrm>
            <a:off x="9328723" y="4695177"/>
            <a:ext cx="2993905" cy="646331"/>
          </a:xfrm>
          <a:prstGeom prst="rect">
            <a:avLst/>
          </a:prstGeom>
          <a:noFill/>
        </p:spPr>
        <p:txBody>
          <a:bodyPr wrap="square">
            <a:spAutoFit/>
          </a:bodyPr>
          <a:lstStyle/>
          <a:p>
            <a:r>
              <a:rPr lang="en-GB">
                <a:hlinkClick r:id="rId12"/>
              </a:rPr>
              <a:t>Spaces for Wellbeing Programme - Short clips -</a:t>
            </a:r>
            <a:endParaRPr lang="en-GB"/>
          </a:p>
        </p:txBody>
      </p:sp>
      <p:sp>
        <p:nvSpPr>
          <p:cNvPr id="13" name="TextBox 12">
            <a:extLst>
              <a:ext uri="{FF2B5EF4-FFF2-40B4-BE49-F238E27FC236}">
                <a16:creationId xmlns:a16="http://schemas.microsoft.com/office/drawing/2014/main" id="{9CB77F26-12CB-64F0-0445-5CECBD61F7DE}"/>
              </a:ext>
            </a:extLst>
          </p:cNvPr>
          <p:cNvSpPr txBox="1"/>
          <p:nvPr/>
        </p:nvSpPr>
        <p:spPr>
          <a:xfrm>
            <a:off x="9245598" y="3628228"/>
            <a:ext cx="3077030" cy="584775"/>
          </a:xfrm>
          <a:prstGeom prst="rect">
            <a:avLst/>
          </a:prstGeom>
          <a:noFill/>
        </p:spPr>
        <p:txBody>
          <a:bodyPr wrap="square">
            <a:spAutoFit/>
          </a:bodyPr>
          <a:lstStyle/>
          <a:p>
            <a:r>
              <a:rPr lang="en-GB" sz="1600">
                <a:hlinkClick r:id="rId13"/>
              </a:rPr>
              <a:t>BECommunity@barnardos.org.uk</a:t>
            </a:r>
            <a:endParaRPr lang="en-GB" sz="1600"/>
          </a:p>
          <a:p>
            <a:endParaRPr lang="en-GB" sz="1600"/>
          </a:p>
        </p:txBody>
      </p:sp>
      <p:pic>
        <p:nvPicPr>
          <p:cNvPr id="15" name="Picture 14">
            <a:hlinkClick r:id="rId14"/>
            <a:extLst>
              <a:ext uri="{FF2B5EF4-FFF2-40B4-BE49-F238E27FC236}">
                <a16:creationId xmlns:a16="http://schemas.microsoft.com/office/drawing/2014/main" id="{E18C8EA6-58E4-0616-93A6-C90E47019BCB}"/>
              </a:ext>
            </a:extLst>
          </p:cNvPr>
          <p:cNvPicPr>
            <a:picLocks noChangeAspect="1"/>
          </p:cNvPicPr>
          <p:nvPr/>
        </p:nvPicPr>
        <p:blipFill>
          <a:blip r:embed="rId15"/>
          <a:stretch>
            <a:fillRect/>
          </a:stretch>
        </p:blipFill>
        <p:spPr>
          <a:xfrm>
            <a:off x="9517409" y="869579"/>
            <a:ext cx="2228850" cy="2276475"/>
          </a:xfrm>
          <a:prstGeom prst="rect">
            <a:avLst/>
          </a:prstGeom>
        </p:spPr>
      </p:pic>
      <p:sp>
        <p:nvSpPr>
          <p:cNvPr id="17" name="TextBox 16">
            <a:extLst>
              <a:ext uri="{FF2B5EF4-FFF2-40B4-BE49-F238E27FC236}">
                <a16:creationId xmlns:a16="http://schemas.microsoft.com/office/drawing/2014/main" id="{4935AE11-5ADB-3D84-0853-04DE022B7B79}"/>
              </a:ext>
            </a:extLst>
          </p:cNvPr>
          <p:cNvSpPr txBox="1"/>
          <p:nvPr/>
        </p:nvSpPr>
        <p:spPr>
          <a:xfrm>
            <a:off x="9517408" y="3005013"/>
            <a:ext cx="2483849" cy="369332"/>
          </a:xfrm>
          <a:prstGeom prst="rect">
            <a:avLst/>
          </a:prstGeom>
          <a:noFill/>
        </p:spPr>
        <p:txBody>
          <a:bodyPr wrap="square">
            <a:spAutoFit/>
          </a:bodyPr>
          <a:lstStyle/>
          <a:p>
            <a:r>
              <a:rPr lang="en-GB"/>
              <a:t>Join the BEC mailing list </a:t>
            </a:r>
          </a:p>
        </p:txBody>
      </p:sp>
    </p:spTree>
    <p:extLst>
      <p:ext uri="{BB962C8B-B14F-4D97-AF65-F5344CB8AC3E}">
        <p14:creationId xmlns:p14="http://schemas.microsoft.com/office/powerpoint/2010/main" val="3802598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4475" y="798650"/>
            <a:ext cx="3057525" cy="1767996"/>
          </a:xfrm>
          <a:prstGeom prst="rect">
            <a:avLst/>
          </a:prstGeom>
        </p:spPr>
      </p:pic>
      <p:sp>
        <p:nvSpPr>
          <p:cNvPr id="2" name="Title 1"/>
          <p:cNvSpPr>
            <a:spLocks noGrp="1"/>
          </p:cNvSpPr>
          <p:nvPr>
            <p:ph type="title"/>
          </p:nvPr>
        </p:nvSpPr>
        <p:spPr>
          <a:xfrm>
            <a:off x="-3481191" y="-1698677"/>
            <a:ext cx="10515600" cy="1325563"/>
          </a:xfrm>
        </p:spPr>
        <p:txBody>
          <a:bodyPr>
            <a:normAutofit/>
          </a:bodyPr>
          <a:lstStyle/>
          <a:p>
            <a:pPr>
              <a:lnSpc>
                <a:spcPct val="90000"/>
              </a:lnSpc>
            </a:pPr>
            <a:r>
              <a:rPr lang="en-GB" sz="3600" b="1">
                <a:solidFill>
                  <a:srgbClr val="FFFFFE"/>
                </a:solidFill>
              </a:rPr>
              <a:t>Safeguarding Refugee and Asylum Seeker pupils and </a:t>
            </a:r>
            <a:br>
              <a:rPr lang="en-GB" sz="3600" b="1">
                <a:solidFill>
                  <a:srgbClr val="FFFFFE"/>
                </a:solidFill>
              </a:rPr>
            </a:br>
            <a:r>
              <a:rPr lang="en-GB" sz="3600" b="1">
                <a:solidFill>
                  <a:srgbClr val="FFFFFE"/>
                </a:solidFill>
              </a:rPr>
              <a:t>their families</a:t>
            </a:r>
          </a:p>
        </p:txBody>
      </p:sp>
      <p:sp>
        <p:nvSpPr>
          <p:cNvPr id="6" name="Content Placeholder 5">
            <a:extLst>
              <a:ext uri="{FF2B5EF4-FFF2-40B4-BE49-F238E27FC236}">
                <a16:creationId xmlns:a16="http://schemas.microsoft.com/office/drawing/2014/main" id="{ACAE848F-680B-B2FE-10E5-82C7C613FCEF}"/>
              </a:ext>
            </a:extLst>
          </p:cNvPr>
          <p:cNvSpPr>
            <a:spLocks noGrp="1"/>
          </p:cNvSpPr>
          <p:nvPr>
            <p:ph sz="half" idx="2"/>
          </p:nvPr>
        </p:nvSpPr>
        <p:spPr>
          <a:xfrm>
            <a:off x="325438" y="620814"/>
            <a:ext cx="8094662" cy="3684588"/>
          </a:xfrm>
        </p:spPr>
        <p:txBody>
          <a:bodyPr>
            <a:noAutofit/>
          </a:bodyPr>
          <a:lstStyle/>
          <a:p>
            <a:pPr marL="0" indent="0">
              <a:buNone/>
            </a:pPr>
            <a:r>
              <a:rPr lang="en-GB" sz="3600" b="1">
                <a:solidFill>
                  <a:srgbClr val="7030A0"/>
                </a:solidFill>
              </a:rPr>
              <a:t>Safeguarding Sanctuary Seeking Pupils (refugees and asylum seekers)  in our Schools </a:t>
            </a:r>
          </a:p>
        </p:txBody>
      </p:sp>
      <p:pic>
        <p:nvPicPr>
          <p:cNvPr id="1026" name="Picture 2" descr="Unaccompanied Asylum-Seeking Children">
            <a:extLst>
              <a:ext uri="{FF2B5EF4-FFF2-40B4-BE49-F238E27FC236}">
                <a16:creationId xmlns:a16="http://schemas.microsoft.com/office/drawing/2014/main" id="{F84E1891-4751-1250-FB28-2AB4A0C64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4475" y="2942397"/>
            <a:ext cx="3057525" cy="19643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Students' Messages of Welcome ...">
            <a:extLst>
              <a:ext uri="{FF2B5EF4-FFF2-40B4-BE49-F238E27FC236}">
                <a16:creationId xmlns:a16="http://schemas.microsoft.com/office/drawing/2014/main" id="{3E0DBDA1-4267-BB52-1DDA-D6EAD6F42D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4475" y="5282510"/>
            <a:ext cx="3057525" cy="16464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logo&#10;&#10;Description automatically generated">
            <a:extLst>
              <a:ext uri="{FF2B5EF4-FFF2-40B4-BE49-F238E27FC236}">
                <a16:creationId xmlns:a16="http://schemas.microsoft.com/office/drawing/2014/main" id="{D5D5CD79-F533-C95B-D976-27C99BA1A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475" y="7168"/>
            <a:ext cx="3057525" cy="606202"/>
          </a:xfrm>
          <a:prstGeom prst="rect">
            <a:avLst/>
          </a:prstGeom>
        </p:spPr>
      </p:pic>
      <p:pic>
        <p:nvPicPr>
          <p:cNvPr id="3" name="Picture 2">
            <a:extLst>
              <a:ext uri="{FF2B5EF4-FFF2-40B4-BE49-F238E27FC236}">
                <a16:creationId xmlns:a16="http://schemas.microsoft.com/office/drawing/2014/main" id="{808DA0F3-BF24-CAF4-0063-B10D7FCFE613}"/>
              </a:ext>
            </a:extLst>
          </p:cNvPr>
          <p:cNvPicPr>
            <a:picLocks noChangeAspect="1"/>
          </p:cNvPicPr>
          <p:nvPr/>
        </p:nvPicPr>
        <p:blipFill>
          <a:blip r:embed="rId7"/>
          <a:stretch>
            <a:fillRect/>
          </a:stretch>
        </p:blipFill>
        <p:spPr>
          <a:xfrm>
            <a:off x="0" y="3459333"/>
            <a:ext cx="9134475" cy="3398667"/>
          </a:xfrm>
          <a:prstGeom prst="rect">
            <a:avLst/>
          </a:prstGeom>
        </p:spPr>
      </p:pic>
      <p:sp>
        <p:nvSpPr>
          <p:cNvPr id="11" name="TextBox 10">
            <a:extLst>
              <a:ext uri="{FF2B5EF4-FFF2-40B4-BE49-F238E27FC236}">
                <a16:creationId xmlns:a16="http://schemas.microsoft.com/office/drawing/2014/main" id="{A543BEB8-0D53-E8F9-D986-D68C65B91A40}"/>
              </a:ext>
            </a:extLst>
          </p:cNvPr>
          <p:cNvSpPr txBox="1"/>
          <p:nvPr/>
        </p:nvSpPr>
        <p:spPr>
          <a:xfrm>
            <a:off x="325438" y="2803608"/>
            <a:ext cx="7934324" cy="584775"/>
          </a:xfrm>
          <a:prstGeom prst="rect">
            <a:avLst/>
          </a:prstGeom>
          <a:noFill/>
        </p:spPr>
        <p:txBody>
          <a:bodyPr wrap="square">
            <a:spAutoFit/>
          </a:bodyPr>
          <a:lstStyle/>
          <a:p>
            <a:r>
              <a:rPr lang="en-US" sz="3200" kern="1200">
                <a:latin typeface="+mj-lt"/>
                <a:ea typeface="+mj-ea"/>
                <a:cs typeface="+mj-cs"/>
              </a:rPr>
              <a:t>Ruth Pickersgill </a:t>
            </a:r>
            <a:endParaRPr lang="en-GB" sz="3200"/>
          </a:p>
        </p:txBody>
      </p:sp>
    </p:spTree>
    <p:extLst>
      <p:ext uri="{BB962C8B-B14F-4D97-AF65-F5344CB8AC3E}">
        <p14:creationId xmlns:p14="http://schemas.microsoft.com/office/powerpoint/2010/main" val="424882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047BF48-0383-EC37-0854-6B794D91BC7D}"/>
              </a:ext>
            </a:extLst>
          </p:cNvPr>
          <p:cNvSpPr>
            <a:spLocks noGrp="1"/>
          </p:cNvSpPr>
          <p:nvPr>
            <p:ph type="title"/>
          </p:nvPr>
        </p:nvSpPr>
        <p:spPr>
          <a:xfrm>
            <a:off x="686834" y="0"/>
            <a:ext cx="3200400" cy="5614735"/>
          </a:xfrm>
        </p:spPr>
        <p:txBody>
          <a:bodyPr>
            <a:normAutofit/>
          </a:bodyPr>
          <a:lstStyle/>
          <a:p>
            <a:r>
              <a:rPr lang="en-GB" sz="7200">
                <a:solidFill>
                  <a:schemeClr val="bg1"/>
                </a:solidFill>
              </a:rPr>
              <a:t>Context</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110498E-3964-9DEE-E299-146DC0320146}"/>
              </a:ext>
            </a:extLst>
          </p:cNvPr>
          <p:cNvSpPr>
            <a:spLocks noGrp="1"/>
          </p:cNvSpPr>
          <p:nvPr>
            <p:ph idx="1"/>
          </p:nvPr>
        </p:nvSpPr>
        <p:spPr>
          <a:xfrm>
            <a:off x="4447308" y="133350"/>
            <a:ext cx="7186527" cy="6724650"/>
          </a:xfrm>
        </p:spPr>
        <p:txBody>
          <a:bodyPr anchor="ctr">
            <a:normAutofit fontScale="92500"/>
          </a:bodyPr>
          <a:lstStyle/>
          <a:p>
            <a:r>
              <a:rPr lang="en-GB" sz="2600"/>
              <a:t>Changing demography in schools (AI hotels).</a:t>
            </a:r>
          </a:p>
          <a:p>
            <a:r>
              <a:rPr lang="en-GB" sz="2600"/>
              <a:t>Rapid Review  - Working Together to Keep Children Safe. (Will be updated in S. 175 moving forward). </a:t>
            </a:r>
          </a:p>
          <a:p>
            <a:r>
              <a:rPr lang="en-GB" sz="2600"/>
              <a:t>Issues with admissions, induction, attendance, transitions, Bristol has a high level of children affected with negative outcomes. </a:t>
            </a:r>
          </a:p>
          <a:p>
            <a:r>
              <a:rPr lang="en-GB" sz="2600"/>
              <a:t>Additional vulnerability to safeguarding concerns, compounded by existing trauma and social status.</a:t>
            </a:r>
          </a:p>
          <a:p>
            <a:r>
              <a:rPr lang="en-GB" sz="2600"/>
              <a:t>Accessibility of processes/ barriers to disclosure.</a:t>
            </a:r>
          </a:p>
          <a:p>
            <a:r>
              <a:rPr lang="en-GB" sz="2600"/>
              <a:t>Lack of specific pupil and parent/carer voice.</a:t>
            </a:r>
          </a:p>
          <a:p>
            <a:r>
              <a:rPr lang="en-GB" sz="2600"/>
              <a:t>Generic approach to safeguarding not effective – needs recognising additional trauma and cultural competence.</a:t>
            </a:r>
          </a:p>
          <a:p>
            <a:r>
              <a:rPr lang="en-GB" sz="2600"/>
              <a:t>Politics and far right riots, hate crime and </a:t>
            </a:r>
          </a:p>
          <a:p>
            <a:pPr marL="0" indent="0">
              <a:buNone/>
            </a:pPr>
            <a:r>
              <a:rPr lang="en-GB" sz="2600"/>
              <a:t>    racist incidents.</a:t>
            </a:r>
          </a:p>
        </p:txBody>
      </p:sp>
      <p:pic>
        <p:nvPicPr>
          <p:cNvPr id="4" name="Picture 2" descr="Rioters attack hotel housing asylum ...">
            <a:extLst>
              <a:ext uri="{FF2B5EF4-FFF2-40B4-BE49-F238E27FC236}">
                <a16:creationId xmlns:a16="http://schemas.microsoft.com/office/drawing/2014/main" id="{7D0AF2F5-24C6-AC1F-9A0F-B06DB39D2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37" y="3823855"/>
            <a:ext cx="4167271" cy="3034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360560"/>
      </p:ext>
    </p:extLst>
  </p:cSld>
  <p:clrMapOvr>
    <a:masterClrMapping/>
  </p:clrMapOvr>
</p:sld>
</file>

<file path=ppt/theme/theme1.xml><?xml version="1.0" encoding="utf-8"?>
<a:theme xmlns:a="http://schemas.openxmlformats.org/drawingml/2006/main" name="Template for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438558_Win32_v2" id="{4C05A457-285D-454C-A9EA-F338443A797C}" vid="{298C0BDB-2F83-41C5-B87D-3BE7246FD674}"/>
    </a:ext>
  </a:extLst>
</a:theme>
</file>

<file path=ppt/theme/theme6.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9047_TF22318419_Win32" id="{DA6E7C03-7C07-46B9-8D9D-F061C4AB5C28}" vid="{0874F78C-8308-4EE6-8F19-85387B86915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Custom Design">
  <a:themeElements>
    <a:clrScheme name="ASP 2018 Colour Palette">
      <a:dk1>
        <a:sysClr val="windowText" lastClr="000000"/>
      </a:dk1>
      <a:lt1>
        <a:sysClr val="window" lastClr="FFFFFF"/>
      </a:lt1>
      <a:dk2>
        <a:srgbClr val="141B4D"/>
      </a:dk2>
      <a:lt2>
        <a:srgbClr val="EEECE1"/>
      </a:lt2>
      <a:accent1>
        <a:srgbClr val="009FDF"/>
      </a:accent1>
      <a:accent2>
        <a:srgbClr val="003D97"/>
      </a:accent2>
      <a:accent3>
        <a:srgbClr val="00BF6F"/>
      </a:accent3>
      <a:accent4>
        <a:srgbClr val="9B26A2"/>
      </a:accent4>
      <a:accent5>
        <a:srgbClr val="F9423A"/>
      </a:accent5>
      <a:accent6>
        <a:srgbClr val="F2A9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tentionEvent xmlns="9ad6a7e5-7e17-4c98-b3ab-518dd187e2c2" xsi:nil="true"/>
    <TaxCatchAll xmlns="9ad6a7e5-7e17-4c98-b3ab-518dd187e2c2" xsi:nil="true"/>
    <RetentionStartDate xmlns="9ad6a7e5-7e17-4c98-b3ab-518dd187e2c2" xsi:nil="true"/>
    <lcf76f155ced4ddcb4097134ff3c332f xmlns="8dbe8c63-433b-43f3-9618-5953c00dffec">
      <Terms xmlns="http://schemas.microsoft.com/office/infopath/2007/PartnerControls"/>
    </lcf76f155ced4ddcb4097134ff3c332f>
    <_Flow_SignoffStatus xmlns="8dbe8c63-433b-43f3-9618-5953c00dffe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2CF9492BB29D4981268F4AF38FA9B4" ma:contentTypeVersion="21" ma:contentTypeDescription="Create a new document." ma:contentTypeScope="" ma:versionID="935c31405b417b3058e334db5a3431c9">
  <xsd:schema xmlns:xsd="http://www.w3.org/2001/XMLSchema" xmlns:xs="http://www.w3.org/2001/XMLSchema" xmlns:p="http://schemas.microsoft.com/office/2006/metadata/properties" xmlns:ns2="9ad6a7e5-7e17-4c98-b3ab-518dd187e2c2" xmlns:ns3="8dbe8c63-433b-43f3-9618-5953c00dffec" targetNamespace="http://schemas.microsoft.com/office/2006/metadata/properties" ma:root="true" ma:fieldsID="057d373d80c50323b9ea3e042ae8ebca" ns2:_="" ns3:_="">
    <xsd:import namespace="9ad6a7e5-7e17-4c98-b3ab-518dd187e2c2"/>
    <xsd:import namespace="8dbe8c63-433b-43f3-9618-5953c00dffec"/>
    <xsd:element name="properties">
      <xsd:complexType>
        <xsd:sequence>
          <xsd:element name="documentManagement">
            <xsd:complexType>
              <xsd:all>
                <xsd:element ref="ns2:RetentionStartDate" minOccurs="0"/>
                <xsd:element ref="ns2:RetentionEvent"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LengthInSeconds" minOccurs="0"/>
                <xsd:element ref="ns3:_Flow_SignoffStatu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d6a7e5-7e17-4c98-b3ab-518dd187e2c2" elementFormDefault="qualified">
    <xsd:import namespace="http://schemas.microsoft.com/office/2006/documentManagement/types"/>
    <xsd:import namespace="http://schemas.microsoft.com/office/infopath/2007/PartnerControls"/>
    <xsd:element name="RetentionStartDate" ma:index="8" nillable="true" ma:displayName="Retention Start Date" ma:description="Enter the retention start date (when known), e.g. the date that the retention period is measured from." ma:format="DateOnly" ma:internalName="RetentionStartDate">
      <xsd:simpleType>
        <xsd:restriction base="dms:DateTime"/>
      </xsd:simpleType>
    </xsd:element>
    <xsd:element name="RetentionEvent" ma:index="9" nillable="true" ma:displayName="Retention Event" ma:description="Enter a description of the event that starts the retention period. For example: 'Close of case', 'Date plan expires' etc." ma:internalName="RetentionEvent">
      <xsd:simpleType>
        <xsd:restriction base="dms:Text">
          <xsd:maxLength value="255"/>
        </xsd:restrictio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78a8ed7-a20a-426d-a338-c529b3f300e1}" ma:internalName="TaxCatchAll" ma:showField="CatchAllData" ma:web="9ad6a7e5-7e17-4c98-b3ab-518dd187e2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dbe8c63-433b-43f3-9618-5953c00dffe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cf50c9d-bc8f-48ed-ba3c-7168a5cdc8d7"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_Flow_SignoffStatus" ma:index="26" nillable="true" ma:displayName="Sign-off status" ma:internalName="Sign_x002d_off_x0020_status">
      <xsd:simpleType>
        <xsd:restriction base="dms:Text"/>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5C97F3-6729-4F7E-A3CE-851329C2CAE5}">
  <ds:schemaRef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8dbe8c63-433b-43f3-9618-5953c00dffec"/>
    <ds:schemaRef ds:uri="9ad6a7e5-7e17-4c98-b3ab-518dd187e2c2"/>
    <ds:schemaRef ds:uri="http://purl.org/dc/dcmitype/"/>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409ECC9F-8BA3-45D1-93DF-EF841301266C}">
  <ds:schemaRefs>
    <ds:schemaRef ds:uri="8dbe8c63-433b-43f3-9618-5953c00dffec"/>
    <ds:schemaRef ds:uri="9ad6a7e5-7e17-4c98-b3ab-518dd187e2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11C124-470E-41E1-9FB0-278375A15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3797</Words>
  <Application>Microsoft Office PowerPoint</Application>
  <PresentationFormat>Widescreen</PresentationFormat>
  <Paragraphs>342</Paragraphs>
  <Slides>35</Slides>
  <Notes>30</Notes>
  <HiddenSlides>1</HiddenSlides>
  <MMClips>4</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35</vt:i4>
      </vt:variant>
    </vt:vector>
  </HeadingPairs>
  <TitlesOfParts>
    <vt:vector size="62" baseType="lpstr">
      <vt:lpstr>adobe-garamond-pro</vt:lpstr>
      <vt:lpstr>-apple-system</vt:lpstr>
      <vt:lpstr>Aptos</vt:lpstr>
      <vt:lpstr>Aptos Display</vt:lpstr>
      <vt:lpstr>Arial</vt:lpstr>
      <vt:lpstr>Arial Black</vt:lpstr>
      <vt:lpstr>Arial,Sans-Serif</vt:lpstr>
      <vt:lpstr>Calibri</vt:lpstr>
      <vt:lpstr>Calibri Light</vt:lpstr>
      <vt:lpstr>inherit</vt:lpstr>
      <vt:lpstr>Roboto</vt:lpstr>
      <vt:lpstr>Sabon Next LT</vt:lpstr>
      <vt:lpstr>system-ui</vt:lpstr>
      <vt:lpstr>Tenorite</vt:lpstr>
      <vt:lpstr>Thesans-Bold</vt:lpstr>
      <vt:lpstr>Thesans-Semi-Light</vt:lpstr>
      <vt:lpstr>Trebuchet MS</vt:lpstr>
      <vt:lpstr>Wingdings</vt:lpstr>
      <vt:lpstr>Template for Training</vt:lpstr>
      <vt:lpstr>Office Theme</vt:lpstr>
      <vt:lpstr>2_Office Theme</vt:lpstr>
      <vt:lpstr>1_Office Theme</vt:lpstr>
      <vt:lpstr>3_Office Theme</vt:lpstr>
      <vt:lpstr>Monoline</vt:lpstr>
      <vt:lpstr>Office Theme</vt:lpstr>
      <vt:lpstr>Custom Design</vt:lpstr>
      <vt:lpstr>4_Office Theme</vt:lpstr>
      <vt:lpstr>PowerPoint Presentation</vt:lpstr>
      <vt:lpstr>PowerPoint Presentation</vt:lpstr>
      <vt:lpstr>Agenda</vt:lpstr>
      <vt:lpstr>Take a minute to remember those children who have lost their lives in Bristol </vt:lpstr>
      <vt:lpstr>PowerPoint Presentation</vt:lpstr>
      <vt:lpstr>PowerPoint Presentation</vt:lpstr>
      <vt:lpstr>PowerPoint Presentation</vt:lpstr>
      <vt:lpstr>Safeguarding Refugee and Asylum Seeker pupils and  their families</vt:lpstr>
      <vt:lpstr>Context</vt:lpstr>
      <vt:lpstr> How to engage in the work </vt:lpstr>
      <vt:lpstr>What are you doing specifically to support children who are seeking sanctuary? </vt:lpstr>
      <vt:lpstr>PowerPoint Presentation</vt:lpstr>
      <vt:lpstr>PowerPoint Presentation</vt:lpstr>
      <vt:lpstr>PowerPoint Presentation</vt:lpstr>
      <vt:lpstr>Local Safeguarding Partnership Updates</vt:lpstr>
      <vt:lpstr> Measles Guidance and Advice</vt:lpstr>
      <vt:lpstr>  Other originations involved were:  Aspiration Creation Elevation (ACE) Babbasa BRICKS Bristol Robins Foundation Children’s Scrapstore Creative Youth Network (CYN) (City Wide) Docklands Youth and Community Centre. Hartcliffe Girls Group Hartcliffe Club for Young People Knowle West Media Centre Listening Partnership (WECIL) Learning Partnership West (LPW) Oasis Hub (City Wide) Southmead Development Trust Street Space The Vench Wellspring Settlement Young Bristol (City Wide) Young Carers Voice (City Wide) Youth Moves.</vt:lpstr>
      <vt:lpstr>Shadow Board  - Having conversations with your child about knife crime  </vt:lpstr>
      <vt:lpstr>Section 175 Audit </vt:lpstr>
      <vt:lpstr>S.175 Audit </vt:lpstr>
      <vt:lpstr>Equality and Human Rights - Anti-oppressive and Anti-discriminatory practice </vt:lpstr>
      <vt:lpstr>Break time </vt:lpstr>
      <vt:lpstr>The Green House</vt:lpstr>
      <vt:lpstr>Be Safe</vt:lpstr>
      <vt:lpstr>Green House Centre and Be Safe guidance feedback </vt:lpstr>
      <vt:lpstr>PowerPoint Presentation</vt:lpstr>
      <vt:lpstr>Avon and Somerset police</vt:lpstr>
      <vt:lpstr>Prevent updates – information for your risk assessment </vt:lpstr>
      <vt:lpstr> </vt:lpstr>
      <vt:lpstr>Don’t forget to share information and intelligence with the partnership. </vt:lpstr>
      <vt:lpstr>First Response Bristol’s front door to children’s and Young people’s services (CYPS)</vt:lpstr>
      <vt:lpstr>Transformation  </vt:lpstr>
      <vt:lpstr>Area Social Work Teams Update</vt:lpstr>
      <vt:lpstr>Workload</vt:lpstr>
      <vt:lpstr>Families First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Clark</dc:creator>
  <cp:lastModifiedBy>Elisabeth Clark</cp:lastModifiedBy>
  <cp:revision>2</cp:revision>
  <dcterms:created xsi:type="dcterms:W3CDTF">2025-01-15T15:37:37Z</dcterms:created>
  <dcterms:modified xsi:type="dcterms:W3CDTF">2025-02-07T12:49:41Z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0x010100542CF9492BB29D4981268F4AF38FA9B4</vt:lpwstr>
  </property>
  <property fmtid="{D5CDD505-2E9C-101B-9397-08002B2CF9AE}" pid="3" name="MediaServiceImageTags">
    <vt:lpwstr/>
  </property>
</Properties>
</file>