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58" r:id="rId4"/>
    <p:sldId id="261" r:id="rId5"/>
    <p:sldId id="270" r:id="rId6"/>
    <p:sldId id="275" r:id="rId7"/>
    <p:sldId id="262" r:id="rId8"/>
    <p:sldId id="263" r:id="rId9"/>
    <p:sldId id="264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98334D-814C-4362-AA9C-5351957ECAF7}" v="53" dt="2022-12-02T08:00:59.7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DB4D6-E362-4BB7-A280-1DAF0A53CF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675686-4034-400B-9611-04E80A6C2A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8F8AE-72FD-4FB8-B57D-18C91BAC1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C460-F184-4876-856F-6874E500F019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FC731-0242-40F2-B1C7-003B9E94A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EEF2E-9F0D-4504-94AF-1285AF4B8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0B615-12E0-40EA-8C7B-51C1F1E34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371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15F2C-00A0-4ED0-A577-23035AA5D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524436-7FDB-4701-8FF1-C26BCF1077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9AFF6-9C22-4889-9C3E-036155733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C460-F184-4876-856F-6874E500F019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DCD24-B700-4938-ADC0-0FBAB56B1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A3DA0-151B-4C48-A2A5-DC4E0815D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0B615-12E0-40EA-8C7B-51C1F1E34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958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A3E7BC-E3B7-417C-A1C4-402191F2A2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C2D2E3-8F2D-483D-8CA4-54E2234578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90F99-6CB5-4DA5-93BF-8D4C8E7D7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C460-F184-4876-856F-6874E500F019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FE37E-AE32-4F27-AFCF-F1A6F7B7D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15DE8-C7C8-485F-8B29-BB43EDED7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0B615-12E0-40EA-8C7B-51C1F1E34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7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2C5D2-FC10-417E-A610-6B49DF5D9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BB3EF-3C5C-4080-83CB-4FD5250A5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1E2A0F-43A6-4209-B151-7AB198E54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C460-F184-4876-856F-6874E500F019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BDE35A-4E49-4254-89BF-E17CBA061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E47A0-AD75-45A1-9056-7FA2EC302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0B615-12E0-40EA-8C7B-51C1F1E34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882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D15E4-8194-4EFF-9E07-9CF670EE6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E4557B-AA39-402B-B59E-A83DE5B22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85356-6FB8-4FEF-B72F-8133E6C15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C460-F184-4876-856F-6874E500F019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8BB06-B819-48C1-862A-5C08E3FD2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4D6D3-CE18-48AB-948C-5B0BE44B3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0B615-12E0-40EA-8C7B-51C1F1E34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952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793A1-8334-4011-8E49-55997A333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8CCCB-4D42-4E4C-BBD5-81C708612B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0426AF-0134-4AD1-B13E-AC113BE147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CFFE70-4473-430B-B51A-D66FF3180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C460-F184-4876-856F-6874E500F019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BFC598-2486-4250-A5EE-2E16C2883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7D69E6-5851-4D12-AD09-5F5817907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0B615-12E0-40EA-8C7B-51C1F1E34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969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25364-416A-4D01-8A8E-6AFDD4DEC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2C5CA9-257E-4036-BCD2-DA6A1C07A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4C679-AF6D-42D2-80B3-C682F7660E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0A9239-53FA-48E7-B13A-0D926CEDFB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780D29-1A00-4354-BD87-96693CCB8F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678C2D-DFBD-4AB2-9FFD-766A9C39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C460-F184-4876-856F-6874E500F019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6A099B-27B9-4371-A538-4F86DBFB5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9CE46A-4DB8-4057-B2A2-001DB253A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0B615-12E0-40EA-8C7B-51C1F1E34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532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75859-8596-47D2-A08F-793AD0F57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CA8B40-69C1-4D1A-9E0E-9CDBD1395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C460-F184-4876-856F-6874E500F019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6C9BB0-8719-4C80-A8F6-EB68E947D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2F56AA-F1D5-4C01-91B1-CCF06BEF5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0B615-12E0-40EA-8C7B-51C1F1E34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28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76927C-3EAF-4A35-9269-633CF4178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C460-F184-4876-856F-6874E500F019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90573E-1F68-4A30-8757-67BE6200F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86E632-9353-4D6D-B471-495E6476D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0B615-12E0-40EA-8C7B-51C1F1E34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564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9BBF9-2C34-449D-A5D6-4668CA3C4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1A5F4-D3EF-4321-AB16-7ED0681FF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3AD01B-307F-479B-9B3C-7FA17AEF5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B59DF9-3F7A-419E-9C23-E76D6C13F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C460-F184-4876-856F-6874E500F019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6BF257-51AF-4934-B4D0-420D978A7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CED688-EE84-42C9-8AC3-58B6566A0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0B615-12E0-40EA-8C7B-51C1F1E34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095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70518-2275-4231-AE76-AA98E4D6B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089E92-2745-43E5-848B-97704F27C6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2EED09-E68E-4EFB-A36C-F1AA879A0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EAD012-75B4-45DD-A6DB-58A28CF69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C460-F184-4876-856F-6874E500F019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F63849-8F93-4D42-BA55-531A6C0BA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903E6-1952-44DF-BE36-49E702555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0B615-12E0-40EA-8C7B-51C1F1E34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89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980986-A271-4B30-AB98-932801202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9A0FC-4F6F-47A5-B9B1-239C549D1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11886-B1E1-407C-9F89-0C70BED42E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DC460-F184-4876-856F-6874E500F019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DD055-37A8-4488-AC02-FE79414EB0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0321F-197C-4D58-810B-9A05FA3EA7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0B615-12E0-40EA-8C7B-51C1F1E34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48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A7E3C-2D1F-46D6-A0BE-45D831805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Absence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BB220-560B-4D17-9BCB-43DCCE4C6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63" y="5202620"/>
            <a:ext cx="10515600" cy="145781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Highest absence (above 6%): </a:t>
            </a:r>
          </a:p>
          <a:p>
            <a:r>
              <a:rPr lang="en-GB" dirty="0"/>
              <a:t>Gypsy Roma, Traveller Irish Heritage, White and Black Caribbean, Pakistani, Irish, Black Caribbean, White and Black African </a:t>
            </a:r>
          </a:p>
        </p:txBody>
      </p:sp>
      <p:pic>
        <p:nvPicPr>
          <p:cNvPr id="4" name="Content Placeholder 4" descr="A picture containing timeline&#10;&#10;Description automatically generated">
            <a:extLst>
              <a:ext uri="{FF2B5EF4-FFF2-40B4-BE49-F238E27FC236}">
                <a16:creationId xmlns:a16="http://schemas.microsoft.com/office/drawing/2014/main" id="{BA12E890-1401-491B-BB55-5968CEFA2D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63" y="1464763"/>
            <a:ext cx="9669453" cy="3603144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3CD3A68-E20B-4324-A228-84361422D6D6}"/>
              </a:ext>
            </a:extLst>
          </p:cNvPr>
          <p:cNvCxnSpPr>
            <a:cxnSpLocks/>
          </p:cNvCxnSpPr>
          <p:nvPr/>
        </p:nvCxnSpPr>
        <p:spPr>
          <a:xfrm flipH="1">
            <a:off x="1471612" y="3913505"/>
            <a:ext cx="9248775" cy="76200"/>
          </a:xfrm>
          <a:prstGeom prst="line">
            <a:avLst/>
          </a:prstGeom>
          <a:ln w="412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8F284FEB-5D99-4C77-A96C-6EBA7AEFCC47}"/>
              </a:ext>
            </a:extLst>
          </p:cNvPr>
          <p:cNvSpPr txBox="1"/>
          <p:nvPr/>
        </p:nvSpPr>
        <p:spPr>
          <a:xfrm>
            <a:off x="237998" y="3728839"/>
            <a:ext cx="1107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Nat: 4.6%</a:t>
            </a:r>
          </a:p>
        </p:txBody>
      </p:sp>
    </p:spTree>
    <p:extLst>
      <p:ext uri="{BB962C8B-B14F-4D97-AF65-F5344CB8AC3E}">
        <p14:creationId xmlns:p14="http://schemas.microsoft.com/office/powerpoint/2010/main" val="924766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C4165-5478-4581-AA03-A60F89E3E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English and Maths Grade 4+</a:t>
            </a:r>
          </a:p>
        </p:txBody>
      </p:sp>
      <p:pic>
        <p:nvPicPr>
          <p:cNvPr id="5" name="Content Placeholder 4" descr="Chart, bar chart&#10;&#10;Description automatically generated">
            <a:extLst>
              <a:ext uri="{FF2B5EF4-FFF2-40B4-BE49-F238E27FC236}">
                <a16:creationId xmlns:a16="http://schemas.microsoft.com/office/drawing/2014/main" id="{A821A17F-C06E-44C7-99AA-70220A94C3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735" y="1315720"/>
            <a:ext cx="10550065" cy="5445760"/>
          </a:xfr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8B95EDF-91F0-4B50-A1A3-D8C115AF9400}"/>
              </a:ext>
            </a:extLst>
          </p:cNvPr>
          <p:cNvCxnSpPr>
            <a:cxnSpLocks/>
          </p:cNvCxnSpPr>
          <p:nvPr/>
        </p:nvCxnSpPr>
        <p:spPr>
          <a:xfrm flipV="1">
            <a:off x="8188929" y="1315720"/>
            <a:ext cx="0" cy="509778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F2AE949-31A6-4207-A852-9C6899BD9E6C}"/>
              </a:ext>
            </a:extLst>
          </p:cNvPr>
          <p:cNvSpPr txBox="1"/>
          <p:nvPr/>
        </p:nvSpPr>
        <p:spPr>
          <a:xfrm>
            <a:off x="7874000" y="566241"/>
            <a:ext cx="12649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Bristol 66.6%</a:t>
            </a:r>
          </a:p>
          <a:p>
            <a:endParaRPr lang="en-GB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661A5E01-8D37-45B0-BC73-0A2B6AABEF98}"/>
              </a:ext>
            </a:extLst>
          </p:cNvPr>
          <p:cNvSpPr txBox="1">
            <a:spLocks/>
          </p:cNvSpPr>
          <p:nvPr/>
        </p:nvSpPr>
        <p:spPr>
          <a:xfrm>
            <a:off x="9398000" y="3429000"/>
            <a:ext cx="2270728" cy="30638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Pakistani, other, no information, White and Black Caribbean, Black Caribbean</a:t>
            </a:r>
          </a:p>
        </p:txBody>
      </p:sp>
    </p:spTree>
    <p:extLst>
      <p:ext uri="{BB962C8B-B14F-4D97-AF65-F5344CB8AC3E}">
        <p14:creationId xmlns:p14="http://schemas.microsoft.com/office/powerpoint/2010/main" val="2523779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D0A0C-5042-41B0-AB56-6214F8303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300" y="40957"/>
            <a:ext cx="10515600" cy="1325563"/>
          </a:xfrm>
        </p:spPr>
        <p:txBody>
          <a:bodyPr/>
          <a:lstStyle/>
          <a:p>
            <a:r>
              <a:rPr lang="en-GB" b="1" dirty="0"/>
              <a:t>English and Maths Grade 5+</a:t>
            </a:r>
          </a:p>
        </p:txBody>
      </p:sp>
      <p:pic>
        <p:nvPicPr>
          <p:cNvPr id="5" name="Content Placeholder 4" descr="Chart, bar chart&#10;&#10;Description automatically generated">
            <a:extLst>
              <a:ext uri="{FF2B5EF4-FFF2-40B4-BE49-F238E27FC236}">
                <a16:creationId xmlns:a16="http://schemas.microsoft.com/office/drawing/2014/main" id="{72E9ECD2-238E-4237-B5F5-67E7F0C7BB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400" y="1331773"/>
            <a:ext cx="10096500" cy="5379826"/>
          </a:xfr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4C1E519-77D9-4643-B713-6B4630C0E7B7}"/>
              </a:ext>
            </a:extLst>
          </p:cNvPr>
          <p:cNvCxnSpPr>
            <a:cxnSpLocks/>
          </p:cNvCxnSpPr>
          <p:nvPr/>
        </p:nvCxnSpPr>
        <p:spPr>
          <a:xfrm flipV="1">
            <a:off x="7299929" y="1331773"/>
            <a:ext cx="0" cy="509778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8A6B267-FCAA-4FB1-8E36-7CBA6D974040}"/>
              </a:ext>
            </a:extLst>
          </p:cNvPr>
          <p:cNvSpPr txBox="1"/>
          <p:nvPr/>
        </p:nvSpPr>
        <p:spPr>
          <a:xfrm>
            <a:off x="7299929" y="1045878"/>
            <a:ext cx="12649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Bristol 49.8%</a:t>
            </a:r>
          </a:p>
          <a:p>
            <a:endParaRPr lang="en-GB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FF7D864D-639D-4418-80B2-C06E97D80A9C}"/>
              </a:ext>
            </a:extLst>
          </p:cNvPr>
          <p:cNvSpPr txBox="1">
            <a:spLocks/>
          </p:cNvSpPr>
          <p:nvPr/>
        </p:nvSpPr>
        <p:spPr>
          <a:xfrm>
            <a:off x="9397999" y="3429000"/>
            <a:ext cx="2552697" cy="30638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Black African, White British, Pakistani, other, White and Black Caribbean, no information, Black Caribbean</a:t>
            </a:r>
          </a:p>
        </p:txBody>
      </p:sp>
    </p:spTree>
    <p:extLst>
      <p:ext uri="{BB962C8B-B14F-4D97-AF65-F5344CB8AC3E}">
        <p14:creationId xmlns:p14="http://schemas.microsoft.com/office/powerpoint/2010/main" val="746240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A6D72-F7D7-4F79-BE52-B06246C17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Persistent Absence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F142A-01BD-4848-A297-D02BF3B76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41637"/>
            <a:ext cx="10515600" cy="13353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Highest persistent absence (above 19%)</a:t>
            </a:r>
          </a:p>
          <a:p>
            <a:r>
              <a:rPr lang="en-GB" dirty="0"/>
              <a:t>Travel Irish Heritage, Gypsy Roma. White and Black Caribbean, Pakistani, Black Caribbean, Bangladeshi, White and Black African</a:t>
            </a:r>
          </a:p>
        </p:txBody>
      </p:sp>
      <p:pic>
        <p:nvPicPr>
          <p:cNvPr id="4" name="Content Placeholder 4" descr="A picture containing chart&#10;&#10;Description automatically generated">
            <a:extLst>
              <a:ext uri="{FF2B5EF4-FFF2-40B4-BE49-F238E27FC236}">
                <a16:creationId xmlns:a16="http://schemas.microsoft.com/office/drawing/2014/main" id="{644A14FB-6D48-498F-A6FB-A6AB533AC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980" y="1313800"/>
            <a:ext cx="9729041" cy="341937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67A1F16-C1E1-46DE-9067-084458B13E6F}"/>
              </a:ext>
            </a:extLst>
          </p:cNvPr>
          <p:cNvSpPr txBox="1"/>
          <p:nvPr/>
        </p:nvSpPr>
        <p:spPr>
          <a:xfrm>
            <a:off x="237997" y="3728839"/>
            <a:ext cx="1264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Nat: 12.1%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4259ACD-4AA1-4424-8670-0CB4B562ADA9}"/>
              </a:ext>
            </a:extLst>
          </p:cNvPr>
          <p:cNvCxnSpPr>
            <a:cxnSpLocks/>
          </p:cNvCxnSpPr>
          <p:nvPr/>
        </p:nvCxnSpPr>
        <p:spPr>
          <a:xfrm flipH="1">
            <a:off x="1471612" y="3837305"/>
            <a:ext cx="9248775" cy="76200"/>
          </a:xfrm>
          <a:prstGeom prst="line">
            <a:avLst/>
          </a:prstGeom>
          <a:ln w="412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7272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499CA-814B-4E5B-948D-B3AAC7745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Persistent Absence (50%)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1FEEA9-1010-4018-B6E6-5FD96118A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92109"/>
            <a:ext cx="10515600" cy="13007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Highest persistent absence (above 2%)</a:t>
            </a:r>
          </a:p>
          <a:p>
            <a:r>
              <a:rPr lang="en-GB" dirty="0"/>
              <a:t>Gypsy Roma, Traveller Irish Heritage, White and Black Caribbean, White and Black African, Black African</a:t>
            </a:r>
          </a:p>
        </p:txBody>
      </p:sp>
      <p:pic>
        <p:nvPicPr>
          <p:cNvPr id="6" name="Content Placeholder 4" descr="Timeline&#10;&#10;Description automatically generated with medium confidence">
            <a:extLst>
              <a:ext uri="{FF2B5EF4-FFF2-40B4-BE49-F238E27FC236}">
                <a16:creationId xmlns:a16="http://schemas.microsoft.com/office/drawing/2014/main" id="{C2B4BE76-476B-4CF6-B395-38FBBE9AB7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18" y="1322195"/>
            <a:ext cx="11378564" cy="377777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405CB7C-8258-4949-83A7-8ECBB202AE35}"/>
              </a:ext>
            </a:extLst>
          </p:cNvPr>
          <p:cNvSpPr txBox="1"/>
          <p:nvPr/>
        </p:nvSpPr>
        <p:spPr>
          <a:xfrm>
            <a:off x="0" y="4222825"/>
            <a:ext cx="1264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Nat: 1.1%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C26D3E7-0E4F-490A-A42C-389431313336}"/>
              </a:ext>
            </a:extLst>
          </p:cNvPr>
          <p:cNvCxnSpPr>
            <a:cxnSpLocks/>
          </p:cNvCxnSpPr>
          <p:nvPr/>
        </p:nvCxnSpPr>
        <p:spPr>
          <a:xfrm flipH="1">
            <a:off x="1143000" y="4331291"/>
            <a:ext cx="9304118" cy="30397"/>
          </a:xfrm>
          <a:prstGeom prst="line">
            <a:avLst/>
          </a:prstGeom>
          <a:ln w="412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5516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414DB-EE7D-4197-AA9B-72FF3B305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074" y="0"/>
            <a:ext cx="10515600" cy="1325563"/>
          </a:xfrm>
        </p:spPr>
        <p:txBody>
          <a:bodyPr/>
          <a:lstStyle/>
          <a:p>
            <a:r>
              <a:rPr lang="en-GB" b="1" dirty="0"/>
              <a:t>Suspensions 2020/21</a:t>
            </a:r>
          </a:p>
        </p:txBody>
      </p:sp>
      <p:pic>
        <p:nvPicPr>
          <p:cNvPr id="5" name="Content Placeholder 4" descr="Chart&#10;&#10;Description automatically generated">
            <a:extLst>
              <a:ext uri="{FF2B5EF4-FFF2-40B4-BE49-F238E27FC236}">
                <a16:creationId xmlns:a16="http://schemas.microsoft.com/office/drawing/2014/main" id="{D0B29492-8424-4883-8E59-52B9328FC1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68" y="874881"/>
            <a:ext cx="10515600" cy="4868525"/>
          </a:xfr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A74D448-1C12-4CDC-9046-63B7D113D992}"/>
              </a:ext>
            </a:extLst>
          </p:cNvPr>
          <p:cNvCxnSpPr>
            <a:cxnSpLocks/>
          </p:cNvCxnSpPr>
          <p:nvPr/>
        </p:nvCxnSpPr>
        <p:spPr>
          <a:xfrm flipH="1">
            <a:off x="1356420" y="3790019"/>
            <a:ext cx="9268907" cy="0"/>
          </a:xfrm>
          <a:prstGeom prst="line">
            <a:avLst/>
          </a:prstGeom>
          <a:ln w="412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F1706775-1AF8-4733-B74A-F95A502653C5}"/>
              </a:ext>
            </a:extLst>
          </p:cNvPr>
          <p:cNvSpPr txBox="1"/>
          <p:nvPr/>
        </p:nvSpPr>
        <p:spPr>
          <a:xfrm>
            <a:off x="205709" y="3466853"/>
            <a:ext cx="12649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Nat: 4.5%</a:t>
            </a:r>
          </a:p>
          <a:p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2865CDC-991C-4340-A180-A984A7086570}"/>
              </a:ext>
            </a:extLst>
          </p:cNvPr>
          <p:cNvSpPr txBox="1">
            <a:spLocks/>
          </p:cNvSpPr>
          <p:nvPr/>
        </p:nvSpPr>
        <p:spPr>
          <a:xfrm>
            <a:off x="838200" y="5537199"/>
            <a:ext cx="10515600" cy="113792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Highest suspensions as a proportion of the cohort 2021:</a:t>
            </a:r>
          </a:p>
          <a:p>
            <a:r>
              <a:rPr lang="en-GB" dirty="0"/>
              <a:t>White and Black Caribbean, refused, Black Caribbean, Gypsy Roma, Traveller Irish Heritage, White and Black African, Other mixed background</a:t>
            </a:r>
          </a:p>
        </p:txBody>
      </p:sp>
    </p:spTree>
    <p:extLst>
      <p:ext uri="{BB962C8B-B14F-4D97-AF65-F5344CB8AC3E}">
        <p14:creationId xmlns:p14="http://schemas.microsoft.com/office/powerpoint/2010/main" val="516151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BED4A-071C-4E6C-9906-ED9E19BD7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24155"/>
            <a:ext cx="10515600" cy="1325563"/>
          </a:xfrm>
        </p:spPr>
        <p:txBody>
          <a:bodyPr/>
          <a:lstStyle/>
          <a:p>
            <a:r>
              <a:rPr lang="en-GB" b="1" dirty="0"/>
              <a:t>Suspensions – year to date</a:t>
            </a:r>
          </a:p>
        </p:txBody>
      </p:sp>
      <p:pic>
        <p:nvPicPr>
          <p:cNvPr id="4" name="Content Placeholder 4" descr="Chart, line chart&#10;&#10;Description automatically generated">
            <a:extLst>
              <a:ext uri="{FF2B5EF4-FFF2-40B4-BE49-F238E27FC236}">
                <a16:creationId xmlns:a16="http://schemas.microsoft.com/office/drawing/2014/main" id="{7859095D-BC37-4E4B-B193-491D28954B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06"/>
          <a:stretch/>
        </p:blipFill>
        <p:spPr>
          <a:xfrm>
            <a:off x="660400" y="721360"/>
            <a:ext cx="10898444" cy="4815840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8AD82D5-4A8C-4192-9A53-B503B0123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37199"/>
            <a:ext cx="10515600" cy="11379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Highest suspensions as a proportion of the cohort:</a:t>
            </a:r>
          </a:p>
          <a:p>
            <a:r>
              <a:rPr lang="en-GB" dirty="0"/>
              <a:t>White and Black Caribbean, refused, Black Caribbean, Traveller Irish Heritage, Gypsy Roma</a:t>
            </a:r>
          </a:p>
        </p:txBody>
      </p:sp>
    </p:spTree>
    <p:extLst>
      <p:ext uri="{BB962C8B-B14F-4D97-AF65-F5344CB8AC3E}">
        <p14:creationId xmlns:p14="http://schemas.microsoft.com/office/powerpoint/2010/main" val="4136243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5F493-573E-4704-8A8A-2F4ED86BB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2316"/>
            <a:ext cx="10515600" cy="1325563"/>
          </a:xfrm>
        </p:spPr>
        <p:txBody>
          <a:bodyPr/>
          <a:lstStyle/>
          <a:p>
            <a:r>
              <a:rPr lang="en-GB" b="1" dirty="0"/>
              <a:t>Good Level of Development</a:t>
            </a:r>
          </a:p>
        </p:txBody>
      </p:sp>
      <p:pic>
        <p:nvPicPr>
          <p:cNvPr id="5" name="Content Placeholder 4" descr="Chart, bar chart&#10;&#10;Description automatically generated">
            <a:extLst>
              <a:ext uri="{FF2B5EF4-FFF2-40B4-BE49-F238E27FC236}">
                <a16:creationId xmlns:a16="http://schemas.microsoft.com/office/drawing/2014/main" id="{87987C34-7BF5-4FCD-B6E3-E9C351D8C5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61" y="1161129"/>
            <a:ext cx="8892739" cy="4545178"/>
          </a:xfr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3926477-9D22-4ED0-BD18-45B461CE156B}"/>
              </a:ext>
            </a:extLst>
          </p:cNvPr>
          <p:cNvSpPr txBox="1">
            <a:spLocks/>
          </p:cNvSpPr>
          <p:nvPr/>
        </p:nvSpPr>
        <p:spPr>
          <a:xfrm>
            <a:off x="838200" y="5537199"/>
            <a:ext cx="10515600" cy="113792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Lowest outcomes: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Pakistani, Black-Somali, White and Black Caribbean, Other, Bangladeshi, Black Caribbean, no information, Gypsy/Roma </a:t>
            </a:r>
          </a:p>
        </p:txBody>
      </p:sp>
    </p:spTree>
    <p:extLst>
      <p:ext uri="{BB962C8B-B14F-4D97-AF65-F5344CB8AC3E}">
        <p14:creationId xmlns:p14="http://schemas.microsoft.com/office/powerpoint/2010/main" val="975715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29FDB-ED88-42F1-892A-3CE097D6A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Expected Standard KS1</a:t>
            </a:r>
          </a:p>
        </p:txBody>
      </p:sp>
      <p:pic>
        <p:nvPicPr>
          <p:cNvPr id="5" name="Content Placeholder 4" descr="Chart, bar chart&#10;&#10;Description automatically generated">
            <a:extLst>
              <a:ext uri="{FF2B5EF4-FFF2-40B4-BE49-F238E27FC236}">
                <a16:creationId xmlns:a16="http://schemas.microsoft.com/office/drawing/2014/main" id="{1FAC84CE-BD92-4170-AE3B-9121A5651B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216" y="1240917"/>
            <a:ext cx="7546848" cy="443750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B2CF557-C5E1-4572-8B72-2910A64825A8}"/>
              </a:ext>
            </a:extLst>
          </p:cNvPr>
          <p:cNvSpPr txBox="1"/>
          <p:nvPr/>
        </p:nvSpPr>
        <p:spPr>
          <a:xfrm>
            <a:off x="685800" y="2256282"/>
            <a:ext cx="12649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Bristol 50.8%</a:t>
            </a:r>
          </a:p>
          <a:p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3E1C07-B548-4581-AEBA-222FE2605F0B}"/>
              </a:ext>
            </a:extLst>
          </p:cNvPr>
          <p:cNvCxnSpPr>
            <a:cxnSpLocks/>
          </p:cNvCxnSpPr>
          <p:nvPr/>
        </p:nvCxnSpPr>
        <p:spPr>
          <a:xfrm flipH="1">
            <a:off x="1539301" y="2584768"/>
            <a:ext cx="8427659" cy="75331"/>
          </a:xfrm>
          <a:prstGeom prst="line">
            <a:avLst/>
          </a:prstGeom>
          <a:ln w="412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06B690C-DDE9-4099-A581-3BEDB65CF5BB}"/>
              </a:ext>
            </a:extLst>
          </p:cNvPr>
          <p:cNvSpPr txBox="1">
            <a:spLocks/>
          </p:cNvSpPr>
          <p:nvPr/>
        </p:nvSpPr>
        <p:spPr>
          <a:xfrm>
            <a:off x="838200" y="5537199"/>
            <a:ext cx="10515600" cy="113792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Lowest outcomes (below 40%):</a:t>
            </a:r>
          </a:p>
          <a:p>
            <a:r>
              <a:rPr lang="en-GB" dirty="0"/>
              <a:t>Black African, White and Black Caribbean, Other Black background, Other ethnic group, Black Caribbean, Black Somali, No info, Gypsy Roma</a:t>
            </a:r>
          </a:p>
        </p:txBody>
      </p:sp>
    </p:spTree>
    <p:extLst>
      <p:ext uri="{BB962C8B-B14F-4D97-AF65-F5344CB8AC3E}">
        <p14:creationId xmlns:p14="http://schemas.microsoft.com/office/powerpoint/2010/main" val="763341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Chart, bar chart, histogram&#10;&#10;Description automatically generated">
            <a:extLst>
              <a:ext uri="{FF2B5EF4-FFF2-40B4-BE49-F238E27FC236}">
                <a16:creationId xmlns:a16="http://schemas.microsoft.com/office/drawing/2014/main" id="{E5819CA1-2F12-445E-ABEB-27BAC848F6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600" y="554604"/>
            <a:ext cx="8331200" cy="5250016"/>
          </a:xfr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022B4A-BFA3-45E4-A2BB-0331EC4BBDEA}"/>
              </a:ext>
            </a:extLst>
          </p:cNvPr>
          <p:cNvSpPr txBox="1">
            <a:spLocks/>
          </p:cNvSpPr>
          <p:nvPr/>
        </p:nvSpPr>
        <p:spPr>
          <a:xfrm>
            <a:off x="723900" y="5635667"/>
            <a:ext cx="10515600" cy="113792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Lowest outcomes (below 40%):</a:t>
            </a:r>
          </a:p>
          <a:p>
            <a:r>
              <a:rPr lang="en-GB" dirty="0"/>
              <a:t>White and Black Caribbean, no information, Black Caribbean, Gypsy Roma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8FA2D3-4815-4C40-9579-84D2990DD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b="1" dirty="0"/>
              <a:t>Expected Standard KS2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BB3026-BD3D-459D-BF6C-D2013D56AAA5}"/>
              </a:ext>
            </a:extLst>
          </p:cNvPr>
          <p:cNvSpPr txBox="1"/>
          <p:nvPr/>
        </p:nvSpPr>
        <p:spPr>
          <a:xfrm>
            <a:off x="599410" y="1976882"/>
            <a:ext cx="12649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Bristol 57.1%</a:t>
            </a:r>
          </a:p>
          <a:p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24711CB-FDFE-4F97-A48C-4C83EECA4804}"/>
              </a:ext>
            </a:extLst>
          </p:cNvPr>
          <p:cNvCxnSpPr>
            <a:cxnSpLocks/>
          </p:cNvCxnSpPr>
          <p:nvPr/>
        </p:nvCxnSpPr>
        <p:spPr>
          <a:xfrm flipH="1">
            <a:off x="1577370" y="2180951"/>
            <a:ext cx="8427659" cy="75331"/>
          </a:xfrm>
          <a:prstGeom prst="line">
            <a:avLst/>
          </a:prstGeom>
          <a:ln w="412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5220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5D35E-5821-40DA-A70A-E1BC6C72F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Progress 8 2020/21</a:t>
            </a:r>
          </a:p>
        </p:txBody>
      </p:sp>
      <p:pic>
        <p:nvPicPr>
          <p:cNvPr id="7" name="Picture 6" descr="Table&#10;&#10;Description automatically generated">
            <a:extLst>
              <a:ext uri="{FF2B5EF4-FFF2-40B4-BE49-F238E27FC236}">
                <a16:creationId xmlns:a16="http://schemas.microsoft.com/office/drawing/2014/main" id="{BA5FC01E-90CF-47D1-B247-41EB5C2E6C5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5" t="57835" r="667" b="30074"/>
          <a:stretch/>
        </p:blipFill>
        <p:spPr>
          <a:xfrm>
            <a:off x="1168400" y="3429000"/>
            <a:ext cx="7353300" cy="529433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571B1C-B8DE-4175-96EF-E84E8521F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4646612"/>
            <a:ext cx="10515600" cy="1846263"/>
          </a:xfrm>
        </p:spPr>
        <p:txBody>
          <a:bodyPr/>
          <a:lstStyle/>
          <a:p>
            <a:r>
              <a:rPr lang="en-GB" dirty="0"/>
              <a:t>More detailed ethnicity breakdown is not available at this time.</a:t>
            </a:r>
          </a:p>
          <a:p>
            <a:r>
              <a:rPr lang="en-GB" dirty="0"/>
              <a:t>Progress for most ethnic groups is positive at KS4</a:t>
            </a:r>
          </a:p>
        </p:txBody>
      </p:sp>
      <p:pic>
        <p:nvPicPr>
          <p:cNvPr id="8" name="Picture 7" descr="Table&#10;&#10;Description automatically generated">
            <a:extLst>
              <a:ext uri="{FF2B5EF4-FFF2-40B4-BE49-F238E27FC236}">
                <a16:creationId xmlns:a16="http://schemas.microsoft.com/office/drawing/2014/main" id="{AE7B8316-F474-4AA3-ACEF-C76C200CD1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66777"/>
          <a:stretch/>
        </p:blipFill>
        <p:spPr>
          <a:xfrm>
            <a:off x="933449" y="2017300"/>
            <a:ext cx="7626351" cy="1454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844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593</TotalTime>
  <Words>344</Words>
  <Application>Microsoft Office PowerPoint</Application>
  <PresentationFormat>Widescreen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Absence</vt:lpstr>
      <vt:lpstr>Persistent Absence</vt:lpstr>
      <vt:lpstr>Persistent Absence (50%)</vt:lpstr>
      <vt:lpstr>Suspensions 2020/21</vt:lpstr>
      <vt:lpstr>Suspensions – year to date</vt:lpstr>
      <vt:lpstr>Good Level of Development</vt:lpstr>
      <vt:lpstr>Expected Standard KS1</vt:lpstr>
      <vt:lpstr>Expected Standard KS2</vt:lpstr>
      <vt:lpstr>Progress 8 2020/21</vt:lpstr>
      <vt:lpstr>English and Maths Grade 4+</vt:lpstr>
      <vt:lpstr>English and Maths Grade 5+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Hanks</dc:creator>
  <cp:lastModifiedBy>Richard Hanks</cp:lastModifiedBy>
  <cp:revision>3</cp:revision>
  <dcterms:created xsi:type="dcterms:W3CDTF">2022-11-29T11:39:57Z</dcterms:created>
  <dcterms:modified xsi:type="dcterms:W3CDTF">2022-12-15T07:47:53Z</dcterms:modified>
</cp:coreProperties>
</file>