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4"/>
  </p:notesMasterIdLst>
  <p:sldIdLst>
    <p:sldId id="257" r:id="rId6"/>
    <p:sldId id="258" r:id="rId7"/>
    <p:sldId id="3871" r:id="rId8"/>
    <p:sldId id="273" r:id="rId9"/>
    <p:sldId id="300" r:id="rId10"/>
    <p:sldId id="3873" r:id="rId11"/>
    <p:sldId id="3872" r:id="rId12"/>
    <p:sldId id="38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8"/>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D7CCA3-E890-47A3-B19F-A9D4DC40B32D}" v="10" dt="2023-05-04T13:44:30.8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C83AF2-FFB2-4603-B56F-519B06F74849}" type="datetimeFigureOut">
              <a:rPr lang="en-GB" smtClean="0"/>
              <a:t>19/05/2023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C15373-5FE5-4746-8A9A-7BB96D52D9D4}" type="slidenum">
              <a:rPr lang="en-GB" smtClean="0"/>
              <a:t>‹#›</a:t>
            </a:fld>
            <a:endParaRPr lang="en-GB"/>
          </a:p>
        </p:txBody>
      </p:sp>
    </p:spTree>
    <p:extLst>
      <p:ext uri="{BB962C8B-B14F-4D97-AF65-F5344CB8AC3E}">
        <p14:creationId xmlns:p14="http://schemas.microsoft.com/office/powerpoint/2010/main" val="2142342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2C62FA-7013-45DB-8B2F-EC4CEB9525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42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744538"/>
            <a:ext cx="6615112" cy="3722687"/>
          </a:xfrm>
        </p:spPr>
      </p:sp>
      <p:sp>
        <p:nvSpPr>
          <p:cNvPr id="3" name="Notes Placeholder 2"/>
          <p:cNvSpPr>
            <a:spLocks noGrp="1"/>
          </p:cNvSpPr>
          <p:nvPr>
            <p:ph type="body" idx="1"/>
          </p:nvPr>
        </p:nvSpPr>
        <p:spPr/>
        <p:txBody>
          <a:bodyPr/>
          <a:lstStyle/>
          <a:p>
            <a:r>
              <a:rPr lang="en-GB"/>
              <a:t>Welcome to the first DSL network meeting of 2023. </a:t>
            </a:r>
          </a:p>
          <a:p>
            <a:endParaRPr lang="en-GB"/>
          </a:p>
          <a:p>
            <a:r>
              <a:rPr lang="en-GB"/>
              <a:t>If you have any questions whilst the meeting in running please do put them in the chat and we will answer them throughout the meeting or at the end. Please be mindful of confidentiality if you do have any specific concerns. </a:t>
            </a:r>
          </a:p>
          <a:p>
            <a:endParaRPr lang="en-GB"/>
          </a:p>
          <a:p>
            <a:r>
              <a:rPr lang="en-GB"/>
              <a:t>The slides will be uploaded to the safeguarding in education team website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8E77E-78B4-4EB7-A8A3-0AF5E45F9AA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1439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744538"/>
            <a:ext cx="6615112" cy="3722687"/>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solidFill>
                <a:srgbClr val="000000"/>
              </a:solidFill>
              <a:latin typeface="Calibri"/>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64624-5C48-4A90-949B-0D5E11170A0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4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744538"/>
            <a:ext cx="6615112" cy="3722687"/>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solidFill>
                  <a:srgbClr val="000000"/>
                </a:solidFill>
                <a:latin typeface="Calibri"/>
                <a:cs typeface="Calibri"/>
              </a:rPr>
              <a:t>Some dates for your diaries in the coming months.  Do take a look at the resources linked to the dates highlighted.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64624-5C48-4A90-949B-0D5E11170A0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920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out the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52C31E-5358-4216-A8CE-D896A317755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521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37CF9-83D8-2490-CE25-40E7446501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F41F16B-48CE-1936-480E-FB1197EB57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118598A-A4FD-CC58-DAE0-9585DC202C5F}"/>
              </a:ext>
            </a:extLst>
          </p:cNvPr>
          <p:cNvSpPr>
            <a:spLocks noGrp="1"/>
          </p:cNvSpPr>
          <p:nvPr>
            <p:ph type="dt" sz="half" idx="10"/>
          </p:nvPr>
        </p:nvSpPr>
        <p:spPr/>
        <p:txBody>
          <a:bodyPr/>
          <a:lstStyle/>
          <a:p>
            <a:fld id="{25C75D85-EA3C-4BEF-8323-C17FDE1E6A7A}" type="datetimeFigureOut">
              <a:rPr lang="en-GB" smtClean="0"/>
              <a:t>19/05/2023</a:t>
            </a:fld>
            <a:endParaRPr lang="en-GB"/>
          </a:p>
        </p:txBody>
      </p:sp>
      <p:sp>
        <p:nvSpPr>
          <p:cNvPr id="5" name="Footer Placeholder 4">
            <a:extLst>
              <a:ext uri="{FF2B5EF4-FFF2-40B4-BE49-F238E27FC236}">
                <a16:creationId xmlns:a16="http://schemas.microsoft.com/office/drawing/2014/main" id="{3198F004-A912-CB33-019A-A581E1A2EF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0DB6B8-B9F6-9EBF-D39C-C3455121750A}"/>
              </a:ext>
            </a:extLst>
          </p:cNvPr>
          <p:cNvSpPr>
            <a:spLocks noGrp="1"/>
          </p:cNvSpPr>
          <p:nvPr>
            <p:ph type="sldNum" sz="quarter" idx="12"/>
          </p:nvPr>
        </p:nvSpPr>
        <p:spPr/>
        <p:txBody>
          <a:bodyPr/>
          <a:lstStyle/>
          <a:p>
            <a:fld id="{BABC70DC-D1FB-49F9-A05A-C2A4A367C48E}" type="slidenum">
              <a:rPr lang="en-GB" smtClean="0"/>
              <a:t>‹#›</a:t>
            </a:fld>
            <a:endParaRPr lang="en-GB"/>
          </a:p>
        </p:txBody>
      </p:sp>
    </p:spTree>
    <p:extLst>
      <p:ext uri="{BB962C8B-B14F-4D97-AF65-F5344CB8AC3E}">
        <p14:creationId xmlns:p14="http://schemas.microsoft.com/office/powerpoint/2010/main" val="1897367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3CBD7-24BA-BF4B-9AB4-C209E8721DD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6158C6-5D73-6A2F-9A5A-4A5E3DE534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289F7-8EDD-BAE4-4919-980B731D3E96}"/>
              </a:ext>
            </a:extLst>
          </p:cNvPr>
          <p:cNvSpPr>
            <a:spLocks noGrp="1"/>
          </p:cNvSpPr>
          <p:nvPr>
            <p:ph type="dt" sz="half" idx="10"/>
          </p:nvPr>
        </p:nvSpPr>
        <p:spPr/>
        <p:txBody>
          <a:bodyPr/>
          <a:lstStyle/>
          <a:p>
            <a:fld id="{25C75D85-EA3C-4BEF-8323-C17FDE1E6A7A}" type="datetimeFigureOut">
              <a:rPr lang="en-GB" smtClean="0"/>
              <a:t>19/05/2023</a:t>
            </a:fld>
            <a:endParaRPr lang="en-GB"/>
          </a:p>
        </p:txBody>
      </p:sp>
      <p:sp>
        <p:nvSpPr>
          <p:cNvPr id="5" name="Footer Placeholder 4">
            <a:extLst>
              <a:ext uri="{FF2B5EF4-FFF2-40B4-BE49-F238E27FC236}">
                <a16:creationId xmlns:a16="http://schemas.microsoft.com/office/drawing/2014/main" id="{1F5A6A60-9346-A657-4CC4-B6272710FE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66ABF8-D048-FBA1-8D45-FE7C1CDC49D5}"/>
              </a:ext>
            </a:extLst>
          </p:cNvPr>
          <p:cNvSpPr>
            <a:spLocks noGrp="1"/>
          </p:cNvSpPr>
          <p:nvPr>
            <p:ph type="sldNum" sz="quarter" idx="12"/>
          </p:nvPr>
        </p:nvSpPr>
        <p:spPr/>
        <p:txBody>
          <a:bodyPr/>
          <a:lstStyle/>
          <a:p>
            <a:fld id="{BABC70DC-D1FB-49F9-A05A-C2A4A367C48E}" type="slidenum">
              <a:rPr lang="en-GB" smtClean="0"/>
              <a:t>‹#›</a:t>
            </a:fld>
            <a:endParaRPr lang="en-GB"/>
          </a:p>
        </p:txBody>
      </p:sp>
    </p:spTree>
    <p:extLst>
      <p:ext uri="{BB962C8B-B14F-4D97-AF65-F5344CB8AC3E}">
        <p14:creationId xmlns:p14="http://schemas.microsoft.com/office/powerpoint/2010/main" val="58018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B0281A-C8B3-E567-1A96-6A785319D0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13B96F-7AAD-BA75-FA57-E0AFB1FE53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45BFCF-19A5-7629-5EF1-0EDD4C89F0DA}"/>
              </a:ext>
            </a:extLst>
          </p:cNvPr>
          <p:cNvSpPr>
            <a:spLocks noGrp="1"/>
          </p:cNvSpPr>
          <p:nvPr>
            <p:ph type="dt" sz="half" idx="10"/>
          </p:nvPr>
        </p:nvSpPr>
        <p:spPr/>
        <p:txBody>
          <a:bodyPr/>
          <a:lstStyle/>
          <a:p>
            <a:fld id="{25C75D85-EA3C-4BEF-8323-C17FDE1E6A7A}" type="datetimeFigureOut">
              <a:rPr lang="en-GB" smtClean="0"/>
              <a:t>19/05/2023</a:t>
            </a:fld>
            <a:endParaRPr lang="en-GB"/>
          </a:p>
        </p:txBody>
      </p:sp>
      <p:sp>
        <p:nvSpPr>
          <p:cNvPr id="5" name="Footer Placeholder 4">
            <a:extLst>
              <a:ext uri="{FF2B5EF4-FFF2-40B4-BE49-F238E27FC236}">
                <a16:creationId xmlns:a16="http://schemas.microsoft.com/office/drawing/2014/main" id="{5F7EB942-2D48-B810-6FCC-046274D26C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134C66-FBF5-297F-F1EE-1233E7685F80}"/>
              </a:ext>
            </a:extLst>
          </p:cNvPr>
          <p:cNvSpPr>
            <a:spLocks noGrp="1"/>
          </p:cNvSpPr>
          <p:nvPr>
            <p:ph type="sldNum" sz="quarter" idx="12"/>
          </p:nvPr>
        </p:nvSpPr>
        <p:spPr/>
        <p:txBody>
          <a:bodyPr/>
          <a:lstStyle/>
          <a:p>
            <a:fld id="{BABC70DC-D1FB-49F9-A05A-C2A4A367C48E}" type="slidenum">
              <a:rPr lang="en-GB" smtClean="0"/>
              <a:t>‹#›</a:t>
            </a:fld>
            <a:endParaRPr lang="en-GB"/>
          </a:p>
        </p:txBody>
      </p:sp>
    </p:spTree>
    <p:extLst>
      <p:ext uri="{BB962C8B-B14F-4D97-AF65-F5344CB8AC3E}">
        <p14:creationId xmlns:p14="http://schemas.microsoft.com/office/powerpoint/2010/main" val="2803733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solidFill>
                  <a:srgbClr val="DD0000"/>
                </a:solidFill>
              </a:defRPr>
            </a:lvl1p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lc-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6003" y="6030053"/>
            <a:ext cx="2214432" cy="680939"/>
          </a:xfrm>
          <a:prstGeom prst="rect">
            <a:avLst/>
          </a:prstGeom>
        </p:spPr>
      </p:pic>
    </p:spTree>
    <p:extLst>
      <p:ext uri="{BB962C8B-B14F-4D97-AF65-F5344CB8AC3E}">
        <p14:creationId xmlns:p14="http://schemas.microsoft.com/office/powerpoint/2010/main" val="2657012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solidFill>
                  <a:srgbClr val="DD0000"/>
                </a:solidFill>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7" name="Picture 6" descr="red flare.png"/>
          <p:cNvPicPr>
            <a:picLocks noChangeAspect="1"/>
          </p:cNvPicPr>
          <p:nvPr userDrawn="1"/>
        </p:nvPicPr>
        <p:blipFill rotWithShape="1">
          <a:blip r:embed="rId2">
            <a:extLst>
              <a:ext uri="{28A0092B-C50C-407E-A947-70E740481C1C}">
                <a14:useLocalDpi xmlns:a14="http://schemas.microsoft.com/office/drawing/2010/main" val="0"/>
              </a:ext>
            </a:extLst>
          </a:blip>
          <a:srcRect r="47813" b="51333"/>
          <a:stretch/>
        </p:blipFill>
        <p:spPr>
          <a:xfrm>
            <a:off x="8084244" y="3957421"/>
            <a:ext cx="4165600" cy="2913425"/>
          </a:xfrm>
          <a:prstGeom prst="rect">
            <a:avLst/>
          </a:prstGeom>
        </p:spPr>
      </p:pic>
      <p:pic>
        <p:nvPicPr>
          <p:cNvPr id="8" name="Picture 7" descr="red flare.png"/>
          <p:cNvPicPr>
            <a:picLocks noChangeAspect="1"/>
          </p:cNvPicPr>
          <p:nvPr userDrawn="1"/>
        </p:nvPicPr>
        <p:blipFill rotWithShape="1">
          <a:blip r:embed="rId2">
            <a:extLst>
              <a:ext uri="{28A0092B-C50C-407E-A947-70E740481C1C}">
                <a14:useLocalDpi xmlns:a14="http://schemas.microsoft.com/office/drawing/2010/main" val="0"/>
              </a:ext>
            </a:extLst>
          </a:blip>
          <a:srcRect l="50798" t="50136" r="834" b="-698"/>
          <a:stretch/>
        </p:blipFill>
        <p:spPr>
          <a:xfrm>
            <a:off x="2" y="2"/>
            <a:ext cx="3285465" cy="2575831"/>
          </a:xfrm>
          <a:prstGeom prst="rect">
            <a:avLst/>
          </a:prstGeom>
        </p:spPr>
      </p:pic>
    </p:spTree>
    <p:extLst>
      <p:ext uri="{BB962C8B-B14F-4D97-AF65-F5344CB8AC3E}">
        <p14:creationId xmlns:p14="http://schemas.microsoft.com/office/powerpoint/2010/main" val="1622656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3FA2D032-C750-4BE5-A575-F721C5AC9D28}" type="datetimeFigureOut">
              <a:rPr lang="en-GB" smtClean="0"/>
              <a:t>19/05/2023</a:t>
            </a:fld>
            <a:endParaRPr lang="en-GB"/>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EC715C13-7BDA-4280-91E4-326F79750D11}" type="slidenum">
              <a:rPr lang="en-GB" smtClean="0"/>
              <a:t>‹#›</a:t>
            </a:fld>
            <a:endParaRPr lang="en-GB"/>
          </a:p>
        </p:txBody>
      </p:sp>
    </p:spTree>
    <p:extLst>
      <p:ext uri="{BB962C8B-B14F-4D97-AF65-F5344CB8AC3E}">
        <p14:creationId xmlns:p14="http://schemas.microsoft.com/office/powerpoint/2010/main" val="412386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E55B5-8ECF-6DC4-7A61-CACEFDC0E9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0516B1-47AF-CECE-7461-8561EBBB71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B9CB7-F47F-FB4A-0FD5-61913304EEC1}"/>
              </a:ext>
            </a:extLst>
          </p:cNvPr>
          <p:cNvSpPr>
            <a:spLocks noGrp="1"/>
          </p:cNvSpPr>
          <p:nvPr>
            <p:ph type="dt" sz="half" idx="10"/>
          </p:nvPr>
        </p:nvSpPr>
        <p:spPr/>
        <p:txBody>
          <a:bodyPr/>
          <a:lstStyle/>
          <a:p>
            <a:fld id="{25C75D85-EA3C-4BEF-8323-C17FDE1E6A7A}" type="datetimeFigureOut">
              <a:rPr lang="en-GB" smtClean="0"/>
              <a:t>19/05/2023</a:t>
            </a:fld>
            <a:endParaRPr lang="en-GB"/>
          </a:p>
        </p:txBody>
      </p:sp>
      <p:sp>
        <p:nvSpPr>
          <p:cNvPr id="5" name="Footer Placeholder 4">
            <a:extLst>
              <a:ext uri="{FF2B5EF4-FFF2-40B4-BE49-F238E27FC236}">
                <a16:creationId xmlns:a16="http://schemas.microsoft.com/office/drawing/2014/main" id="{5B5EAEEA-E0AA-36B4-CB70-3D756146CF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823C94-AD20-B89E-083D-26E8DE883B67}"/>
              </a:ext>
            </a:extLst>
          </p:cNvPr>
          <p:cNvSpPr>
            <a:spLocks noGrp="1"/>
          </p:cNvSpPr>
          <p:nvPr>
            <p:ph type="sldNum" sz="quarter" idx="12"/>
          </p:nvPr>
        </p:nvSpPr>
        <p:spPr/>
        <p:txBody>
          <a:bodyPr/>
          <a:lstStyle/>
          <a:p>
            <a:fld id="{BABC70DC-D1FB-49F9-A05A-C2A4A367C48E}" type="slidenum">
              <a:rPr lang="en-GB" smtClean="0"/>
              <a:t>‹#›</a:t>
            </a:fld>
            <a:endParaRPr lang="en-GB"/>
          </a:p>
        </p:txBody>
      </p:sp>
    </p:spTree>
    <p:extLst>
      <p:ext uri="{BB962C8B-B14F-4D97-AF65-F5344CB8AC3E}">
        <p14:creationId xmlns:p14="http://schemas.microsoft.com/office/powerpoint/2010/main" val="4006668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FE39-24A2-3A86-0521-9A170A2AE1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6889106-A7DE-A3EA-3629-AD853CFBCE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44A7FA-6EFE-9FD3-FC9E-A3D9C7558BDA}"/>
              </a:ext>
            </a:extLst>
          </p:cNvPr>
          <p:cNvSpPr>
            <a:spLocks noGrp="1"/>
          </p:cNvSpPr>
          <p:nvPr>
            <p:ph type="dt" sz="half" idx="10"/>
          </p:nvPr>
        </p:nvSpPr>
        <p:spPr/>
        <p:txBody>
          <a:bodyPr/>
          <a:lstStyle/>
          <a:p>
            <a:fld id="{25C75D85-EA3C-4BEF-8323-C17FDE1E6A7A}" type="datetimeFigureOut">
              <a:rPr lang="en-GB" smtClean="0"/>
              <a:t>19/05/2023</a:t>
            </a:fld>
            <a:endParaRPr lang="en-GB"/>
          </a:p>
        </p:txBody>
      </p:sp>
      <p:sp>
        <p:nvSpPr>
          <p:cNvPr id="5" name="Footer Placeholder 4">
            <a:extLst>
              <a:ext uri="{FF2B5EF4-FFF2-40B4-BE49-F238E27FC236}">
                <a16:creationId xmlns:a16="http://schemas.microsoft.com/office/drawing/2014/main" id="{245409A8-0B09-44B6-EADF-2389BE1C76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7C1737-38EC-6C03-715A-6BA8993E109A}"/>
              </a:ext>
            </a:extLst>
          </p:cNvPr>
          <p:cNvSpPr>
            <a:spLocks noGrp="1"/>
          </p:cNvSpPr>
          <p:nvPr>
            <p:ph type="sldNum" sz="quarter" idx="12"/>
          </p:nvPr>
        </p:nvSpPr>
        <p:spPr/>
        <p:txBody>
          <a:bodyPr/>
          <a:lstStyle/>
          <a:p>
            <a:fld id="{BABC70DC-D1FB-49F9-A05A-C2A4A367C48E}" type="slidenum">
              <a:rPr lang="en-GB" smtClean="0"/>
              <a:t>‹#›</a:t>
            </a:fld>
            <a:endParaRPr lang="en-GB"/>
          </a:p>
        </p:txBody>
      </p:sp>
    </p:spTree>
    <p:extLst>
      <p:ext uri="{BB962C8B-B14F-4D97-AF65-F5344CB8AC3E}">
        <p14:creationId xmlns:p14="http://schemas.microsoft.com/office/powerpoint/2010/main" val="2645463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FB4E0-7B6F-4231-3727-9F76F442BE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5B0820-591D-2B8D-DBCB-7885CFF38A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713990-F0A5-528F-24FF-97F39B1E24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F3C8B43-876F-16B8-A9F8-17F8F206A51F}"/>
              </a:ext>
            </a:extLst>
          </p:cNvPr>
          <p:cNvSpPr>
            <a:spLocks noGrp="1"/>
          </p:cNvSpPr>
          <p:nvPr>
            <p:ph type="dt" sz="half" idx="10"/>
          </p:nvPr>
        </p:nvSpPr>
        <p:spPr/>
        <p:txBody>
          <a:bodyPr/>
          <a:lstStyle/>
          <a:p>
            <a:fld id="{25C75D85-EA3C-4BEF-8323-C17FDE1E6A7A}" type="datetimeFigureOut">
              <a:rPr lang="en-GB" smtClean="0"/>
              <a:t>19/05/2023</a:t>
            </a:fld>
            <a:endParaRPr lang="en-GB"/>
          </a:p>
        </p:txBody>
      </p:sp>
      <p:sp>
        <p:nvSpPr>
          <p:cNvPr id="6" name="Footer Placeholder 5">
            <a:extLst>
              <a:ext uri="{FF2B5EF4-FFF2-40B4-BE49-F238E27FC236}">
                <a16:creationId xmlns:a16="http://schemas.microsoft.com/office/drawing/2014/main" id="{EEF1305F-FC93-DF3C-BCE2-D6C8BF6073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18C543-C4BB-20E4-E598-3B9BFAA9EF68}"/>
              </a:ext>
            </a:extLst>
          </p:cNvPr>
          <p:cNvSpPr>
            <a:spLocks noGrp="1"/>
          </p:cNvSpPr>
          <p:nvPr>
            <p:ph type="sldNum" sz="quarter" idx="12"/>
          </p:nvPr>
        </p:nvSpPr>
        <p:spPr/>
        <p:txBody>
          <a:bodyPr/>
          <a:lstStyle/>
          <a:p>
            <a:fld id="{BABC70DC-D1FB-49F9-A05A-C2A4A367C48E}" type="slidenum">
              <a:rPr lang="en-GB" smtClean="0"/>
              <a:t>‹#›</a:t>
            </a:fld>
            <a:endParaRPr lang="en-GB"/>
          </a:p>
        </p:txBody>
      </p:sp>
    </p:spTree>
    <p:extLst>
      <p:ext uri="{BB962C8B-B14F-4D97-AF65-F5344CB8AC3E}">
        <p14:creationId xmlns:p14="http://schemas.microsoft.com/office/powerpoint/2010/main" val="2131381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D625-5AA8-2E95-6889-D465539CF7D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9083BA-E21B-4927-0373-7962B48CA4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8AEC34-C776-A880-3548-E4F1168EB6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CA252A-6E2F-5292-B8C3-00A26BF24C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4F828E-34AD-2488-B430-56026AFD4B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5C058F7-C160-2498-D1B6-C7E8A5FB7462}"/>
              </a:ext>
            </a:extLst>
          </p:cNvPr>
          <p:cNvSpPr>
            <a:spLocks noGrp="1"/>
          </p:cNvSpPr>
          <p:nvPr>
            <p:ph type="dt" sz="half" idx="10"/>
          </p:nvPr>
        </p:nvSpPr>
        <p:spPr/>
        <p:txBody>
          <a:bodyPr/>
          <a:lstStyle/>
          <a:p>
            <a:fld id="{25C75D85-EA3C-4BEF-8323-C17FDE1E6A7A}" type="datetimeFigureOut">
              <a:rPr lang="en-GB" smtClean="0"/>
              <a:t>19/05/2023</a:t>
            </a:fld>
            <a:endParaRPr lang="en-GB"/>
          </a:p>
        </p:txBody>
      </p:sp>
      <p:sp>
        <p:nvSpPr>
          <p:cNvPr id="8" name="Footer Placeholder 7">
            <a:extLst>
              <a:ext uri="{FF2B5EF4-FFF2-40B4-BE49-F238E27FC236}">
                <a16:creationId xmlns:a16="http://schemas.microsoft.com/office/drawing/2014/main" id="{DAC03621-89DE-927E-4D3C-6A3C0B119D4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9D58D1F-2ACA-D209-2B9F-659904220BE7}"/>
              </a:ext>
            </a:extLst>
          </p:cNvPr>
          <p:cNvSpPr>
            <a:spLocks noGrp="1"/>
          </p:cNvSpPr>
          <p:nvPr>
            <p:ph type="sldNum" sz="quarter" idx="12"/>
          </p:nvPr>
        </p:nvSpPr>
        <p:spPr/>
        <p:txBody>
          <a:bodyPr/>
          <a:lstStyle/>
          <a:p>
            <a:fld id="{BABC70DC-D1FB-49F9-A05A-C2A4A367C48E}" type="slidenum">
              <a:rPr lang="en-GB" smtClean="0"/>
              <a:t>‹#›</a:t>
            </a:fld>
            <a:endParaRPr lang="en-GB"/>
          </a:p>
        </p:txBody>
      </p:sp>
    </p:spTree>
    <p:extLst>
      <p:ext uri="{BB962C8B-B14F-4D97-AF65-F5344CB8AC3E}">
        <p14:creationId xmlns:p14="http://schemas.microsoft.com/office/powerpoint/2010/main" val="2272668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DB185-DEE8-5282-15FF-623773A6B56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1ECB32-DAD6-F83A-1484-773BE727F9F3}"/>
              </a:ext>
            </a:extLst>
          </p:cNvPr>
          <p:cNvSpPr>
            <a:spLocks noGrp="1"/>
          </p:cNvSpPr>
          <p:nvPr>
            <p:ph type="dt" sz="half" idx="10"/>
          </p:nvPr>
        </p:nvSpPr>
        <p:spPr/>
        <p:txBody>
          <a:bodyPr/>
          <a:lstStyle/>
          <a:p>
            <a:fld id="{25C75D85-EA3C-4BEF-8323-C17FDE1E6A7A}" type="datetimeFigureOut">
              <a:rPr lang="en-GB" smtClean="0"/>
              <a:t>19/05/2023</a:t>
            </a:fld>
            <a:endParaRPr lang="en-GB"/>
          </a:p>
        </p:txBody>
      </p:sp>
      <p:sp>
        <p:nvSpPr>
          <p:cNvPr id="4" name="Footer Placeholder 3">
            <a:extLst>
              <a:ext uri="{FF2B5EF4-FFF2-40B4-BE49-F238E27FC236}">
                <a16:creationId xmlns:a16="http://schemas.microsoft.com/office/drawing/2014/main" id="{0AE1F8A4-B45E-7160-8EA5-CEC7B3D8634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9787A8C-460E-EDED-BA40-F4E8F7338866}"/>
              </a:ext>
            </a:extLst>
          </p:cNvPr>
          <p:cNvSpPr>
            <a:spLocks noGrp="1"/>
          </p:cNvSpPr>
          <p:nvPr>
            <p:ph type="sldNum" sz="quarter" idx="12"/>
          </p:nvPr>
        </p:nvSpPr>
        <p:spPr/>
        <p:txBody>
          <a:bodyPr/>
          <a:lstStyle/>
          <a:p>
            <a:fld id="{BABC70DC-D1FB-49F9-A05A-C2A4A367C48E}" type="slidenum">
              <a:rPr lang="en-GB" smtClean="0"/>
              <a:t>‹#›</a:t>
            </a:fld>
            <a:endParaRPr lang="en-GB"/>
          </a:p>
        </p:txBody>
      </p:sp>
    </p:spTree>
    <p:extLst>
      <p:ext uri="{BB962C8B-B14F-4D97-AF65-F5344CB8AC3E}">
        <p14:creationId xmlns:p14="http://schemas.microsoft.com/office/powerpoint/2010/main" val="1142297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1C4AFA-C429-74E4-DC42-262DDE9E123F}"/>
              </a:ext>
            </a:extLst>
          </p:cNvPr>
          <p:cNvSpPr>
            <a:spLocks noGrp="1"/>
          </p:cNvSpPr>
          <p:nvPr>
            <p:ph type="dt" sz="half" idx="10"/>
          </p:nvPr>
        </p:nvSpPr>
        <p:spPr/>
        <p:txBody>
          <a:bodyPr/>
          <a:lstStyle/>
          <a:p>
            <a:fld id="{25C75D85-EA3C-4BEF-8323-C17FDE1E6A7A}" type="datetimeFigureOut">
              <a:rPr lang="en-GB" smtClean="0"/>
              <a:t>19/05/2023</a:t>
            </a:fld>
            <a:endParaRPr lang="en-GB"/>
          </a:p>
        </p:txBody>
      </p:sp>
      <p:sp>
        <p:nvSpPr>
          <p:cNvPr id="3" name="Footer Placeholder 2">
            <a:extLst>
              <a:ext uri="{FF2B5EF4-FFF2-40B4-BE49-F238E27FC236}">
                <a16:creationId xmlns:a16="http://schemas.microsoft.com/office/drawing/2014/main" id="{EE216388-F010-C404-3014-AC7B30A54E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19018DB-379C-D00E-09CF-63E1AC6C1E57}"/>
              </a:ext>
            </a:extLst>
          </p:cNvPr>
          <p:cNvSpPr>
            <a:spLocks noGrp="1"/>
          </p:cNvSpPr>
          <p:nvPr>
            <p:ph type="sldNum" sz="quarter" idx="12"/>
          </p:nvPr>
        </p:nvSpPr>
        <p:spPr/>
        <p:txBody>
          <a:bodyPr/>
          <a:lstStyle/>
          <a:p>
            <a:fld id="{BABC70DC-D1FB-49F9-A05A-C2A4A367C48E}" type="slidenum">
              <a:rPr lang="en-GB" smtClean="0"/>
              <a:t>‹#›</a:t>
            </a:fld>
            <a:endParaRPr lang="en-GB"/>
          </a:p>
        </p:txBody>
      </p:sp>
    </p:spTree>
    <p:extLst>
      <p:ext uri="{BB962C8B-B14F-4D97-AF65-F5344CB8AC3E}">
        <p14:creationId xmlns:p14="http://schemas.microsoft.com/office/powerpoint/2010/main" val="1473082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132CF-FA4B-575E-6193-44E4AA2558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7536E77-8AD5-2521-D2ED-4915AB59A6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95B7020-0BEE-6F47-C79E-7B6C2238F6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2A6DD8-AA12-3F27-36B7-AFC469C1C4EB}"/>
              </a:ext>
            </a:extLst>
          </p:cNvPr>
          <p:cNvSpPr>
            <a:spLocks noGrp="1"/>
          </p:cNvSpPr>
          <p:nvPr>
            <p:ph type="dt" sz="half" idx="10"/>
          </p:nvPr>
        </p:nvSpPr>
        <p:spPr/>
        <p:txBody>
          <a:bodyPr/>
          <a:lstStyle/>
          <a:p>
            <a:fld id="{25C75D85-EA3C-4BEF-8323-C17FDE1E6A7A}" type="datetimeFigureOut">
              <a:rPr lang="en-GB" smtClean="0"/>
              <a:t>19/05/2023</a:t>
            </a:fld>
            <a:endParaRPr lang="en-GB"/>
          </a:p>
        </p:txBody>
      </p:sp>
      <p:sp>
        <p:nvSpPr>
          <p:cNvPr id="6" name="Footer Placeholder 5">
            <a:extLst>
              <a:ext uri="{FF2B5EF4-FFF2-40B4-BE49-F238E27FC236}">
                <a16:creationId xmlns:a16="http://schemas.microsoft.com/office/drawing/2014/main" id="{BE377ACD-9429-E126-FA75-E902D2FAC7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3E463E-F0F7-8BF6-93E2-466E25D6A91C}"/>
              </a:ext>
            </a:extLst>
          </p:cNvPr>
          <p:cNvSpPr>
            <a:spLocks noGrp="1"/>
          </p:cNvSpPr>
          <p:nvPr>
            <p:ph type="sldNum" sz="quarter" idx="12"/>
          </p:nvPr>
        </p:nvSpPr>
        <p:spPr/>
        <p:txBody>
          <a:bodyPr/>
          <a:lstStyle/>
          <a:p>
            <a:fld id="{BABC70DC-D1FB-49F9-A05A-C2A4A367C48E}" type="slidenum">
              <a:rPr lang="en-GB" smtClean="0"/>
              <a:t>‹#›</a:t>
            </a:fld>
            <a:endParaRPr lang="en-GB"/>
          </a:p>
        </p:txBody>
      </p:sp>
    </p:spTree>
    <p:extLst>
      <p:ext uri="{BB962C8B-B14F-4D97-AF65-F5344CB8AC3E}">
        <p14:creationId xmlns:p14="http://schemas.microsoft.com/office/powerpoint/2010/main" val="564307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98BE-28E3-2F8D-E998-376A4E0965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A9C2C76-BC45-08B0-2FB2-13D6A6408F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612EF3C-0FE8-729C-A111-720A78D6A0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FD525D-30B2-CC01-4402-35402FB1F61E}"/>
              </a:ext>
            </a:extLst>
          </p:cNvPr>
          <p:cNvSpPr>
            <a:spLocks noGrp="1"/>
          </p:cNvSpPr>
          <p:nvPr>
            <p:ph type="dt" sz="half" idx="10"/>
          </p:nvPr>
        </p:nvSpPr>
        <p:spPr/>
        <p:txBody>
          <a:bodyPr/>
          <a:lstStyle/>
          <a:p>
            <a:fld id="{25C75D85-EA3C-4BEF-8323-C17FDE1E6A7A}" type="datetimeFigureOut">
              <a:rPr lang="en-GB" smtClean="0"/>
              <a:t>19/05/2023</a:t>
            </a:fld>
            <a:endParaRPr lang="en-GB"/>
          </a:p>
        </p:txBody>
      </p:sp>
      <p:sp>
        <p:nvSpPr>
          <p:cNvPr id="6" name="Footer Placeholder 5">
            <a:extLst>
              <a:ext uri="{FF2B5EF4-FFF2-40B4-BE49-F238E27FC236}">
                <a16:creationId xmlns:a16="http://schemas.microsoft.com/office/drawing/2014/main" id="{C09AB38C-8E34-DBF1-7FE4-8C3D73C001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A1F79F-6F44-8A7A-7881-7FEEB40C521F}"/>
              </a:ext>
            </a:extLst>
          </p:cNvPr>
          <p:cNvSpPr>
            <a:spLocks noGrp="1"/>
          </p:cNvSpPr>
          <p:nvPr>
            <p:ph type="sldNum" sz="quarter" idx="12"/>
          </p:nvPr>
        </p:nvSpPr>
        <p:spPr/>
        <p:txBody>
          <a:bodyPr/>
          <a:lstStyle/>
          <a:p>
            <a:fld id="{BABC70DC-D1FB-49F9-A05A-C2A4A367C48E}" type="slidenum">
              <a:rPr lang="en-GB" smtClean="0"/>
              <a:t>‹#›</a:t>
            </a:fld>
            <a:endParaRPr lang="en-GB"/>
          </a:p>
        </p:txBody>
      </p:sp>
    </p:spTree>
    <p:extLst>
      <p:ext uri="{BB962C8B-B14F-4D97-AF65-F5344CB8AC3E}">
        <p14:creationId xmlns:p14="http://schemas.microsoft.com/office/powerpoint/2010/main" val="3193971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8569CD-E3E1-F342-F7AD-A14F3C4E12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7BEF-6488-2425-FBD6-2B2F44BB7B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209C21-65C0-A2E3-8BFA-84E1263985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C75D85-EA3C-4BEF-8323-C17FDE1E6A7A}" type="datetimeFigureOut">
              <a:rPr lang="en-GB" smtClean="0"/>
              <a:t>19/05/2023</a:t>
            </a:fld>
            <a:endParaRPr lang="en-GB"/>
          </a:p>
        </p:txBody>
      </p:sp>
      <p:sp>
        <p:nvSpPr>
          <p:cNvPr id="5" name="Footer Placeholder 4">
            <a:extLst>
              <a:ext uri="{FF2B5EF4-FFF2-40B4-BE49-F238E27FC236}">
                <a16:creationId xmlns:a16="http://schemas.microsoft.com/office/drawing/2014/main" id="{3FFE6448-5438-C74F-353B-10CC9B9867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9E99A40-07AA-7DD0-2D13-FB2BAA576E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BC70DC-D1FB-49F9-A05A-C2A4A367C48E}" type="slidenum">
              <a:rPr lang="en-GB" smtClean="0"/>
              <a:t>‹#›</a:t>
            </a:fld>
            <a:endParaRPr lang="en-GB"/>
          </a:p>
        </p:txBody>
      </p:sp>
    </p:spTree>
    <p:extLst>
      <p:ext uri="{BB962C8B-B14F-4D97-AF65-F5344CB8AC3E}">
        <p14:creationId xmlns:p14="http://schemas.microsoft.com/office/powerpoint/2010/main" val="3730858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825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bristolsafeguardingineducation.org/" TargetMode="External"/><Relationship Id="rId3" Type="http://schemas.openxmlformats.org/officeDocument/2006/relationships/hyperlink" Target="https://eur03.safelinks.protection.outlook.com/?url=http%3A%2F%2Fwww.csie.org.uk%2F&amp;data=05%7C01%7C%7C9e3be22d730d4bd02b9608db3f44a606%7C6378a7a50f214482aee0897eb7de331f%7C0%7C0%7C638173336292442105%7CUnknown%7CTWFpbGZsb3d8eyJWIjoiMC4wLjAwMDAiLCJQIjoiV2luMzIiLCJBTiI6Ik1haWwiLCJXVCI6Mn0%3D%7C3000%7C%7C%7C&amp;sdata=HcRlzCzo3CBNNLweaklQvoCZ8J61HtZF4GsNxiHFeHI%3D&amp;reserved=0"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www.bristolsafeguardingineducation.org/"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gov.uk/guidance/meeting-digital-and-technology-standards-in-schools-and-colleges/filtering-and-monitoring-standards-for-schools-and-colleges" TargetMode="External"/><Relationship Id="rId13" Type="http://schemas.openxmlformats.org/officeDocument/2006/relationships/hyperlink" Target="https://www.bristolsafeguardingineducation.org/" TargetMode="External"/><Relationship Id="rId3" Type="http://schemas.openxmlformats.org/officeDocument/2006/relationships/image" Target="../media/image7.png"/><Relationship Id="rId7" Type="http://schemas.microsoft.com/office/2007/relationships/hdphoto" Target="../media/hdphoto2.wdp"/><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0.png"/><Relationship Id="rId11" Type="http://schemas.openxmlformats.org/officeDocument/2006/relationships/hyperlink" Target="mailto:https://www.gov.uk/government/publications/emergency-planning-and-response-for-education-childcare-and-childrens-social-care-settings" TargetMode="External"/><Relationship Id="rId5" Type="http://schemas.openxmlformats.org/officeDocument/2006/relationships/image" Target="../media/image9.png"/><Relationship Id="rId10" Type="http://schemas.openxmlformats.org/officeDocument/2006/relationships/hyperlink" Target="mailto:https://www.gov.uk/government/publications/child-sex-offender-disclosure-scheme-guidance" TargetMode="External"/><Relationship Id="rId4" Type="http://schemas.openxmlformats.org/officeDocument/2006/relationships/image" Target="../media/image8.png"/><Relationship Id="rId9" Type="http://schemas.openxmlformats.org/officeDocument/2006/relationships/hyperlink" Target="https://urldefense.com/v3/__http:/email.nspcc.org.uk/c/16VpovCKkS1iVBdYb0IKcfopi7b2__;!!KUxdu5-bBfnh!9dJ8mJ5U1jBov7NJL0WQi9z6sBxvhe8xBgafuNC_T7LRLBNj4H5mNOAGLPq2p_lMOK5K393bpKoh2ZLSUgDVNRhm1MCaPzcqiM77e_HMQg$"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ukcod.org/deaf-awareness-week-2023/" TargetMode="External"/><Relationship Id="rId13" Type="http://schemas.openxmlformats.org/officeDocument/2006/relationships/hyperlink" Target="https://www.brake.org.uk/get-involved/for-professionals/teachers-and-youth-workers/brake-s-kids-walk" TargetMode="External"/><Relationship Id="rId3" Type="http://schemas.openxmlformats.org/officeDocument/2006/relationships/image" Target="../media/image7.png"/><Relationship Id="rId7" Type="http://schemas.microsoft.com/office/2007/relationships/hdphoto" Target="../media/hdphoto2.wdp"/><Relationship Id="rId12" Type="http://schemas.openxmlformats.org/officeDocument/2006/relationships/hyperlink" Target="https://capt.org.uk/about-child-safety-week/" TargetMode="External"/><Relationship Id="rId2" Type="http://schemas.openxmlformats.org/officeDocument/2006/relationships/notesSlide" Target="../notesSlides/notesSlide4.xml"/><Relationship Id="rId16" Type="http://schemas.openxmlformats.org/officeDocument/2006/relationships/hyperlink" Target="https://www.bristolsafeguardingineducation.org/" TargetMode="External"/><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hyperlink" Target="https://www.livingstreets.org.uk/walk-to-school" TargetMode="External"/><Relationship Id="rId5" Type="http://schemas.openxmlformats.org/officeDocument/2006/relationships/image" Target="../media/image9.png"/><Relationship Id="rId15" Type="http://schemas.openxmlformats.org/officeDocument/2006/relationships/hyperlink" Target="https://www.rlss.org.uk/dpw-our-campaign" TargetMode="External"/><Relationship Id="rId10" Type="http://schemas.openxmlformats.org/officeDocument/2006/relationships/hyperlink" Target="https://www.mentalhealth.org.uk/our-work/public-engagement/mental-health-awareness-week" TargetMode="External"/><Relationship Id="rId4" Type="http://schemas.openxmlformats.org/officeDocument/2006/relationships/image" Target="../media/image8.png"/><Relationship Id="rId9" Type="http://schemas.openxmlformats.org/officeDocument/2006/relationships/hyperlink" Target="https://www.nationalchildrensdayuk.com/" TargetMode="External"/><Relationship Id="rId14" Type="http://schemas.openxmlformats.org/officeDocument/2006/relationships/hyperlink" Target="https://www.nutrition.org.uk/healthy-eating-week/"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bristolsafeguardingineducation.org/" TargetMode="External"/><Relationship Id="rId3" Type="http://schemas.openxmlformats.org/officeDocument/2006/relationships/image" Target="../media/image12.jpeg"/><Relationship Id="rId7" Type="http://schemas.openxmlformats.org/officeDocument/2006/relationships/hyperlink" Target="https://www.smartsurvey.co.uk/s/BristolOOSScontact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smartsurvey.co.uk/s/ZAK8T3/" TargetMode="External"/><Relationship Id="rId5" Type="http://schemas.openxmlformats.org/officeDocument/2006/relationships/hyperlink" Target="https://www.smartsurvey.co.uk/s/Midyearsafeguardingcontactsupdate/" TargetMode="External"/><Relationship Id="rId4" Type="http://schemas.openxmlformats.org/officeDocument/2006/relationships/hyperlink" Target="https://www.smartsurvey.co.uk/s/AnnualBristolEducationSafeugardingcontact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bristolsafeguarding.org/communities/dasv-forum/" TargetMode="External"/><Relationship Id="rId2" Type="http://schemas.openxmlformats.org/officeDocument/2006/relationships/slideLayout" Target="../slideLayouts/slideLayout2.xml"/><Relationship Id="rId1" Type="http://schemas.openxmlformats.org/officeDocument/2006/relationships/video" Target="https://www.youtube.com/embed/u7Qzg_aq0Kg?feature=oembed" TargetMode="External"/><Relationship Id="rId6" Type="http://schemas.openxmlformats.org/officeDocument/2006/relationships/hyperlink" Target="https://www.bristolsafeguardingineducation.org/" TargetMode="Externa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ur03.safelinks.protection.outlook.com/?url=https%3A%2F%2Fwww.bristolsafeguardingineducation.org%2Fnews%2Fkbsp-education-reference-group-term-4-briefing-note-2022-23%2F%23CWSD&amp;data=05%7C01%7C%7C9e3be22d730d4bd02b9608db3f44a606%7C6378a7a50f214482aee0897eb7de331f%7C0%7C0%7C638173336292442105%7CUnknown%7CTWFpbGZsb3d8eyJWIjoiMC4wLjAwMDAiLCJQIjoiV2luMzIiLCJBTiI6Ik1haWwiLCJXVCI6Mn0%3D%7C3000%7C%7C%7C&amp;sdata=%2FUGMdS68d%2FwmnNZ5LmsQieJxOpXfqsjlX%2Bejl8VnVrs%3D&amp;reserved=0" TargetMode="External"/><Relationship Id="rId1" Type="http://schemas.openxmlformats.org/officeDocument/2006/relationships/slideLayout" Target="../slideLayouts/slideLayout2.xml"/><Relationship Id="rId5" Type="http://schemas.openxmlformats.org/officeDocument/2006/relationships/hyperlink" Target="https://www.bristolsafeguardingineducation.org/"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s://www.bristolsafeguardingineducation.org/" TargetMode="External"/><Relationship Id="rId4" Type="http://schemas.openxmlformats.org/officeDocument/2006/relationships/hyperlink" Target="https://www.bristolsafeguardingineducation.org/news/school-vaping-and-other-nicotine-research-bristol/"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1869"/>
            <a:ext cx="7435121" cy="584775"/>
          </a:xfrm>
          <a:prstGeom prst="rect">
            <a:avLst/>
          </a:prstGeom>
          <a:noFill/>
        </p:spPr>
        <p:txBody>
          <a:bodyPr wrap="square" lIns="91440" tIns="45720" rIns="91440" bIns="4572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FF0000"/>
                </a:solidFill>
                <a:effectLst/>
                <a:uLnTx/>
                <a:uFillTx/>
                <a:latin typeface="Calibri"/>
                <a:ea typeface="+mn-ea"/>
                <a:cs typeface="+mn-cs"/>
              </a:rPr>
              <a:t>Welcome to the DSL Network Meeting</a:t>
            </a:r>
          </a:p>
        </p:txBody>
      </p:sp>
      <p:sp>
        <p:nvSpPr>
          <p:cNvPr id="3" name="TextBox 2"/>
          <p:cNvSpPr txBox="1"/>
          <p:nvPr/>
        </p:nvSpPr>
        <p:spPr>
          <a:xfrm>
            <a:off x="291097" y="1404081"/>
            <a:ext cx="6382399" cy="3970318"/>
          </a:xfrm>
          <a:prstGeom prst="rect">
            <a:avLst/>
          </a:prstGeom>
          <a:noFill/>
        </p:spPr>
        <p:txBody>
          <a:bodyPr wrap="square" lIns="91440" tIns="45720" rIns="91440" bIns="45720" rtlCol="0" anchor="t">
            <a:spAutoFit/>
          </a:bodyPr>
          <a:lstStyle/>
          <a:p>
            <a:pPr defTabSz="1219170">
              <a:defRPr/>
            </a:pPr>
            <a:r>
              <a:rPr kumimoji="0" lang="en-GB" sz="2400" b="0" i="0" u="none" strike="noStrike" kern="1200" cap="none" spc="0" normalizeH="0" baseline="0" noProof="0">
                <a:ln>
                  <a:noFill/>
                </a:ln>
                <a:solidFill>
                  <a:prstClr val="black"/>
                </a:solidFill>
                <a:effectLst/>
                <a:uLnTx/>
                <a:uFillTx/>
                <a:latin typeface="Calibri"/>
                <a:ea typeface="+mn-ea"/>
                <a:cs typeface="+mn-cs"/>
              </a:rPr>
              <a:t>The session will start promptly at: </a:t>
            </a:r>
            <a:r>
              <a:rPr lang="en-GB" sz="2400">
                <a:solidFill>
                  <a:prstClr val="black"/>
                </a:solidFill>
                <a:latin typeface="Calibri"/>
              </a:rPr>
              <a:t>15:00</a:t>
            </a:r>
            <a:r>
              <a:rPr kumimoji="0" lang="en-GB" sz="2400" b="0" i="0" u="none" strike="noStrike" kern="1200" cap="none" spc="0" normalizeH="0" baseline="0" noProof="0">
                <a:ln>
                  <a:noFill/>
                </a:ln>
                <a:solidFill>
                  <a:prstClr val="black"/>
                </a:solidFill>
                <a:effectLst/>
                <a:uLnTx/>
                <a:uFillTx/>
                <a:latin typeface="Calibri"/>
                <a:ea typeface="+mn-ea"/>
                <a:cs typeface="+mn-cs"/>
              </a:rPr>
              <a:t> </a:t>
            </a:r>
            <a:r>
              <a:rPr kumimoji="0" lang="en-GB" sz="2400" b="0" i="0" u="none" strike="noStrike" kern="1200" cap="none" spc="0" normalizeH="0" baseline="0" noProof="0">
                <a:ln>
                  <a:noFill/>
                </a:ln>
                <a:solidFill>
                  <a:prstClr val="black"/>
                </a:solidFill>
                <a:uLnTx/>
                <a:uFillTx/>
                <a:latin typeface="Calibri" panose="020F0502020204030204" pitchFamily="34" charset="0"/>
                <a:cs typeface="+mn-cs"/>
              </a:rPr>
              <a:t>w</a:t>
            </a:r>
            <a:r>
              <a:rPr lang="en-GB" sz="2400">
                <a:effectLst/>
                <a:latin typeface="Calibri" panose="020F0502020204030204" pitchFamily="34" charset="0"/>
                <a:ea typeface="Calibri" panose="020F0502020204030204" pitchFamily="34" charset="0"/>
              </a:rPr>
              <a:t>here we will be joined by the </a:t>
            </a:r>
            <a:r>
              <a:rPr lang="en-GB" sz="2400" u="sng">
                <a:solidFill>
                  <a:srgbClr val="0563C1"/>
                </a:solidFill>
                <a:effectLst/>
                <a:latin typeface="Calibri" panose="020F0502020204030204" pitchFamily="34" charset="0"/>
                <a:ea typeface="Calibri" panose="020F0502020204030204" pitchFamily="34" charset="0"/>
                <a:hlinkClick r:id="rId3"/>
              </a:rPr>
              <a:t>Centre for Studies on Inclusive Education (CSIE)</a:t>
            </a:r>
            <a:r>
              <a:rPr lang="en-GB" sz="2400">
                <a:effectLst/>
                <a:latin typeface="Calibri" panose="020F0502020204030204" pitchFamily="34" charset="0"/>
                <a:ea typeface="Calibri" panose="020F0502020204030204" pitchFamily="34" charset="0"/>
              </a:rPr>
              <a:t> to offer a CPD session on developing your practice on the explicit duties around Equalities </a:t>
            </a:r>
            <a:r>
              <a:rPr lang="en-GB" sz="2400">
                <a:latin typeface="Calibri" panose="020F0502020204030204" pitchFamily="34" charset="0"/>
                <a:ea typeface="Calibri" panose="020F0502020204030204" pitchFamily="34" charset="0"/>
              </a:rPr>
              <a:t>A</a:t>
            </a:r>
            <a:r>
              <a:rPr lang="en-GB" sz="2400">
                <a:effectLst/>
                <a:latin typeface="Calibri" panose="020F0502020204030204" pitchFamily="34" charset="0"/>
                <a:ea typeface="Calibri" panose="020F0502020204030204" pitchFamily="34" charset="0"/>
              </a:rPr>
              <a:t>ct and Human Rights Act. </a:t>
            </a:r>
          </a:p>
          <a:p>
            <a:pPr defTabSz="1219170">
              <a:defRPr/>
            </a:pPr>
            <a:endParaRPr lang="en-GB" sz="2400">
              <a:latin typeface="Calibri" panose="020F0502020204030204" pitchFamily="34" charset="0"/>
              <a:ea typeface="Calibri" panose="020F0502020204030204" pitchFamily="34" charset="0"/>
            </a:endParaRPr>
          </a:p>
          <a:p>
            <a:pPr defTabSz="1219170">
              <a:defRPr/>
            </a:pPr>
            <a:r>
              <a:rPr lang="en-GB" sz="2400">
                <a:effectLst/>
                <a:latin typeface="Calibri" panose="020F0502020204030204" pitchFamily="34" charset="0"/>
                <a:ea typeface="Calibri" panose="020F0502020204030204" pitchFamily="34" charset="0"/>
              </a:rPr>
              <a:t>Slides </a:t>
            </a:r>
            <a:r>
              <a:rPr lang="en-GB" sz="2400">
                <a:latin typeface="Calibri" panose="020F0502020204030204" pitchFamily="34" charset="0"/>
                <a:ea typeface="Calibri" panose="020F0502020204030204" pitchFamily="34" charset="0"/>
              </a:rPr>
              <a:t>will be scrolling whilst we wait for the session to beginning. </a:t>
            </a:r>
          </a:p>
          <a:p>
            <a:pPr defTabSz="1219170">
              <a:defRPr/>
            </a:pPr>
            <a:endParaRPr kumimoji="0" lang="en-GB" sz="2400" b="1" i="0" u="none" strike="noStrike" kern="1200" cap="none" spc="0" normalizeH="0" baseline="0" noProof="0">
              <a:ln>
                <a:noFill/>
              </a:ln>
              <a:solidFill>
                <a:prstClr val="black"/>
              </a:solidFill>
              <a:effectLst/>
              <a:uLnTx/>
              <a:uFillTx/>
              <a:latin typeface="Calibri" panose="020F0502020204030204" pitchFamily="34" charset="0"/>
              <a:cs typeface="+mn-cs"/>
            </a:endParaRPr>
          </a:p>
          <a:p>
            <a:pPr defTabSz="1219170">
              <a:defRPr/>
            </a:pPr>
            <a:endParaRPr kumimoji="0" lang="en-GB" sz="2400" b="1"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81FB47D2-0990-4702-AFDC-5A430BB8127D}"/>
              </a:ext>
            </a:extLst>
          </p:cNvPr>
          <p:cNvGrpSpPr/>
          <p:nvPr/>
        </p:nvGrpSpPr>
        <p:grpSpPr>
          <a:xfrm>
            <a:off x="7830585" y="5689651"/>
            <a:ext cx="3362451" cy="1016083"/>
            <a:chOff x="7755120" y="5660320"/>
            <a:chExt cx="3362451" cy="1016083"/>
          </a:xfrm>
        </p:grpSpPr>
        <p:sp>
          <p:nvSpPr>
            <p:cNvPr id="14" name="Horizontal Scroll 13">
              <a:extLst>
                <a:ext uri="{FF2B5EF4-FFF2-40B4-BE49-F238E27FC236}">
                  <a16:creationId xmlns:a16="http://schemas.microsoft.com/office/drawing/2014/main" id="{069A60F1-3314-A04D-A0FF-4E6E2041B421}"/>
                </a:ext>
              </a:extLst>
            </p:cNvPr>
            <p:cNvSpPr/>
            <p:nvPr/>
          </p:nvSpPr>
          <p:spPr>
            <a:xfrm>
              <a:off x="7755120" y="5660320"/>
              <a:ext cx="3362451" cy="1016083"/>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Follow us @SETBristol </a:t>
              </a: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pic>
          <p:nvPicPr>
            <p:cNvPr id="15" name="Picture 2">
              <a:extLst>
                <a:ext uri="{FF2B5EF4-FFF2-40B4-BE49-F238E27FC236}">
                  <a16:creationId xmlns:a16="http://schemas.microsoft.com/office/drawing/2014/main" id="{A1529F4E-B1D9-394B-9D22-01D1EB8B946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011517" y="5883087"/>
              <a:ext cx="557775" cy="570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 name="Group 1">
            <a:extLst>
              <a:ext uri="{FF2B5EF4-FFF2-40B4-BE49-F238E27FC236}">
                <a16:creationId xmlns:a16="http://schemas.microsoft.com/office/drawing/2014/main" id="{97414147-00EF-1B59-403D-0D1B33C50E05}"/>
              </a:ext>
            </a:extLst>
          </p:cNvPr>
          <p:cNvGrpSpPr/>
          <p:nvPr/>
        </p:nvGrpSpPr>
        <p:grpSpPr>
          <a:xfrm>
            <a:off x="6723628" y="480751"/>
            <a:ext cx="5131877" cy="5090136"/>
            <a:chOff x="6895475" y="493714"/>
            <a:chExt cx="5131877" cy="5090136"/>
          </a:xfrm>
        </p:grpSpPr>
        <p:pic>
          <p:nvPicPr>
            <p:cNvPr id="7" name="Picture 6">
              <a:extLst>
                <a:ext uri="{FF2B5EF4-FFF2-40B4-BE49-F238E27FC236}">
                  <a16:creationId xmlns:a16="http://schemas.microsoft.com/office/drawing/2014/main" id="{D89504DF-D453-C919-DE1D-AA3C80E39387}"/>
                </a:ext>
              </a:extLst>
            </p:cNvPr>
            <p:cNvPicPr>
              <a:picLocks noChangeAspect="1"/>
            </p:cNvPicPr>
            <p:nvPr/>
          </p:nvPicPr>
          <p:blipFill>
            <a:blip r:embed="rId6"/>
            <a:stretch>
              <a:fillRect/>
            </a:stretch>
          </p:blipFill>
          <p:spPr>
            <a:xfrm>
              <a:off x="6895475" y="1482889"/>
              <a:ext cx="5081745" cy="2049538"/>
            </a:xfrm>
            <a:prstGeom prst="rect">
              <a:avLst/>
            </a:prstGeom>
          </p:spPr>
        </p:pic>
        <p:pic>
          <p:nvPicPr>
            <p:cNvPr id="8" name="Picture 7">
              <a:extLst>
                <a:ext uri="{FF2B5EF4-FFF2-40B4-BE49-F238E27FC236}">
                  <a16:creationId xmlns:a16="http://schemas.microsoft.com/office/drawing/2014/main" id="{D7595DA6-0F3A-AB88-A0BA-FDBBE8DA9131}"/>
                </a:ext>
              </a:extLst>
            </p:cNvPr>
            <p:cNvPicPr>
              <a:picLocks noChangeAspect="1"/>
            </p:cNvPicPr>
            <p:nvPr/>
          </p:nvPicPr>
          <p:blipFill>
            <a:blip r:embed="rId7"/>
            <a:stretch>
              <a:fillRect/>
            </a:stretch>
          </p:blipFill>
          <p:spPr>
            <a:xfrm>
              <a:off x="6895475" y="3497207"/>
              <a:ext cx="5131877" cy="2086643"/>
            </a:xfrm>
            <a:prstGeom prst="rect">
              <a:avLst/>
            </a:prstGeom>
          </p:spPr>
        </p:pic>
        <p:sp>
          <p:nvSpPr>
            <p:cNvPr id="9" name="TextBox 8">
              <a:extLst>
                <a:ext uri="{FF2B5EF4-FFF2-40B4-BE49-F238E27FC236}">
                  <a16:creationId xmlns:a16="http://schemas.microsoft.com/office/drawing/2014/main" id="{9A1B28D6-9CBA-D781-D052-2344671069BF}"/>
                </a:ext>
              </a:extLst>
            </p:cNvPr>
            <p:cNvSpPr txBox="1"/>
            <p:nvPr/>
          </p:nvSpPr>
          <p:spPr>
            <a:xfrm>
              <a:off x="6895475" y="493714"/>
              <a:ext cx="5006715" cy="923330"/>
            </a:xfrm>
            <a:prstGeom prst="rect">
              <a:avLst/>
            </a:prstGeom>
            <a:solidFill>
              <a:schemeClr val="accent5">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If you haven't already done so, bookmark our website  </a:t>
              </a:r>
              <a:r>
                <a:rPr kumimoji="0" lang="en-GB" sz="1800" b="0" i="0" u="none" strike="noStrike" kern="1200" cap="none" spc="0" normalizeH="0" baseline="0" noProof="0">
                  <a:ln>
                    <a:noFill/>
                  </a:ln>
                  <a:solidFill>
                    <a:prstClr val="black"/>
                  </a:solidFill>
                  <a:effectLst/>
                  <a:uLnTx/>
                  <a:uFillTx/>
                  <a:latin typeface="Calibri"/>
                  <a:ea typeface="+mn-ea"/>
                  <a:cs typeface="+mn-cs"/>
                  <a:hlinkClick r:id="rId8"/>
                </a:rPr>
                <a:t>https://www.bristolsafeguardingineducation.org/</a:t>
              </a: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9">
            <a:extLst>
              <a:ext uri="{FF2B5EF4-FFF2-40B4-BE49-F238E27FC236}">
                <a16:creationId xmlns:a16="http://schemas.microsoft.com/office/drawing/2014/main" id="{530BB596-D6D2-4872-F583-C7ADDE9C05BC}"/>
              </a:ext>
            </a:extLst>
          </p:cNvPr>
          <p:cNvSpPr txBox="1"/>
          <p:nvPr/>
        </p:nvSpPr>
        <p:spPr>
          <a:xfrm>
            <a:off x="268349" y="4745703"/>
            <a:ext cx="5827651" cy="646331"/>
          </a:xfrm>
          <a:prstGeom prst="rect">
            <a:avLst/>
          </a:prstGeom>
          <a:solidFill>
            <a:srgbClr val="FFFF00"/>
          </a:solidFill>
        </p:spPr>
        <p:txBody>
          <a:bodyPr wrap="square">
            <a:spAutoFit/>
          </a:bodyPr>
          <a:lstStyle/>
          <a:p>
            <a:r>
              <a:rPr lang="en-GB" sz="1800">
                <a:latin typeface="Calibri" panose="020F0502020204030204" pitchFamily="34" charset="0"/>
                <a:ea typeface="Calibri" panose="020F0502020204030204" pitchFamily="34" charset="0"/>
              </a:rPr>
              <a:t>These slides </a:t>
            </a:r>
            <a:r>
              <a:rPr lang="en-GB" sz="1800">
                <a:effectLst/>
                <a:latin typeface="Calibri" panose="020F0502020204030204" pitchFamily="34" charset="0"/>
                <a:ea typeface="Calibri" panose="020F0502020204030204" pitchFamily="34" charset="0"/>
              </a:rPr>
              <a:t>will be available on the news section on our </a:t>
            </a:r>
            <a:r>
              <a:rPr lang="en-GB" sz="1800">
                <a:effectLst/>
                <a:latin typeface="Calibri" panose="020F0502020204030204" pitchFamily="34" charset="0"/>
                <a:ea typeface="Calibri" panose="020F0502020204030204" pitchFamily="34" charset="0"/>
                <a:hlinkClick r:id="rId8"/>
              </a:rPr>
              <a:t>website</a:t>
            </a:r>
            <a:r>
              <a:rPr lang="en-GB" sz="1800">
                <a:effectLst/>
                <a:latin typeface="Calibri" panose="020F0502020204030204" pitchFamily="34" charset="0"/>
                <a:ea typeface="Calibri" panose="020F0502020204030204" pitchFamily="34" charset="0"/>
              </a:rPr>
              <a:t> after the event </a:t>
            </a:r>
            <a:endParaRPr lang="en-GB"/>
          </a:p>
        </p:txBody>
      </p:sp>
    </p:spTree>
    <p:extLst>
      <p:ext uri="{BB962C8B-B14F-4D97-AF65-F5344CB8AC3E}">
        <p14:creationId xmlns:p14="http://schemas.microsoft.com/office/powerpoint/2010/main" val="3002784459"/>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7944"/>
          <a:stretch/>
        </p:blipFill>
        <p:spPr>
          <a:xfrm>
            <a:off x="23747" y="2602173"/>
            <a:ext cx="12168253" cy="4255827"/>
          </a:xfrm>
          <a:prstGeom prst="rect">
            <a:avLst/>
          </a:prstGeom>
        </p:spPr>
      </p:pic>
      <p:sp>
        <p:nvSpPr>
          <p:cNvPr id="5" name="TextBox 4"/>
          <p:cNvSpPr txBox="1"/>
          <p:nvPr/>
        </p:nvSpPr>
        <p:spPr>
          <a:xfrm>
            <a:off x="23748" y="365265"/>
            <a:ext cx="12168252" cy="1651671"/>
          </a:xfrm>
          <a:prstGeom prst="rect">
            <a:avLst/>
          </a:prstGeom>
          <a:solidFill>
            <a:schemeClr val="bg1"/>
          </a:solidFill>
        </p:spPr>
        <p:txBody>
          <a:bodyPr wrap="square" lIns="91440" tIns="45720" rIns="91440" bIns="45720" rtlCol="0" anchor="t">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a:ln>
                  <a:noFill/>
                </a:ln>
                <a:solidFill>
                  <a:prstClr val="black"/>
                </a:solidFill>
                <a:effectLst/>
                <a:uLnTx/>
                <a:uFillTx/>
                <a:latin typeface="Calibri"/>
                <a:ea typeface="+mn-ea"/>
                <a:cs typeface="+mn-cs"/>
              </a:rPr>
              <a:t>Designated Safeguarding Lead Network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5300" b="0" i="0" u="none" strike="noStrike" kern="1200" cap="none" spc="0" normalizeH="0" baseline="0" noProof="0">
                <a:ln>
                  <a:noFill/>
                </a:ln>
                <a:solidFill>
                  <a:prstClr val="black"/>
                </a:solidFill>
                <a:effectLst/>
                <a:uLnTx/>
                <a:uFillTx/>
                <a:latin typeface="Calibri"/>
                <a:ea typeface="+mn-ea"/>
                <a:cs typeface="+mn-cs"/>
              </a:rPr>
              <a:t>Term 5  - 2022-23</a:t>
            </a:r>
            <a:endParaRPr kumimoji="0" lang="en-GB" sz="5300" b="0" i="0" u="none" strike="noStrike" kern="1200" cap="none" spc="0" normalizeH="0" baseline="0" noProof="0">
              <a:ln>
                <a:noFill/>
              </a:ln>
              <a:solidFill>
                <a:prstClr val="black"/>
              </a:solidFill>
              <a:effectLst/>
              <a:uLnTx/>
              <a:uFillTx/>
              <a:latin typeface="Calibri"/>
              <a:ea typeface="+mn-ea"/>
              <a:cs typeface="Calibri"/>
            </a:endParaRPr>
          </a:p>
        </p:txBody>
      </p:sp>
      <p:sp>
        <p:nvSpPr>
          <p:cNvPr id="2" name="TextBox 1">
            <a:extLst>
              <a:ext uri="{FF2B5EF4-FFF2-40B4-BE49-F238E27FC236}">
                <a16:creationId xmlns:a16="http://schemas.microsoft.com/office/drawing/2014/main" id="{F05DD2CA-6A82-5EF4-9BD1-0A246DE4B893}"/>
              </a:ext>
            </a:extLst>
          </p:cNvPr>
          <p:cNvSpPr txBox="1"/>
          <p:nvPr/>
        </p:nvSpPr>
        <p:spPr>
          <a:xfrm>
            <a:off x="1874762" y="-4067"/>
            <a:ext cx="8097520" cy="369332"/>
          </a:xfrm>
          <a:prstGeom prst="rect">
            <a:avLst/>
          </a:prstGeom>
          <a:solidFill>
            <a:srgbClr val="FFFF00"/>
          </a:solidFill>
        </p:spPr>
        <p:txBody>
          <a:bodyPr wrap="square">
            <a:spAutoFit/>
          </a:bodyPr>
          <a:lstStyle/>
          <a:p>
            <a:r>
              <a:rPr lang="en-GB" sz="1800">
                <a:latin typeface="Calibri" panose="020F0502020204030204" pitchFamily="34" charset="0"/>
                <a:ea typeface="Calibri" panose="020F0502020204030204" pitchFamily="34" charset="0"/>
              </a:rPr>
              <a:t>These slides </a:t>
            </a:r>
            <a:r>
              <a:rPr lang="en-GB" sz="1800">
                <a:effectLst/>
                <a:latin typeface="Calibri" panose="020F0502020204030204" pitchFamily="34" charset="0"/>
                <a:ea typeface="Calibri" panose="020F0502020204030204" pitchFamily="34" charset="0"/>
              </a:rPr>
              <a:t>will be available on the news section on our </a:t>
            </a:r>
            <a:r>
              <a:rPr lang="en-GB" sz="1800">
                <a:effectLst/>
                <a:latin typeface="Calibri" panose="020F0502020204030204" pitchFamily="34" charset="0"/>
                <a:ea typeface="Calibri" panose="020F0502020204030204" pitchFamily="34" charset="0"/>
                <a:hlinkClick r:id="rId4"/>
              </a:rPr>
              <a:t>website</a:t>
            </a:r>
            <a:r>
              <a:rPr lang="en-GB" sz="1800">
                <a:effectLst/>
                <a:latin typeface="Calibri" panose="020F0502020204030204" pitchFamily="34" charset="0"/>
                <a:ea typeface="Calibri" panose="020F0502020204030204" pitchFamily="34" charset="0"/>
              </a:rPr>
              <a:t> after the event </a:t>
            </a:r>
            <a:endParaRPr lang="en-GB"/>
          </a:p>
        </p:txBody>
      </p:sp>
    </p:spTree>
    <p:extLst>
      <p:ext uri="{BB962C8B-B14F-4D97-AF65-F5344CB8AC3E}">
        <p14:creationId xmlns:p14="http://schemas.microsoft.com/office/powerpoint/2010/main" val="1718816020"/>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03901"/>
            <a:ext cx="4463819"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Grp="1" noChangeAspect="1" noChangeArrowheads="1"/>
          </p:cNvPicPr>
          <p:nvPr>
            <p:ph idx="4294967295"/>
          </p:nvPr>
        </p:nvPicPr>
        <p:blipFill rotWithShape="1">
          <a:blip r:embed="rId4">
            <a:extLst>
              <a:ext uri="{28A0092B-C50C-407E-A947-70E740481C1C}">
                <a14:useLocalDpi xmlns:a14="http://schemas.microsoft.com/office/drawing/2010/main" val="0"/>
              </a:ext>
            </a:extLst>
          </a:blip>
          <a:srcRect l="40601"/>
          <a:stretch/>
        </p:blipFill>
        <p:spPr bwMode="auto">
          <a:xfrm>
            <a:off x="3983038" y="5803900"/>
            <a:ext cx="8208962"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8849" y="5803901"/>
            <a:ext cx="2754817"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A1529F4E-B1D9-394B-9D22-01D1EB8B9466}"/>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360363" y="5950585"/>
            <a:ext cx="901496" cy="760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EE5E06F0-780D-4242-BD48-687EE9CA689D}"/>
              </a:ext>
            </a:extLst>
          </p:cNvPr>
          <p:cNvSpPr txBox="1"/>
          <p:nvPr/>
        </p:nvSpPr>
        <p:spPr>
          <a:xfrm>
            <a:off x="164891" y="718382"/>
            <a:ext cx="12027109" cy="5232202"/>
          </a:xfrm>
          <a:prstGeom prst="rect">
            <a:avLst/>
          </a:prstGeom>
          <a:noFill/>
        </p:spPr>
        <p:txBody>
          <a:bodyPr wrap="square" lIns="91440" tIns="45720" rIns="91440" bIns="45720" rtlCol="0" anchor="t">
            <a:spAutoFit/>
          </a:bodyPr>
          <a:lstStyle/>
          <a:p>
            <a:pPr marL="285750" lvl="0" indent="-285750" fontAlgn="base">
              <a:buFont typeface="Wingdings" panose="05000000000000000000" pitchFamily="2" charset="2"/>
              <a:buChar char="q"/>
              <a:defRPr/>
            </a:pPr>
            <a:r>
              <a:rPr lang="en-GB" sz="2000">
                <a:hlinkClick r:id="rId8"/>
              </a:rPr>
              <a:t>Meeting digital and technology standards in schools and colleges - Filtering and monitoring standards for schools and colleges - Guidance - GOV.UK (www.gov.uk)</a:t>
            </a:r>
            <a:r>
              <a:rPr lang="en-GB" sz="2000"/>
              <a:t>  The Department for Education (DfE) has created filtering and monitoring standards for schools and colleges in England to help protect children online.</a:t>
            </a:r>
          </a:p>
          <a:p>
            <a:pPr marL="285750" lvl="0" indent="-285750" fontAlgn="base">
              <a:buFont typeface="Wingdings" panose="05000000000000000000" pitchFamily="2" charset="2"/>
              <a:buChar char="q"/>
              <a:defRPr/>
            </a:pPr>
            <a:endParaRPr kumimoji="0" lang="en-GB"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lvl="0" indent="-285750" fontAlgn="base">
              <a:buFont typeface="Wingdings" panose="05000000000000000000" pitchFamily="2" charset="2"/>
              <a:buChar char="q"/>
              <a:defRPr/>
            </a:pPr>
            <a:r>
              <a:rPr lang="en-GB" sz="2000" u="sng">
                <a:hlinkClick r:id="rId9"/>
              </a:rPr>
              <a:t>Strip search of children in England and Wales</a:t>
            </a:r>
            <a:r>
              <a:rPr lang="en-GB" sz="2000" u="sng"/>
              <a:t> </a:t>
            </a:r>
            <a:r>
              <a:rPr lang="en-GB" sz="2000">
                <a:solidFill>
                  <a:srgbClr val="000000"/>
                </a:solidFill>
                <a:latin typeface="Calibri" panose="020F0502020204030204" pitchFamily="34" charset="0"/>
                <a:ea typeface="Calibri" panose="020F0502020204030204" pitchFamily="34" charset="0"/>
              </a:rPr>
              <a:t>The Children’s Commissioner for England has published an analysis of strip searches of children conducted by police under their stop and search powers across England and Wales.</a:t>
            </a:r>
          </a:p>
          <a:p>
            <a:pPr marL="285750" lvl="0" indent="-285750" fontAlgn="base">
              <a:buFont typeface="Wingdings" panose="05000000000000000000" pitchFamily="2" charset="2"/>
              <a:buChar char="q"/>
              <a:defRPr/>
            </a:pPr>
            <a:endParaRPr kumimoji="0" lang="en-GB" sz="200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a:p>
            <a:pPr marL="285750" lvl="0" indent="-285750" fontAlgn="base">
              <a:buFont typeface="Wingdings" panose="05000000000000000000" pitchFamily="2" charset="2"/>
              <a:buChar char="q"/>
              <a:defRPr/>
            </a:pPr>
            <a:r>
              <a:rPr lang="en-GB" sz="2000">
                <a:solidFill>
                  <a:prstClr val="black"/>
                </a:solidFill>
                <a:latin typeface="Calibri" panose="020F0502020204030204" pitchFamily="34" charset="0"/>
                <a:cs typeface="Calibri" panose="020F0502020204030204" pitchFamily="34" charset="0"/>
                <a:hlinkClick r:id="rId10"/>
              </a:rPr>
              <a:t>Child sex offender disclosure scheme guidance </a:t>
            </a:r>
            <a:r>
              <a:rPr lang="en-GB" sz="2000">
                <a:solidFill>
                  <a:prstClr val="black"/>
                </a:solidFill>
                <a:latin typeface="Calibri" panose="020F0502020204030204" pitchFamily="34" charset="0"/>
                <a:cs typeface="Calibri" panose="020F0502020204030204" pitchFamily="34" charset="0"/>
              </a:rPr>
              <a:t>– Updated in April 2023 - Guidance and tools for the implementation of the child sex offender disclosure scheme, also known as Sarah’s Law.</a:t>
            </a:r>
          </a:p>
          <a:p>
            <a:pPr marL="285750" lvl="0" indent="-285750" fontAlgn="base">
              <a:buFont typeface="Wingdings" panose="05000000000000000000" pitchFamily="2" charset="2"/>
              <a:buChar char="q"/>
              <a:defRPr/>
            </a:pPr>
            <a:endParaRPr lang="en-GB" sz="2000">
              <a:solidFill>
                <a:prstClr val="black"/>
              </a:solidFill>
              <a:latin typeface="Calibri" panose="020F0502020204030204" pitchFamily="34" charset="0"/>
              <a:cs typeface="Calibri" panose="020F0502020204030204" pitchFamily="34" charset="0"/>
            </a:endParaRPr>
          </a:p>
          <a:p>
            <a:pPr marL="285750" lvl="0" indent="-285750" fontAlgn="base">
              <a:buFont typeface="Wingdings" panose="05000000000000000000" pitchFamily="2" charset="2"/>
              <a:buChar char="q"/>
              <a:defRPr/>
            </a:pPr>
            <a:r>
              <a:rPr lang="en-GB" sz="2000">
                <a:solidFill>
                  <a:prstClr val="black"/>
                </a:solidFill>
                <a:latin typeface="Calibri" panose="020F0502020204030204" pitchFamily="34" charset="0"/>
                <a:cs typeface="Calibri" panose="020F0502020204030204" pitchFamily="34" charset="0"/>
                <a:hlinkClick r:id="rId11"/>
              </a:rPr>
              <a:t>Emergency planning and response for education, childcare, and children’s social care settings </a:t>
            </a:r>
            <a:r>
              <a:rPr lang="en-GB" sz="2000">
                <a:solidFill>
                  <a:prstClr val="black"/>
                </a:solidFill>
                <a:latin typeface="Calibri" panose="020F0502020204030204" pitchFamily="34" charset="0"/>
                <a:cs typeface="Calibri" panose="020F0502020204030204" pitchFamily="34" charset="0"/>
              </a:rPr>
              <a:t>– How educational and childcare settings should plan for and deal with emergencies, including significant public health incidents and severe weather.</a:t>
            </a:r>
          </a:p>
          <a:p>
            <a:pPr marL="285750" lvl="0" indent="-285750" fontAlgn="base">
              <a:buFont typeface="Wingdings" panose="05000000000000000000" pitchFamily="2" charset="2"/>
              <a:buChar char="q"/>
              <a:defRPr/>
            </a:pPr>
            <a:endParaRPr lang="en-GB">
              <a:solidFill>
                <a:prstClr val="black"/>
              </a:solidFill>
              <a:latin typeface="Calibri" panose="020F0502020204030204" pitchFamily="34" charset="0"/>
              <a:cs typeface="Calibri" panose="020F0502020204030204" pitchFamily="34" charset="0"/>
            </a:endParaRPr>
          </a:p>
          <a:p>
            <a:pPr marL="285750" lvl="0" indent="-285750" fontAlgn="base">
              <a:buFont typeface="Wingdings" panose="05000000000000000000" pitchFamily="2" charset="2"/>
              <a:buChar char="q"/>
              <a:defRPr/>
            </a:pPr>
            <a:endParaRPr lang="en-GB">
              <a:solidFill>
                <a:prstClr val="black"/>
              </a:solidFill>
              <a:latin typeface="Calibri" panose="020F0502020204030204" pitchFamily="34" charset="0"/>
              <a:cs typeface="Calibri" panose="020F0502020204030204" pitchFamily="34" charset="0"/>
            </a:endParaRPr>
          </a:p>
          <a:p>
            <a:pPr marL="285750" lvl="0" indent="-285750" fontAlgn="base">
              <a:buFont typeface="Wingdings" panose="05000000000000000000" pitchFamily="2" charset="2"/>
              <a:buChar char="q"/>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F5FFE5F3-3C94-4EFE-C26F-421B797BE242}"/>
              </a:ext>
            </a:extLst>
          </p:cNvPr>
          <p:cNvPicPr>
            <a:picLocks noChangeAspect="1"/>
          </p:cNvPicPr>
          <p:nvPr/>
        </p:nvPicPr>
        <p:blipFill>
          <a:blip r:embed="rId12"/>
          <a:stretch>
            <a:fillRect/>
          </a:stretch>
        </p:blipFill>
        <p:spPr>
          <a:xfrm>
            <a:off x="7362032" y="5950585"/>
            <a:ext cx="1450974" cy="865707"/>
          </a:xfrm>
          <a:prstGeom prst="rect">
            <a:avLst/>
          </a:prstGeom>
        </p:spPr>
      </p:pic>
      <p:sp>
        <p:nvSpPr>
          <p:cNvPr id="7" name="TextBox 6">
            <a:extLst>
              <a:ext uri="{FF2B5EF4-FFF2-40B4-BE49-F238E27FC236}">
                <a16:creationId xmlns:a16="http://schemas.microsoft.com/office/drawing/2014/main" id="{E2674E9E-EA42-81D9-1E8F-53FA130BEAAD}"/>
              </a:ext>
            </a:extLst>
          </p:cNvPr>
          <p:cNvSpPr txBox="1"/>
          <p:nvPr/>
        </p:nvSpPr>
        <p:spPr>
          <a:xfrm>
            <a:off x="1884922" y="146686"/>
            <a:ext cx="8097520" cy="369332"/>
          </a:xfrm>
          <a:prstGeom prst="rect">
            <a:avLst/>
          </a:prstGeom>
          <a:solidFill>
            <a:srgbClr val="FFFF00"/>
          </a:solidFill>
        </p:spPr>
        <p:txBody>
          <a:bodyPr wrap="square">
            <a:spAutoFit/>
          </a:bodyPr>
          <a:lstStyle/>
          <a:p>
            <a:r>
              <a:rPr lang="en-GB" sz="1800">
                <a:latin typeface="Calibri" panose="020F0502020204030204" pitchFamily="34" charset="0"/>
                <a:ea typeface="Calibri" panose="020F0502020204030204" pitchFamily="34" charset="0"/>
              </a:rPr>
              <a:t>These slides </a:t>
            </a:r>
            <a:r>
              <a:rPr lang="en-GB" sz="1800">
                <a:effectLst/>
                <a:latin typeface="Calibri" panose="020F0502020204030204" pitchFamily="34" charset="0"/>
                <a:ea typeface="Calibri" panose="020F0502020204030204" pitchFamily="34" charset="0"/>
              </a:rPr>
              <a:t>will be available on the news section on our </a:t>
            </a:r>
            <a:r>
              <a:rPr lang="en-GB" sz="1800">
                <a:effectLst/>
                <a:latin typeface="Calibri" panose="020F0502020204030204" pitchFamily="34" charset="0"/>
                <a:ea typeface="Calibri" panose="020F0502020204030204" pitchFamily="34" charset="0"/>
                <a:hlinkClick r:id="rId13"/>
              </a:rPr>
              <a:t>website</a:t>
            </a:r>
            <a:r>
              <a:rPr lang="en-GB" sz="1800">
                <a:effectLst/>
                <a:latin typeface="Calibri" panose="020F0502020204030204" pitchFamily="34" charset="0"/>
                <a:ea typeface="Calibri" panose="020F0502020204030204" pitchFamily="34" charset="0"/>
              </a:rPr>
              <a:t> after the event </a:t>
            </a:r>
            <a:endParaRPr lang="en-GB"/>
          </a:p>
        </p:txBody>
      </p:sp>
    </p:spTree>
    <p:extLst>
      <p:ext uri="{BB962C8B-B14F-4D97-AF65-F5344CB8AC3E}">
        <p14:creationId xmlns:p14="http://schemas.microsoft.com/office/powerpoint/2010/main" val="263319654"/>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03901"/>
            <a:ext cx="4463819"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40601"/>
          <a:stretch/>
        </p:blipFill>
        <p:spPr bwMode="auto">
          <a:xfrm>
            <a:off x="3983765" y="5803901"/>
            <a:ext cx="8208235"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8849" y="5803901"/>
            <a:ext cx="2754817"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A1529F4E-B1D9-394B-9D22-01D1EB8B9466}"/>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360363" y="5950585"/>
            <a:ext cx="901496" cy="760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61AE3089-EF42-41D8-961D-E1AEDB2C9CD9}"/>
              </a:ext>
            </a:extLst>
          </p:cNvPr>
          <p:cNvSpPr txBox="1"/>
          <p:nvPr/>
        </p:nvSpPr>
        <p:spPr>
          <a:xfrm>
            <a:off x="212479" y="318524"/>
            <a:ext cx="720971" cy="66223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5000"/>
              </a:lnSpc>
              <a:spcBef>
                <a:spcPts val="0"/>
              </a:spcBef>
              <a:spcAft>
                <a:spcPts val="800"/>
              </a:spcAft>
              <a:buClrTx/>
              <a:buSzPct val="200000"/>
              <a:buFontTx/>
              <a:buNone/>
              <a:tabLst/>
              <a:defRPr/>
            </a:pPr>
            <a:r>
              <a:rPr lang="en-GB" b="1">
                <a:solidFill>
                  <a:prstClr val="black"/>
                </a:solidFill>
                <a:latin typeface="Calibri"/>
                <a:ea typeface="Calibri" panose="020F0502020204030204" pitchFamily="34" charset="0"/>
                <a:cs typeface="Calibri"/>
              </a:rPr>
              <a:t>May</a:t>
            </a:r>
            <a:r>
              <a:rPr kumimoji="0" lang="en-GB" sz="1800" b="1" i="0" u="none" strike="noStrike" kern="1200" cap="none" spc="0" normalizeH="0" baseline="0" noProof="0">
                <a:ln>
                  <a:noFill/>
                </a:ln>
                <a:solidFill>
                  <a:prstClr val="black"/>
                </a:solidFill>
                <a:effectLst/>
                <a:uLnTx/>
                <a:uFillTx/>
                <a:latin typeface="Calibri"/>
                <a:ea typeface="Calibri" panose="020F0502020204030204" pitchFamily="34" charset="0"/>
                <a:cs typeface="Calibri"/>
              </a:rPr>
              <a:t> 2023</a:t>
            </a:r>
          </a:p>
        </p:txBody>
      </p:sp>
      <p:sp>
        <p:nvSpPr>
          <p:cNvPr id="10" name="TextBox 9">
            <a:extLst>
              <a:ext uri="{FF2B5EF4-FFF2-40B4-BE49-F238E27FC236}">
                <a16:creationId xmlns:a16="http://schemas.microsoft.com/office/drawing/2014/main" id="{6D55BFC4-0455-4E4D-991D-169DB52A0E78}"/>
              </a:ext>
            </a:extLst>
          </p:cNvPr>
          <p:cNvSpPr txBox="1"/>
          <p:nvPr/>
        </p:nvSpPr>
        <p:spPr>
          <a:xfrm>
            <a:off x="106815" y="3182962"/>
            <a:ext cx="826635" cy="76482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5000"/>
              </a:lnSpc>
              <a:spcBef>
                <a:spcPts val="0"/>
              </a:spcBef>
              <a:spcAft>
                <a:spcPts val="800"/>
              </a:spcAft>
              <a:buClrTx/>
              <a:buSzPct val="200000"/>
              <a:buFontTx/>
              <a:buNone/>
              <a:tabLst/>
              <a:defRPr/>
            </a:pPr>
            <a:r>
              <a:rPr lang="en-GB" b="1">
                <a:solidFill>
                  <a:prstClr val="black"/>
                </a:solidFill>
                <a:latin typeface="Calibri"/>
                <a:cs typeface="Calibri"/>
              </a:rPr>
              <a:t>June</a:t>
            </a:r>
            <a:endParaRPr kumimoji="0" lang="en-US"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5000"/>
              </a:lnSpc>
              <a:spcBef>
                <a:spcPts val="0"/>
              </a:spcBef>
              <a:spcAft>
                <a:spcPts val="8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a:ea typeface="Calibri" panose="020F0502020204030204" pitchFamily="34" charset="0"/>
                <a:cs typeface="Calibri"/>
              </a:rPr>
              <a:t>2023</a:t>
            </a: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CBBAB079-2C61-40A8-BF58-FFF85DE1B46D}"/>
              </a:ext>
            </a:extLst>
          </p:cNvPr>
          <p:cNvSpPr txBox="1"/>
          <p:nvPr/>
        </p:nvSpPr>
        <p:spPr>
          <a:xfrm>
            <a:off x="0" y="5934670"/>
            <a:ext cx="7851429" cy="923330"/>
          </a:xfrm>
          <a:prstGeom prst="rect">
            <a:avLst/>
          </a:prstGeom>
          <a:solidFill>
            <a:srgbClr val="A2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a:ln>
                  <a:noFill/>
                </a:ln>
                <a:solidFill>
                  <a:prstClr val="white"/>
                </a:solidFill>
                <a:effectLst/>
                <a:uLnTx/>
                <a:uFillTx/>
                <a:latin typeface="Calibri"/>
                <a:ea typeface="+mn-ea"/>
                <a:cs typeface="+mn-cs"/>
              </a:rPr>
              <a:t>DATES FOR THE DIARY</a:t>
            </a:r>
          </a:p>
        </p:txBody>
      </p:sp>
      <p:sp>
        <p:nvSpPr>
          <p:cNvPr id="16" name="TextBox 15">
            <a:extLst>
              <a:ext uri="{FF2B5EF4-FFF2-40B4-BE49-F238E27FC236}">
                <a16:creationId xmlns:a16="http://schemas.microsoft.com/office/drawing/2014/main" id="{34ABC776-87A4-474C-9CA0-A38621D3FC20}"/>
              </a:ext>
            </a:extLst>
          </p:cNvPr>
          <p:cNvSpPr txBox="1"/>
          <p:nvPr/>
        </p:nvSpPr>
        <p:spPr>
          <a:xfrm>
            <a:off x="1664344" y="828357"/>
            <a:ext cx="8518357" cy="12633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17C43210-46D1-4AB7-9B50-79D1AC90B6C4}"/>
              </a:ext>
            </a:extLst>
          </p:cNvPr>
          <p:cNvSpPr txBox="1"/>
          <p:nvPr/>
        </p:nvSpPr>
        <p:spPr>
          <a:xfrm>
            <a:off x="1989221" y="4134669"/>
            <a:ext cx="8518357" cy="12633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8F0578C0-277A-41E1-8E08-413FA02C507B}"/>
              </a:ext>
            </a:extLst>
          </p:cNvPr>
          <p:cNvSpPr txBox="1"/>
          <p:nvPr/>
        </p:nvSpPr>
        <p:spPr>
          <a:xfrm>
            <a:off x="933450" y="412005"/>
            <a:ext cx="10506075" cy="5970865"/>
          </a:xfrm>
          <a:prstGeom prst="rect">
            <a:avLst/>
          </a:prstGeom>
          <a:noFill/>
        </p:spPr>
        <p:txBody>
          <a:bodyPr wrap="square" rtlCol="0">
            <a:spAutoFit/>
          </a:bodyPr>
          <a:lstStyle/>
          <a:p>
            <a:pPr marL="285750" indent="-285750">
              <a:buFont typeface="Arial" panose="020B0604020202020204" pitchFamily="34" charset="0"/>
              <a:buChar char="•"/>
            </a:pPr>
            <a:r>
              <a:rPr lang="en-GB" sz="1400" b="1">
                <a:effectLst/>
                <a:latin typeface="Arial" panose="020B0604020202020204" pitchFamily="34" charset="0"/>
                <a:cs typeface="Arial" panose="020B0604020202020204" pitchFamily="34" charset="0"/>
              </a:rPr>
              <a:t>May 2 - May 8 </a:t>
            </a:r>
            <a:r>
              <a:rPr lang="en-GB" sz="1400">
                <a:effectLst/>
                <a:latin typeface="Arial" panose="020B0604020202020204" pitchFamily="34" charset="0"/>
                <a:cs typeface="Arial" panose="020B0604020202020204" pitchFamily="34" charset="0"/>
              </a:rPr>
              <a:t>- </a:t>
            </a:r>
            <a:r>
              <a:rPr lang="en-GB" sz="1400" b="1" u="none" strike="noStrike">
                <a:effectLst/>
                <a:latin typeface="Arial" panose="020B0604020202020204" pitchFamily="34" charset="0"/>
                <a:cs typeface="Arial" panose="020B0604020202020204" pitchFamily="34" charset="0"/>
                <a:hlinkClick r:id="rId8"/>
              </a:rPr>
              <a:t>Deaf Awareness Week 2023</a:t>
            </a:r>
            <a:r>
              <a:rPr lang="en-GB" sz="1400" b="1">
                <a:latin typeface="Arial" panose="020B0604020202020204" pitchFamily="34" charset="0"/>
                <a:cs typeface="Arial" panose="020B0604020202020204" pitchFamily="34" charset="0"/>
              </a:rPr>
              <a:t> </a:t>
            </a:r>
            <a:r>
              <a:rPr lang="en-GB" sz="1400" u="none" strike="noStrike">
                <a:effectLst/>
                <a:latin typeface="Arial" panose="020B0604020202020204" pitchFamily="34" charset="0"/>
                <a:cs typeface="Arial" panose="020B0604020202020204" pitchFamily="34" charset="0"/>
              </a:rPr>
              <a:t>The aim of this year’s Deaf Awareness Week is to promote greater awareness and understanding of the challenges faced by the deaf community in accessing communication. </a:t>
            </a:r>
          </a:p>
          <a:p>
            <a:endParaRPr lang="en-GB" sz="1400">
              <a:solidFill>
                <a:srgbClr val="33333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b="1">
                <a:effectLst/>
                <a:latin typeface="Arial" panose="020B0604020202020204" pitchFamily="34" charset="0"/>
                <a:cs typeface="Arial" panose="020B0604020202020204" pitchFamily="34" charset="0"/>
              </a:rPr>
              <a:t>May 15 </a:t>
            </a:r>
            <a:r>
              <a:rPr lang="en-GB" sz="1400">
                <a:effectLst/>
                <a:latin typeface="Arial" panose="020B0604020202020204" pitchFamily="34" charset="0"/>
                <a:cs typeface="Arial" panose="020B0604020202020204" pitchFamily="34" charset="0"/>
              </a:rPr>
              <a:t>- </a:t>
            </a:r>
            <a:r>
              <a:rPr lang="en-GB" sz="1400" b="1" u="none" strike="noStrike">
                <a:effectLst/>
                <a:latin typeface="Arial" panose="020B0604020202020204" pitchFamily="34" charset="0"/>
                <a:cs typeface="Arial" panose="020B0604020202020204" pitchFamily="34" charset="0"/>
                <a:hlinkClick r:id="rId9"/>
              </a:rPr>
              <a:t>National Children's Day UK 2023 </a:t>
            </a:r>
            <a:r>
              <a:rPr lang="en-GB" sz="1400" b="0" i="0">
                <a:solidFill>
                  <a:srgbClr val="2A2A2A"/>
                </a:solidFill>
                <a:effectLst/>
                <a:latin typeface="Arial" panose="020B0604020202020204" pitchFamily="34" charset="0"/>
                <a:cs typeface="Arial" panose="020B0604020202020204" pitchFamily="34" charset="0"/>
              </a:rPr>
              <a:t>is all about the importance of a healthy childhood, and how we need to protect the rights and freedoms of children and young people.</a:t>
            </a:r>
            <a:endParaRPr lang="en-GB" sz="1400" b="1">
              <a:effectLst/>
              <a:latin typeface="Arial" panose="020B0604020202020204" pitchFamily="34" charset="0"/>
              <a:cs typeface="Arial" panose="020B0604020202020204" pitchFamily="34" charset="0"/>
            </a:endParaRPr>
          </a:p>
          <a:p>
            <a:pPr algn="l"/>
            <a:endParaRPr lang="en-GB" sz="1400">
              <a:solidFill>
                <a:srgbClr val="33333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b="1">
                <a:effectLst/>
                <a:latin typeface="Arial" panose="020B0604020202020204" pitchFamily="34" charset="0"/>
                <a:cs typeface="Arial" panose="020B0604020202020204" pitchFamily="34" charset="0"/>
              </a:rPr>
              <a:t>May 15 - May 21 </a:t>
            </a:r>
            <a:r>
              <a:rPr lang="en-GB" sz="1400">
                <a:effectLst/>
                <a:latin typeface="Arial" panose="020B0604020202020204" pitchFamily="34" charset="0"/>
                <a:cs typeface="Arial" panose="020B0604020202020204" pitchFamily="34" charset="0"/>
              </a:rPr>
              <a:t>- </a:t>
            </a:r>
            <a:r>
              <a:rPr lang="en-GB" sz="1400" b="1" u="none" strike="noStrike">
                <a:effectLst/>
                <a:latin typeface="Arial" panose="020B0604020202020204" pitchFamily="34" charset="0"/>
                <a:cs typeface="Arial" panose="020B0604020202020204" pitchFamily="34" charset="0"/>
                <a:hlinkClick r:id="rId10"/>
              </a:rPr>
              <a:t>Mental Health Awareness Week 2023 </a:t>
            </a:r>
            <a:r>
              <a:rPr lang="en-GB" sz="1400" u="none" strike="noStrike">
                <a:solidFill>
                  <a:srgbClr val="444444"/>
                </a:solidFill>
                <a:latin typeface="Arial" panose="020B0604020202020204" pitchFamily="34" charset="0"/>
                <a:cs typeface="Arial" panose="020B0604020202020204" pitchFamily="34" charset="0"/>
              </a:rPr>
              <a:t>t</a:t>
            </a:r>
            <a:r>
              <a:rPr lang="en-GB" sz="1400" b="0" i="0">
                <a:solidFill>
                  <a:srgbClr val="444444"/>
                </a:solidFill>
                <a:effectLst/>
                <a:latin typeface="Arial" panose="020B0604020202020204" pitchFamily="34" charset="0"/>
                <a:cs typeface="Arial" panose="020B0604020202020204" pitchFamily="34" charset="0"/>
              </a:rPr>
              <a:t>he official theme for 2023's Mental Health Awareness Week is anxiety.</a:t>
            </a:r>
            <a:endParaRPr lang="en-GB" sz="1400" b="1">
              <a:effectLst/>
              <a:latin typeface="Arial" panose="020B0604020202020204" pitchFamily="34" charset="0"/>
              <a:cs typeface="Arial" panose="020B0604020202020204" pitchFamily="34" charset="0"/>
            </a:endParaRPr>
          </a:p>
          <a:p>
            <a:pPr algn="l"/>
            <a:endParaRPr lang="en-GB" sz="1400" b="0" i="0">
              <a:solidFill>
                <a:srgbClr val="333333"/>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b="1">
                <a:effectLst/>
                <a:latin typeface="Arial" panose="020B0604020202020204" pitchFamily="34" charset="0"/>
                <a:cs typeface="Arial" panose="020B0604020202020204" pitchFamily="34" charset="0"/>
              </a:rPr>
              <a:t>May 16 - May 20 </a:t>
            </a:r>
            <a:r>
              <a:rPr lang="en-GB" sz="1400">
                <a:effectLst/>
                <a:latin typeface="Arial" panose="020B0604020202020204" pitchFamily="34" charset="0"/>
                <a:cs typeface="Arial" panose="020B0604020202020204" pitchFamily="34" charset="0"/>
              </a:rPr>
              <a:t>- </a:t>
            </a:r>
            <a:r>
              <a:rPr lang="en-GB" sz="1400" b="1" u="none" strike="noStrike">
                <a:effectLst/>
                <a:latin typeface="Arial" panose="020B0604020202020204" pitchFamily="34" charset="0"/>
                <a:cs typeface="Arial" panose="020B0604020202020204" pitchFamily="34" charset="0"/>
                <a:hlinkClick r:id="rId11"/>
              </a:rPr>
              <a:t>Walk To School Week 2023 </a:t>
            </a:r>
            <a:r>
              <a:rPr lang="en-GB" sz="1400" b="1">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the </a:t>
            </a:r>
            <a:r>
              <a:rPr lang="en-GB" sz="1400" u="none" strike="noStrike">
                <a:effectLst/>
                <a:latin typeface="Arial" panose="020B0604020202020204" pitchFamily="34" charset="0"/>
                <a:cs typeface="Arial" panose="020B0604020202020204" pitchFamily="34" charset="0"/>
              </a:rPr>
              <a:t>mission is to achieve a better walking environment and inspire people to walk more.</a:t>
            </a:r>
            <a:endParaRPr lang="en-GB" sz="1400">
              <a:effectLst/>
              <a:latin typeface="Arial" panose="020B0604020202020204" pitchFamily="34" charset="0"/>
              <a:cs typeface="Arial" panose="020B0604020202020204" pitchFamily="34" charset="0"/>
            </a:endParaRPr>
          </a:p>
          <a:p>
            <a:pPr algn="l"/>
            <a:endParaRPr lang="en-GB" sz="1400" b="0" i="0">
              <a:solidFill>
                <a:srgbClr val="333333"/>
              </a:solidFill>
              <a:effectLst/>
              <a:latin typeface="Arial" panose="020B0604020202020204" pitchFamily="34" charset="0"/>
              <a:cs typeface="Arial" panose="020B0604020202020204" pitchFamily="34" charset="0"/>
            </a:endParaRPr>
          </a:p>
          <a:p>
            <a:pPr algn="l"/>
            <a:endParaRPr lang="en-GB" sz="1400" b="0" i="0">
              <a:solidFill>
                <a:srgbClr val="333333"/>
              </a:solidFill>
              <a:effectLst/>
              <a:latin typeface="Arial" panose="020B0604020202020204" pitchFamily="34" charset="0"/>
              <a:cs typeface="Arial" panose="020B0604020202020204" pitchFamily="34" charset="0"/>
            </a:endParaRPr>
          </a:p>
          <a:p>
            <a:pPr algn="l"/>
            <a:endParaRPr lang="en-GB" sz="1400" b="0" i="0">
              <a:solidFill>
                <a:srgbClr val="333333"/>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b="1">
                <a:effectLst/>
                <a:latin typeface="Arial" panose="020B0604020202020204" pitchFamily="34" charset="0"/>
                <a:cs typeface="Arial" panose="020B0604020202020204" pitchFamily="34" charset="0"/>
              </a:rPr>
              <a:t>June 6 - June 12 </a:t>
            </a:r>
            <a:r>
              <a:rPr lang="en-GB" sz="1400">
                <a:effectLst/>
                <a:latin typeface="Arial" panose="020B0604020202020204" pitchFamily="34" charset="0"/>
                <a:cs typeface="Arial" panose="020B0604020202020204" pitchFamily="34" charset="0"/>
              </a:rPr>
              <a:t>- </a:t>
            </a:r>
            <a:r>
              <a:rPr lang="en-GB" sz="1400" b="1" u="none" strike="noStrike">
                <a:effectLst/>
                <a:latin typeface="Arial" panose="020B0604020202020204" pitchFamily="34" charset="0"/>
                <a:cs typeface="Arial" panose="020B0604020202020204" pitchFamily="34" charset="0"/>
                <a:hlinkClick r:id="rId12"/>
              </a:rPr>
              <a:t>Child Safety Week 2023</a:t>
            </a:r>
            <a:r>
              <a:rPr lang="en-GB" sz="1400" b="1" u="none" strike="noStrike">
                <a:effectLst/>
                <a:latin typeface="Arial" panose="020B0604020202020204" pitchFamily="34" charset="0"/>
                <a:cs typeface="Arial" panose="020B0604020202020204" pitchFamily="34" charset="0"/>
              </a:rPr>
              <a:t> </a:t>
            </a:r>
            <a:r>
              <a:rPr lang="en-GB" sz="1400" u="none" strike="noStrike">
                <a:effectLst/>
                <a:latin typeface="Arial" panose="020B0604020202020204" pitchFamily="34" charset="0"/>
                <a:cs typeface="Arial" panose="020B0604020202020204" pitchFamily="34" charset="0"/>
              </a:rPr>
              <a:t>Child Safety Week is an annual community education campaign run by the Child Accident Prevention Trust (CAPT), acting as a catalyst for thousands of safety conversations and activities UK-wide.</a:t>
            </a:r>
            <a:endParaRPr lang="en-GB" sz="1400">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1400">
              <a:solidFill>
                <a:srgbClr val="333333"/>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b="1">
                <a:effectLst/>
                <a:latin typeface="Arial" panose="020B0604020202020204" pitchFamily="34" charset="0"/>
                <a:cs typeface="Arial" panose="020B0604020202020204" pitchFamily="34" charset="0"/>
              </a:rPr>
              <a:t>June 10 </a:t>
            </a:r>
            <a:r>
              <a:rPr lang="en-GB" sz="1400">
                <a:effectLst/>
                <a:latin typeface="Arial" panose="020B0604020202020204" pitchFamily="34" charset="0"/>
                <a:cs typeface="Arial" panose="020B0604020202020204" pitchFamily="34" charset="0"/>
              </a:rPr>
              <a:t>- </a:t>
            </a:r>
            <a:r>
              <a:rPr lang="en-GB" sz="1400" b="1" u="none" strike="noStrike">
                <a:effectLst/>
                <a:latin typeface="Arial" panose="020B0604020202020204" pitchFamily="34" charset="0"/>
                <a:cs typeface="Arial" panose="020B0604020202020204" pitchFamily="34" charset="0"/>
                <a:hlinkClick r:id="rId13"/>
              </a:rPr>
              <a:t>Brake's Kids Walk 2023 </a:t>
            </a:r>
            <a:r>
              <a:rPr lang="en-GB" sz="1400" u="none" strike="noStrike">
                <a:effectLst/>
                <a:latin typeface="Arial" panose="020B0604020202020204" pitchFamily="34" charset="0"/>
                <a:cs typeface="Arial" panose="020B0604020202020204" pitchFamily="34" charset="0"/>
              </a:rPr>
              <a:t>Brake’s Kids Walk involves thousands of primary schoolchildren walking at the same time to promote the health and planet-saving benefits of walking and shout out for their right to make safe and healthy journeys.</a:t>
            </a:r>
            <a:endParaRPr lang="en-GB" sz="1400">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1400" b="1">
              <a:solidFill>
                <a:srgbClr val="333333"/>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b="1">
                <a:effectLst/>
                <a:latin typeface="Arial" panose="020B0604020202020204" pitchFamily="34" charset="0"/>
                <a:cs typeface="Arial" panose="020B0604020202020204" pitchFamily="34" charset="0"/>
              </a:rPr>
              <a:t>June 13 - June 17 </a:t>
            </a:r>
            <a:r>
              <a:rPr lang="en-GB" sz="1400">
                <a:effectLst/>
                <a:latin typeface="Arial" panose="020B0604020202020204" pitchFamily="34" charset="0"/>
                <a:cs typeface="Arial" panose="020B0604020202020204" pitchFamily="34" charset="0"/>
              </a:rPr>
              <a:t>- </a:t>
            </a:r>
            <a:r>
              <a:rPr lang="en-GB" sz="1400" b="1" u="none" strike="noStrike">
                <a:effectLst/>
                <a:latin typeface="Arial" panose="020B0604020202020204" pitchFamily="34" charset="0"/>
                <a:cs typeface="Arial" panose="020B0604020202020204" pitchFamily="34" charset="0"/>
                <a:hlinkClick r:id="rId14"/>
              </a:rPr>
              <a:t>BNF Healthy Eating Week 2023 </a:t>
            </a:r>
            <a:r>
              <a:rPr lang="en-GB" sz="1400" u="none" strike="noStrike">
                <a:effectLst/>
                <a:latin typeface="Arial" panose="020B0604020202020204" pitchFamily="34" charset="0"/>
                <a:cs typeface="Arial" panose="020B0604020202020204" pitchFamily="34" charset="0"/>
              </a:rPr>
              <a:t>Healthy Eating Week is all about supporting and promoting healthier lifestyles and this years’ theme is Healthy Eating Week - For Everyone!</a:t>
            </a:r>
          </a:p>
          <a:p>
            <a:pPr marL="171450" indent="-171450">
              <a:buFont typeface="Arial" panose="020B0604020202020204" pitchFamily="34" charset="0"/>
              <a:buChar char="•"/>
            </a:pPr>
            <a:endParaRPr lang="en-GB" sz="14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b="1">
                <a:effectLst/>
                <a:latin typeface="Arial" panose="020B0604020202020204" pitchFamily="34" charset="0"/>
                <a:cs typeface="Arial" panose="020B0604020202020204" pitchFamily="34" charset="0"/>
              </a:rPr>
              <a:t>June 18 - June 25 </a:t>
            </a:r>
            <a:r>
              <a:rPr lang="en-GB" sz="1400">
                <a:effectLst/>
                <a:latin typeface="Arial" panose="020B0604020202020204" pitchFamily="34" charset="0"/>
                <a:cs typeface="Arial" panose="020B0604020202020204" pitchFamily="34" charset="0"/>
              </a:rPr>
              <a:t>- </a:t>
            </a:r>
            <a:r>
              <a:rPr lang="en-GB" sz="1400" b="1" u="none" strike="noStrike">
                <a:effectLst/>
                <a:latin typeface="Arial" panose="020B0604020202020204" pitchFamily="34" charset="0"/>
                <a:cs typeface="Arial" panose="020B0604020202020204" pitchFamily="34" charset="0"/>
                <a:hlinkClick r:id="rId15"/>
              </a:rPr>
              <a:t>Drowning Prevention Week 2023</a:t>
            </a:r>
            <a:r>
              <a:rPr lang="en-GB" sz="1400" b="1" u="none" strike="noStrike">
                <a:effectLst/>
                <a:latin typeface="Arial" panose="020B0604020202020204" pitchFamily="34" charset="0"/>
                <a:cs typeface="Arial" panose="020B0604020202020204" pitchFamily="34" charset="0"/>
              </a:rPr>
              <a:t> </a:t>
            </a:r>
            <a:r>
              <a:rPr lang="en-GB" sz="1400" u="none" strike="noStrike">
                <a:effectLst/>
                <a:latin typeface="Arial" panose="020B0604020202020204" pitchFamily="34" charset="0"/>
                <a:cs typeface="Arial" panose="020B0604020202020204" pitchFamily="34" charset="0"/>
              </a:rPr>
              <a:t>The campaign is designed to explore a multitude of opportunities to proactively raise awareness of water safety ahead of a summer outdoors. </a:t>
            </a:r>
          </a:p>
          <a:p>
            <a:pPr marL="171450" indent="-171450">
              <a:buFont typeface="Arial" panose="020B0604020202020204" pitchFamily="34" charset="0"/>
              <a:buChar char="•"/>
            </a:pPr>
            <a:endParaRPr lang="en-GB" sz="1600" b="1">
              <a:effectLst/>
              <a:latin typeface="var(--post_title_typography-font-family)"/>
            </a:endParaRPr>
          </a:p>
          <a:p>
            <a:pPr algn="l"/>
            <a:endParaRPr lang="en-GB" b="0" i="0">
              <a:solidFill>
                <a:srgbClr val="333333"/>
              </a:solidFill>
              <a:effectLst/>
              <a:latin typeface="Montserrat" panose="00000500000000000000" pitchFamily="2" charset="0"/>
            </a:endParaRPr>
          </a:p>
        </p:txBody>
      </p:sp>
      <p:sp>
        <p:nvSpPr>
          <p:cNvPr id="2" name="TextBox 1">
            <a:extLst>
              <a:ext uri="{FF2B5EF4-FFF2-40B4-BE49-F238E27FC236}">
                <a16:creationId xmlns:a16="http://schemas.microsoft.com/office/drawing/2014/main" id="{D61B2861-574A-FFA1-BB65-7A2BF284CAA3}"/>
              </a:ext>
            </a:extLst>
          </p:cNvPr>
          <p:cNvSpPr txBox="1"/>
          <p:nvPr/>
        </p:nvSpPr>
        <p:spPr>
          <a:xfrm>
            <a:off x="1874762" y="-4067"/>
            <a:ext cx="8097520" cy="369332"/>
          </a:xfrm>
          <a:prstGeom prst="rect">
            <a:avLst/>
          </a:prstGeom>
          <a:solidFill>
            <a:srgbClr val="FFFF00"/>
          </a:solidFill>
        </p:spPr>
        <p:txBody>
          <a:bodyPr wrap="square">
            <a:spAutoFit/>
          </a:bodyPr>
          <a:lstStyle/>
          <a:p>
            <a:r>
              <a:rPr lang="en-GB" sz="1800">
                <a:latin typeface="Calibri" panose="020F0502020204030204" pitchFamily="34" charset="0"/>
                <a:ea typeface="Calibri" panose="020F0502020204030204" pitchFamily="34" charset="0"/>
              </a:rPr>
              <a:t>These slides </a:t>
            </a:r>
            <a:r>
              <a:rPr lang="en-GB" sz="1800">
                <a:effectLst/>
                <a:latin typeface="Calibri" panose="020F0502020204030204" pitchFamily="34" charset="0"/>
                <a:ea typeface="Calibri" panose="020F0502020204030204" pitchFamily="34" charset="0"/>
              </a:rPr>
              <a:t>will be available on the news section on our </a:t>
            </a:r>
            <a:r>
              <a:rPr lang="en-GB" sz="1800">
                <a:effectLst/>
                <a:latin typeface="Calibri" panose="020F0502020204030204" pitchFamily="34" charset="0"/>
                <a:ea typeface="Calibri" panose="020F0502020204030204" pitchFamily="34" charset="0"/>
                <a:hlinkClick r:id="rId16"/>
              </a:rPr>
              <a:t>website</a:t>
            </a:r>
            <a:r>
              <a:rPr lang="en-GB" sz="1800">
                <a:effectLst/>
                <a:latin typeface="Calibri" panose="020F0502020204030204" pitchFamily="34" charset="0"/>
                <a:ea typeface="Calibri" panose="020F0502020204030204" pitchFamily="34" charset="0"/>
              </a:rPr>
              <a:t> after the event </a:t>
            </a:r>
            <a:endParaRPr lang="en-GB"/>
          </a:p>
        </p:txBody>
      </p:sp>
    </p:spTree>
    <p:extLst>
      <p:ext uri="{BB962C8B-B14F-4D97-AF65-F5344CB8AC3E}">
        <p14:creationId xmlns:p14="http://schemas.microsoft.com/office/powerpoint/2010/main" val="670231533"/>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DAD389-DD6B-4853-94EB-629C1B71DBA9}"/>
              </a:ext>
            </a:extLst>
          </p:cNvPr>
          <p:cNvSpPr>
            <a:spLocks noGrp="1"/>
          </p:cNvSpPr>
          <p:nvPr>
            <p:ph type="title"/>
          </p:nvPr>
        </p:nvSpPr>
        <p:spPr>
          <a:xfrm>
            <a:off x="645064" y="525982"/>
            <a:ext cx="4282983" cy="1200361"/>
          </a:xfrm>
        </p:spPr>
        <p:txBody>
          <a:bodyPr anchor="b">
            <a:normAutofit fontScale="90000"/>
          </a:bodyPr>
          <a:lstStyle/>
          <a:p>
            <a:r>
              <a:rPr lang="en-GB" sz="3600" b="1"/>
              <a:t>Safeguarding in Education Team updates</a:t>
            </a:r>
          </a:p>
        </p:txBody>
      </p:sp>
      <p:sp>
        <p:nvSpPr>
          <p:cNvPr id="49" name="Rectangle 48">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Logo, company name&#10;&#10;Description automatically generated">
            <a:extLst>
              <a:ext uri="{FF2B5EF4-FFF2-40B4-BE49-F238E27FC236}">
                <a16:creationId xmlns:a16="http://schemas.microsoft.com/office/drawing/2014/main" id="{FC7D66BD-93B4-436E-9977-04B322FCEB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5040"/>
          <a:stretch/>
        </p:blipFill>
        <p:spPr>
          <a:xfrm>
            <a:off x="310234" y="2577498"/>
            <a:ext cx="4595854" cy="2758984"/>
          </a:xfrm>
          <a:prstGeom prst="rect">
            <a:avLst/>
          </a:prstGeom>
        </p:spPr>
      </p:pic>
      <p:sp>
        <p:nvSpPr>
          <p:cNvPr id="13" name="TextBox 12">
            <a:extLst>
              <a:ext uri="{FF2B5EF4-FFF2-40B4-BE49-F238E27FC236}">
                <a16:creationId xmlns:a16="http://schemas.microsoft.com/office/drawing/2014/main" id="{21551439-1EA4-4203-B074-D394C3E9EBBD}"/>
              </a:ext>
            </a:extLst>
          </p:cNvPr>
          <p:cNvSpPr txBox="1"/>
          <p:nvPr/>
        </p:nvSpPr>
        <p:spPr>
          <a:xfrm>
            <a:off x="5962987" y="354959"/>
            <a:ext cx="5738847" cy="369332"/>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3" name="TextBox 2">
            <a:extLst>
              <a:ext uri="{FF2B5EF4-FFF2-40B4-BE49-F238E27FC236}">
                <a16:creationId xmlns:a16="http://schemas.microsoft.com/office/drawing/2014/main" id="{FFF92D2E-BF8F-B8ED-049E-49DA3494BD38}"/>
              </a:ext>
            </a:extLst>
          </p:cNvPr>
          <p:cNvSpPr txBox="1"/>
          <p:nvPr/>
        </p:nvSpPr>
        <p:spPr>
          <a:xfrm>
            <a:off x="5783055" y="587829"/>
            <a:ext cx="6050436" cy="5816977"/>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a:ln>
                  <a:noFill/>
                </a:ln>
                <a:effectLst/>
                <a:uLnTx/>
                <a:uFillTx/>
                <a:latin typeface="Calibri" panose="020F0502020204030204"/>
              </a:rPr>
              <a:t>Welcome </a:t>
            </a:r>
            <a:r>
              <a:rPr lang="en-GB" sz="2400" b="1">
                <a:latin typeface="Calibri" panose="020F0502020204030204"/>
              </a:rPr>
              <a:t>back to Helen Macdonald </a:t>
            </a:r>
            <a:r>
              <a:rPr kumimoji="0" lang="en-GB" sz="2400" b="0" i="0" u="none" strike="noStrike" kern="1200" cap="none" spc="0" normalizeH="0" baseline="0" noProof="0">
                <a:ln>
                  <a:noFill/>
                </a:ln>
                <a:effectLst/>
                <a:uLnTx/>
                <a:uFillTx/>
                <a:latin typeface="Calibri" panose="020F0502020204030204"/>
              </a:rPr>
              <a:t>– returning</a:t>
            </a:r>
            <a:r>
              <a:rPr kumimoji="0" lang="en-GB" sz="2400" b="0" i="0" u="none" strike="noStrike" kern="1200" cap="none" spc="0" normalizeH="0" noProof="0">
                <a:ln>
                  <a:noFill/>
                </a:ln>
                <a:effectLst/>
                <a:uLnTx/>
                <a:uFillTx/>
                <a:latin typeface="Calibri" panose="020F0502020204030204"/>
              </a:rPr>
              <a:t> to her role as the South Safeguarding </a:t>
            </a:r>
            <a:r>
              <a:rPr lang="en-GB" sz="2400">
                <a:latin typeface="Calibri" panose="020F0502020204030204"/>
              </a:rPr>
              <a:t>Advisor</a:t>
            </a:r>
            <a:endParaRPr lang="en-GB" sz="2400">
              <a:latin typeface="Calibri" panose="020F0502020204030204"/>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a:ln>
                  <a:noFill/>
                </a:ln>
                <a:effectLst/>
                <a:uLnTx/>
                <a:uFillTx/>
                <a:latin typeface="Calibri" panose="020F0502020204030204"/>
              </a:rPr>
              <a:t>Farewell</a:t>
            </a:r>
            <a:r>
              <a:rPr kumimoji="0" lang="en-GB" sz="2400" b="1" i="0" u="none" strike="noStrike" kern="1200" cap="none" spc="0" normalizeH="0" noProof="0">
                <a:ln>
                  <a:noFill/>
                </a:ln>
                <a:effectLst/>
                <a:uLnTx/>
                <a:uFillTx/>
                <a:latin typeface="Calibri" panose="020F0502020204030204"/>
              </a:rPr>
              <a:t> and good luck to Sarah Wooding </a:t>
            </a:r>
            <a:r>
              <a:rPr kumimoji="0" lang="en-GB" sz="2400" b="0" i="0" u="none" strike="noStrike" kern="1200" cap="none" spc="0" normalizeH="0" noProof="0">
                <a:ln>
                  <a:noFill/>
                </a:ln>
                <a:effectLst/>
                <a:uLnTx/>
                <a:uFillTx/>
                <a:latin typeface="Calibri" panose="020F0502020204030204"/>
              </a:rPr>
              <a:t>– who has gone on maternity leave.</a:t>
            </a:r>
            <a:endParaRPr lang="en-GB" sz="2400" b="0" i="0" u="none" strike="noStrike" kern="1200" cap="none" spc="0" normalizeH="0" noProof="0">
              <a:ln>
                <a:noFill/>
              </a:ln>
              <a:effectLst/>
              <a:uLnTx/>
              <a:uFillTx/>
              <a:latin typeface="Calibri" panose="020F0502020204030204"/>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1">
                <a:solidFill>
                  <a:prstClr val="black"/>
                </a:solidFill>
                <a:latin typeface="Calibri" panose="020F0502020204030204"/>
              </a:rPr>
              <a:t>Elisabeth Clark will be moving across to the North Area </a:t>
            </a:r>
            <a:r>
              <a:rPr lang="en-GB" sz="2400">
                <a:solidFill>
                  <a:prstClr val="black"/>
                </a:solidFill>
                <a:latin typeface="Calibri" panose="020F0502020204030204"/>
              </a:rPr>
              <a:t>- to cover for Sarah’s maternity leave.</a:t>
            </a:r>
            <a:endParaRPr kumimoji="0" lang="en-GB" sz="2400" b="0" i="0" u="none" strike="noStrike" kern="1200" cap="none" spc="0" normalizeH="0" baseline="0" noProof="0">
              <a:ln>
                <a:noFill/>
              </a:ln>
              <a:solidFill>
                <a:prstClr val="black"/>
              </a:solidFill>
              <a:effectLst/>
              <a:uLnTx/>
              <a:uFillTx/>
              <a:latin typeface="Calibri" panose="020F0502020204030204"/>
            </a:endParaRPr>
          </a:p>
          <a:p>
            <a:pPr marL="285750" marR="0" lvl="0" indent="-285750" algn="l" defTabSz="914400">
              <a:lnSpc>
                <a:spcPct val="100000"/>
              </a:lnSpc>
              <a:spcBef>
                <a:spcPts val="0"/>
              </a:spcBef>
              <a:spcAft>
                <a:spcPts val="0"/>
              </a:spcAft>
              <a:buClrTx/>
              <a:buSzTx/>
              <a:buFont typeface="Arial" panose="020B0604020202020204" pitchFamily="34" charset="0"/>
              <a:buChar char="•"/>
              <a:tabLst/>
              <a:defRPr/>
            </a:pPr>
            <a:endParaRPr lang="en-GB" sz="1800" b="0" i="0" u="none" strike="noStrike" kern="1200" cap="none" spc="0" normalizeH="0" baseline="0" noProof="0">
              <a:ln>
                <a:noFill/>
              </a:ln>
              <a:effectLst/>
              <a:uLnTx/>
              <a:uFillTx/>
              <a:latin typeface="Calibri" panose="020F0502020204030204"/>
              <a:cs typeface="Calibri"/>
            </a:endParaRPr>
          </a:p>
          <a:p>
            <a:pPr marL="285750" marR="0" lvl="0" indent="-285750" algn="l" defTabSz="914400">
              <a:lnSpc>
                <a:spcPct val="100000"/>
              </a:lnSpc>
              <a:spcBef>
                <a:spcPts val="0"/>
              </a:spcBef>
              <a:spcAft>
                <a:spcPts val="0"/>
              </a:spcAft>
              <a:buClrTx/>
              <a:buSzTx/>
              <a:buFont typeface="Arial" panose="020B0604020202020204" pitchFamily="34" charset="0"/>
              <a:buChar char="•"/>
              <a:tabLst/>
              <a:defRPr/>
            </a:pPr>
            <a:endParaRPr lang="en-GB" sz="1800" b="0" i="0" u="none" strike="noStrike" kern="1200" cap="none" spc="0" normalizeH="0" baseline="0" noProof="0">
              <a:ln>
                <a:noFill/>
              </a:ln>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C00000"/>
                </a:solidFill>
                <a:effectLst/>
                <a:uLnTx/>
                <a:uFillTx/>
                <a:latin typeface="Calibri" panose="020F0502020204030204"/>
                <a:ea typeface="+mn-ea"/>
                <a:cs typeface="+mn-cs"/>
              </a:rPr>
              <a:t>ACTION - Please do ensure contacts are up to date in line with Working Together to Safeguard Children:</a:t>
            </a:r>
          </a:p>
          <a:p>
            <a:pPr marL="285750" indent="-285750">
              <a:buFont typeface="Arial" panose="020B0604020202020204" pitchFamily="34" charset="0"/>
              <a:buChar char="•"/>
              <a:defRPr/>
            </a:pPr>
            <a:r>
              <a:rPr kumimoji="0" lang="en-GB" sz="1800" b="0" i="0" u="none" strike="noStrike" kern="1200" cap="none" spc="0" normalizeH="0" baseline="0" noProof="0">
                <a:ln>
                  <a:noFill/>
                </a:ln>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Annual full survey.</a:t>
            </a:r>
            <a:r>
              <a:rPr kumimoji="0" lang="en-GB" sz="1800" b="0" i="0" u="none" strike="noStrike" kern="1200" cap="none" spc="0" normalizeH="0" baseline="0" noProof="0">
                <a:ln>
                  <a:noFill/>
                </a:ln>
                <a:effectLst/>
                <a:uLnTx/>
                <a:uFillTx/>
                <a:latin typeface="Calibri" panose="020F0502020204030204"/>
                <a:ea typeface="+mn-ea"/>
                <a:cs typeface="+mn-cs"/>
              </a:rPr>
              <a:t> – if you haven’t completed or had substantive changes.</a:t>
            </a:r>
            <a:r>
              <a:rPr lang="en-GB">
                <a:latin typeface="Calibri" panose="020F0502020204030204"/>
              </a:rPr>
              <a:t> </a:t>
            </a:r>
            <a:endParaRPr lang="en-GB">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Midyear contacts changes</a:t>
            </a:r>
            <a:r>
              <a:rPr kumimoji="0" lang="en-GB" sz="1800" b="0" i="0" u="none" strike="noStrike" kern="1200" cap="none" spc="0" normalizeH="0" baseline="0" noProof="0">
                <a:ln>
                  <a:noFill/>
                </a:ln>
                <a:effectLst/>
                <a:uLnTx/>
                <a:uFillTx/>
                <a:latin typeface="Calibri" panose="020F0502020204030204"/>
                <a:ea typeface="+mn-ea"/>
                <a:cs typeface="+mn-cs"/>
              </a:rPr>
              <a:t>- if you have only had one or two changed.</a:t>
            </a:r>
            <a:r>
              <a:rPr lang="en-GB">
                <a:latin typeface="Calibri" panose="020F0502020204030204"/>
              </a:rPr>
              <a:t> </a:t>
            </a:r>
            <a:endParaRPr lang="en-GB" sz="1800" b="0" i="0" u="none" strike="noStrike" kern="1200" cap="none" spc="0" normalizeH="0" baseline="0" noProof="0">
              <a:ln>
                <a:noFill/>
              </a:ln>
              <a:effectLst/>
              <a:uLnTx/>
              <a:uFillTx/>
              <a:latin typeface="Calibri" panose="020F0502020204030204"/>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hlinkClick r:id="rId6"/>
              </a:rPr>
              <a:t>Early Years Contacts Update</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 </a:t>
            </a: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hlinkClick r:id="rId7"/>
              </a:rPr>
              <a:t>out-of-school setting</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hlinkClick r:id="rId7"/>
              </a:rPr>
              <a:t> </a:t>
            </a: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D5AA0DD-5411-2080-490C-E3E74B4B5BF7}"/>
              </a:ext>
            </a:extLst>
          </p:cNvPr>
          <p:cNvSpPr txBox="1"/>
          <p:nvPr/>
        </p:nvSpPr>
        <p:spPr>
          <a:xfrm>
            <a:off x="1874762" y="-4067"/>
            <a:ext cx="8097520" cy="369332"/>
          </a:xfrm>
          <a:prstGeom prst="rect">
            <a:avLst/>
          </a:prstGeom>
          <a:solidFill>
            <a:srgbClr val="FFFF00"/>
          </a:solidFill>
        </p:spPr>
        <p:txBody>
          <a:bodyPr wrap="square">
            <a:spAutoFit/>
          </a:bodyPr>
          <a:lstStyle/>
          <a:p>
            <a:r>
              <a:rPr lang="en-GB" sz="1800">
                <a:latin typeface="Calibri" panose="020F0502020204030204" pitchFamily="34" charset="0"/>
                <a:ea typeface="Calibri" panose="020F0502020204030204" pitchFamily="34" charset="0"/>
              </a:rPr>
              <a:t>These slides </a:t>
            </a:r>
            <a:r>
              <a:rPr lang="en-GB" sz="1800">
                <a:effectLst/>
                <a:latin typeface="Calibri" panose="020F0502020204030204" pitchFamily="34" charset="0"/>
                <a:ea typeface="Calibri" panose="020F0502020204030204" pitchFamily="34" charset="0"/>
              </a:rPr>
              <a:t>will be available on the news section on our </a:t>
            </a:r>
            <a:r>
              <a:rPr lang="en-GB" sz="1800">
                <a:effectLst/>
                <a:latin typeface="Calibri" panose="020F0502020204030204" pitchFamily="34" charset="0"/>
                <a:ea typeface="Calibri" panose="020F0502020204030204" pitchFamily="34" charset="0"/>
                <a:hlinkClick r:id="rId8"/>
              </a:rPr>
              <a:t>website</a:t>
            </a:r>
            <a:r>
              <a:rPr lang="en-GB" sz="1800">
                <a:effectLst/>
                <a:latin typeface="Calibri" panose="020F0502020204030204" pitchFamily="34" charset="0"/>
                <a:ea typeface="Calibri" panose="020F0502020204030204" pitchFamily="34" charset="0"/>
              </a:rPr>
              <a:t> after the event </a:t>
            </a:r>
            <a:endParaRPr lang="en-GB"/>
          </a:p>
        </p:txBody>
      </p:sp>
    </p:spTree>
    <p:extLst>
      <p:ext uri="{BB962C8B-B14F-4D97-AF65-F5344CB8AC3E}">
        <p14:creationId xmlns:p14="http://schemas.microsoft.com/office/powerpoint/2010/main" val="863128292"/>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1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DB8A3E-CC06-356C-3D0C-3AE526453E5C}"/>
              </a:ext>
            </a:extLst>
          </p:cNvPr>
          <p:cNvSpPr>
            <a:spLocks noGrp="1"/>
          </p:cNvSpPr>
          <p:nvPr>
            <p:ph type="title"/>
          </p:nvPr>
        </p:nvSpPr>
        <p:spPr>
          <a:xfrm>
            <a:off x="277039" y="688457"/>
            <a:ext cx="5373030" cy="1323439"/>
          </a:xfrm>
        </p:spPr>
        <p:txBody>
          <a:bodyPr anchor="t">
            <a:normAutofit/>
          </a:bodyPr>
          <a:lstStyle/>
          <a:p>
            <a:r>
              <a:rPr lang="en-GB" sz="3700">
                <a:solidFill>
                  <a:schemeClr val="bg1"/>
                </a:solidFill>
              </a:rPr>
              <a:t>Tackling Domestic Abuse Video – Speaking out </a:t>
            </a:r>
          </a:p>
        </p:txBody>
      </p:sp>
      <p:sp>
        <p:nvSpPr>
          <p:cNvPr id="3" name="Content Placeholder 2">
            <a:extLst>
              <a:ext uri="{FF2B5EF4-FFF2-40B4-BE49-F238E27FC236}">
                <a16:creationId xmlns:a16="http://schemas.microsoft.com/office/drawing/2014/main" id="{A04EF71C-ABCB-1933-36D6-09F5B4C17C80}"/>
              </a:ext>
            </a:extLst>
          </p:cNvPr>
          <p:cNvSpPr>
            <a:spLocks noGrp="1"/>
          </p:cNvSpPr>
          <p:nvPr>
            <p:ph idx="1"/>
          </p:nvPr>
        </p:nvSpPr>
        <p:spPr>
          <a:xfrm>
            <a:off x="537117" y="2569840"/>
            <a:ext cx="4391024" cy="2454300"/>
          </a:xfrm>
        </p:spPr>
        <p:txBody>
          <a:bodyPr>
            <a:normAutofit/>
          </a:bodyPr>
          <a:lstStyle/>
          <a:p>
            <a:pPr marL="0" indent="0">
              <a:buNone/>
            </a:pPr>
            <a:r>
              <a:rPr lang="en-GB" sz="2400" b="0" i="0">
                <a:solidFill>
                  <a:schemeClr val="bg1">
                    <a:alpha val="80000"/>
                  </a:schemeClr>
                </a:solidFill>
                <a:effectLst/>
                <a:latin typeface="-apple-system"/>
              </a:rPr>
              <a:t>The </a:t>
            </a:r>
            <a:r>
              <a:rPr lang="en-GB" sz="2400" b="0" i="0">
                <a:solidFill>
                  <a:schemeClr val="bg1">
                    <a:alpha val="80000"/>
                  </a:schemeClr>
                </a:solidFill>
                <a:effectLst/>
                <a:latin typeface="-apple-system"/>
                <a:hlinkClick r:id="rId3"/>
              </a:rPr>
              <a:t>Bristol Domestic Abuse Victim and Survivor forum  group </a:t>
            </a:r>
            <a:r>
              <a:rPr lang="en-GB" sz="2400" b="0" i="0">
                <a:solidFill>
                  <a:schemeClr val="bg1">
                    <a:alpha val="80000"/>
                  </a:schemeClr>
                </a:solidFill>
                <a:effectLst/>
                <a:latin typeface="-apple-system"/>
              </a:rPr>
              <a:t>have recently created a video about domestic abuse which can be shared for employee training:</a:t>
            </a:r>
          </a:p>
          <a:p>
            <a:endParaRPr lang="en-GB" sz="2400">
              <a:solidFill>
                <a:schemeClr val="bg1">
                  <a:alpha val="80000"/>
                </a:schemeClr>
              </a:solidFill>
            </a:endParaRPr>
          </a:p>
        </p:txBody>
      </p:sp>
      <p:grpSp>
        <p:nvGrpSpPr>
          <p:cNvPr id="40" name="Group 19">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21" name="Group 20">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41" name="Freeform: Shape 24">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25">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2" name="Group 21">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43" name="Freeform: Shape 22">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23">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4" name="Online Media 3" title="SOS Video. Professionals">
            <a:hlinkClick r:id="" action="ppaction://media"/>
            <a:extLst>
              <a:ext uri="{FF2B5EF4-FFF2-40B4-BE49-F238E27FC236}">
                <a16:creationId xmlns:a16="http://schemas.microsoft.com/office/drawing/2014/main" id="{1FD38D52-DFEE-283A-B5D6-EA888C59E76C}"/>
              </a:ext>
            </a:extLst>
          </p:cNvPr>
          <p:cNvPicPr>
            <a:picLocks noRot="1" noChangeAspect="1"/>
          </p:cNvPicPr>
          <p:nvPr>
            <a:videoFile r:link="rId1"/>
          </p:nvPr>
        </p:nvPicPr>
        <p:blipFill>
          <a:blip r:embed="rId5"/>
          <a:stretch>
            <a:fillRect/>
          </a:stretch>
        </p:blipFill>
        <p:spPr>
          <a:xfrm>
            <a:off x="6541932" y="1648232"/>
            <a:ext cx="4369112" cy="2468548"/>
          </a:xfrm>
          <a:prstGeom prst="rect">
            <a:avLst/>
          </a:prstGeom>
        </p:spPr>
      </p:pic>
      <p:sp>
        <p:nvSpPr>
          <p:cNvPr id="5" name="TextBox 4">
            <a:extLst>
              <a:ext uri="{FF2B5EF4-FFF2-40B4-BE49-F238E27FC236}">
                <a16:creationId xmlns:a16="http://schemas.microsoft.com/office/drawing/2014/main" id="{5E89D315-54AE-11EF-8021-F2675D9FF94C}"/>
              </a:ext>
            </a:extLst>
          </p:cNvPr>
          <p:cNvSpPr txBox="1"/>
          <p:nvPr/>
        </p:nvSpPr>
        <p:spPr>
          <a:xfrm>
            <a:off x="1874762" y="-4067"/>
            <a:ext cx="8097520" cy="369332"/>
          </a:xfrm>
          <a:prstGeom prst="rect">
            <a:avLst/>
          </a:prstGeom>
          <a:solidFill>
            <a:srgbClr val="FFFF00"/>
          </a:solidFill>
        </p:spPr>
        <p:txBody>
          <a:bodyPr wrap="square">
            <a:spAutoFit/>
          </a:bodyPr>
          <a:lstStyle/>
          <a:p>
            <a:r>
              <a:rPr lang="en-GB" sz="1800">
                <a:latin typeface="Calibri" panose="020F0502020204030204" pitchFamily="34" charset="0"/>
                <a:ea typeface="Calibri" panose="020F0502020204030204" pitchFamily="34" charset="0"/>
              </a:rPr>
              <a:t>These slides </a:t>
            </a:r>
            <a:r>
              <a:rPr lang="en-GB" sz="1800">
                <a:effectLst/>
                <a:latin typeface="Calibri" panose="020F0502020204030204" pitchFamily="34" charset="0"/>
                <a:ea typeface="Calibri" panose="020F0502020204030204" pitchFamily="34" charset="0"/>
              </a:rPr>
              <a:t>will be available on the news section on our </a:t>
            </a:r>
            <a:r>
              <a:rPr lang="en-GB" sz="1800">
                <a:effectLst/>
                <a:latin typeface="Calibri" panose="020F0502020204030204" pitchFamily="34" charset="0"/>
                <a:ea typeface="Calibri" panose="020F0502020204030204" pitchFamily="34" charset="0"/>
                <a:hlinkClick r:id="rId6"/>
              </a:rPr>
              <a:t>website</a:t>
            </a:r>
            <a:r>
              <a:rPr lang="en-GB" sz="1800">
                <a:effectLst/>
                <a:latin typeface="Calibri" panose="020F0502020204030204" pitchFamily="34" charset="0"/>
                <a:ea typeface="Calibri" panose="020F0502020204030204" pitchFamily="34" charset="0"/>
              </a:rPr>
              <a:t> after the event </a:t>
            </a:r>
            <a:endParaRPr lang="en-GB"/>
          </a:p>
        </p:txBody>
      </p:sp>
    </p:spTree>
    <p:extLst>
      <p:ext uri="{BB962C8B-B14F-4D97-AF65-F5344CB8AC3E}">
        <p14:creationId xmlns:p14="http://schemas.microsoft.com/office/powerpoint/2010/main" val="1740428962"/>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7E81D8-B0E1-8194-694A-8D5BE9F87B6F}"/>
              </a:ext>
            </a:extLst>
          </p:cNvPr>
          <p:cNvSpPr>
            <a:spLocks noGrp="1"/>
          </p:cNvSpPr>
          <p:nvPr>
            <p:ph type="title"/>
          </p:nvPr>
        </p:nvSpPr>
        <p:spPr>
          <a:xfrm>
            <a:off x="640080" y="325369"/>
            <a:ext cx="4368602" cy="1956841"/>
          </a:xfrm>
        </p:spPr>
        <p:txBody>
          <a:bodyPr anchor="b">
            <a:normAutofit/>
          </a:bodyPr>
          <a:lstStyle/>
          <a:p>
            <a:r>
              <a:rPr lang="en-GB" sz="4600"/>
              <a:t>KBSP Education Reference Group</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C24E5C0-5979-DCAF-2CE7-BC30B013B42F}"/>
              </a:ext>
            </a:extLst>
          </p:cNvPr>
          <p:cNvSpPr>
            <a:spLocks noGrp="1"/>
          </p:cNvSpPr>
          <p:nvPr>
            <p:ph idx="1"/>
          </p:nvPr>
        </p:nvSpPr>
        <p:spPr>
          <a:xfrm>
            <a:off x="640080" y="2872899"/>
            <a:ext cx="4243589" cy="3320668"/>
          </a:xfrm>
        </p:spPr>
        <p:txBody>
          <a:bodyPr>
            <a:normAutofit fontScale="92500" lnSpcReduction="20000"/>
          </a:bodyPr>
          <a:lstStyle/>
          <a:p>
            <a:pPr marL="0" indent="0">
              <a:buNone/>
            </a:pPr>
            <a:r>
              <a:rPr lang="en-GB" sz="2000"/>
              <a:t>We are looking for colleagues to support systemic change around the following areas: </a:t>
            </a:r>
          </a:p>
          <a:p>
            <a:endParaRPr lang="en-GB" sz="2000"/>
          </a:p>
          <a:p>
            <a:pPr marL="342900" lvl="0" indent="-342900" fontAlgn="ctr">
              <a:buSzPts val="1000"/>
              <a:buFont typeface="Symbol" panose="05050102010706020507" pitchFamily="18" charset="2"/>
              <a:buChar char=""/>
              <a:tabLst>
                <a:tab pos="457200" algn="l"/>
              </a:tabLst>
            </a:pPr>
            <a:r>
              <a:rPr lang="en-GB" sz="2000" u="sng">
                <a:effectLst/>
                <a:latin typeface="Calibri" panose="020F0502020204030204" pitchFamily="34" charset="0"/>
                <a:ea typeface="Times New Roman" panose="02020603050405020304" pitchFamily="18" charset="0"/>
                <a:hlinkClick r:id="rId2"/>
              </a:rPr>
              <a:t>City Wide Safeguarding Data</a:t>
            </a:r>
            <a:r>
              <a:rPr lang="en-GB" sz="2000" u="sng">
                <a:effectLst/>
                <a:latin typeface="Calibri" panose="020F0502020204030204" pitchFamily="34" charset="0"/>
                <a:ea typeface="Times New Roman" panose="02020603050405020304" pitchFamily="18" charset="0"/>
              </a:rPr>
              <a:t> task and finish</a:t>
            </a:r>
          </a:p>
          <a:p>
            <a:pPr marL="342900" lvl="0" indent="-342900" fontAlgn="ctr">
              <a:buSzPts val="1000"/>
              <a:buFont typeface="Symbol" panose="05050102010706020507" pitchFamily="18" charset="2"/>
              <a:buChar char=""/>
              <a:tabLst>
                <a:tab pos="457200" algn="l"/>
              </a:tabLst>
            </a:pPr>
            <a:r>
              <a:rPr lang="en-GB" sz="2000" u="sng">
                <a:latin typeface="Calibri" panose="020F0502020204030204" pitchFamily="34" charset="0"/>
                <a:ea typeface="Calibri" panose="020F0502020204030204" pitchFamily="34" charset="0"/>
              </a:rPr>
              <a:t>Operation Encompass  - Police Safeguarding Notifications</a:t>
            </a:r>
          </a:p>
          <a:p>
            <a:pPr marL="342900" lvl="0" indent="-342900" fontAlgn="ctr">
              <a:buSzPts val="1000"/>
              <a:buFont typeface="Symbol" panose="05050102010706020507" pitchFamily="18" charset="2"/>
              <a:buChar char=""/>
              <a:tabLst>
                <a:tab pos="457200" algn="l"/>
              </a:tabLst>
            </a:pPr>
            <a:r>
              <a:rPr lang="en-GB" sz="2000" u="sng">
                <a:effectLst/>
                <a:latin typeface="Calibri" panose="020F0502020204030204" pitchFamily="34" charset="0"/>
                <a:ea typeface="Calibri" panose="020F0502020204030204" pitchFamily="34" charset="0"/>
              </a:rPr>
              <a:t>Online Safety</a:t>
            </a:r>
            <a:r>
              <a:rPr lang="en-GB" sz="2000" u="sng">
                <a:latin typeface="Calibri" panose="020F0502020204030204" pitchFamily="34" charset="0"/>
                <a:ea typeface="Calibri" panose="020F0502020204030204" pitchFamily="34" charset="0"/>
              </a:rPr>
              <a:t> Working Group</a:t>
            </a:r>
          </a:p>
          <a:p>
            <a:pPr marL="342900" lvl="0" indent="-342900" fontAlgn="ctr">
              <a:buSzPts val="1000"/>
              <a:buFont typeface="Symbol" panose="05050102010706020507" pitchFamily="18" charset="2"/>
              <a:buChar char=""/>
              <a:tabLst>
                <a:tab pos="457200" algn="l"/>
              </a:tabLst>
            </a:pPr>
            <a:endParaRPr lang="en-GB" sz="2000" u="sng">
              <a:effectLst/>
              <a:latin typeface="Calibri" panose="020F0502020204030204" pitchFamily="34" charset="0"/>
              <a:ea typeface="Calibri" panose="020F0502020204030204" pitchFamily="34" charset="0"/>
            </a:endParaRPr>
          </a:p>
          <a:p>
            <a:pPr marL="0" lvl="0" indent="0" fontAlgn="ctr">
              <a:buSzPts val="1000"/>
              <a:buNone/>
              <a:tabLst>
                <a:tab pos="457200" algn="l"/>
              </a:tabLst>
            </a:pPr>
            <a:r>
              <a:rPr lang="en-GB" sz="2000">
                <a:latin typeface="Calibri" panose="020F0502020204030204" pitchFamily="34" charset="0"/>
                <a:ea typeface="Calibri" panose="020F0502020204030204" pitchFamily="34" charset="0"/>
              </a:rPr>
              <a:t>Click on hyperlinks to find out more info</a:t>
            </a:r>
            <a:endParaRPr lang="en-GB" sz="2000">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8FB6F0B3-0D4F-C007-9B54-3658AC392E21}"/>
              </a:ext>
            </a:extLst>
          </p:cNvPr>
          <p:cNvPicPr>
            <a:picLocks noChangeAspect="1"/>
          </p:cNvPicPr>
          <p:nvPr/>
        </p:nvPicPr>
        <p:blipFill rotWithShape="1">
          <a:blip r:embed="rId3"/>
          <a:srcRect l="18452" r="1459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Picture 4">
            <a:extLst>
              <a:ext uri="{FF2B5EF4-FFF2-40B4-BE49-F238E27FC236}">
                <a16:creationId xmlns:a16="http://schemas.microsoft.com/office/drawing/2014/main" id="{91A69E42-34E6-5AE9-507D-82890F290518}"/>
              </a:ext>
            </a:extLst>
          </p:cNvPr>
          <p:cNvPicPr>
            <a:picLocks noChangeAspect="1"/>
          </p:cNvPicPr>
          <p:nvPr/>
        </p:nvPicPr>
        <p:blipFill>
          <a:blip r:embed="rId4"/>
          <a:stretch>
            <a:fillRect/>
          </a:stretch>
        </p:blipFill>
        <p:spPr>
          <a:xfrm>
            <a:off x="10737978" y="5992293"/>
            <a:ext cx="1450974" cy="865707"/>
          </a:xfrm>
          <a:prstGeom prst="rect">
            <a:avLst/>
          </a:prstGeom>
        </p:spPr>
      </p:pic>
      <p:sp>
        <p:nvSpPr>
          <p:cNvPr id="6" name="TextBox 5">
            <a:extLst>
              <a:ext uri="{FF2B5EF4-FFF2-40B4-BE49-F238E27FC236}">
                <a16:creationId xmlns:a16="http://schemas.microsoft.com/office/drawing/2014/main" id="{20532431-2D71-22AA-A966-C08DC9C77354}"/>
              </a:ext>
            </a:extLst>
          </p:cNvPr>
          <p:cNvSpPr txBox="1"/>
          <p:nvPr/>
        </p:nvSpPr>
        <p:spPr>
          <a:xfrm>
            <a:off x="1874762" y="-4067"/>
            <a:ext cx="8097520" cy="369332"/>
          </a:xfrm>
          <a:prstGeom prst="rect">
            <a:avLst/>
          </a:prstGeom>
          <a:solidFill>
            <a:srgbClr val="FFFF00"/>
          </a:solidFill>
        </p:spPr>
        <p:txBody>
          <a:bodyPr wrap="square">
            <a:spAutoFit/>
          </a:bodyPr>
          <a:lstStyle/>
          <a:p>
            <a:r>
              <a:rPr lang="en-GB" sz="1800">
                <a:latin typeface="Calibri" panose="020F0502020204030204" pitchFamily="34" charset="0"/>
                <a:ea typeface="Calibri" panose="020F0502020204030204" pitchFamily="34" charset="0"/>
              </a:rPr>
              <a:t>These slides </a:t>
            </a:r>
            <a:r>
              <a:rPr lang="en-GB" sz="1800">
                <a:effectLst/>
                <a:latin typeface="Calibri" panose="020F0502020204030204" pitchFamily="34" charset="0"/>
                <a:ea typeface="Calibri" panose="020F0502020204030204" pitchFamily="34" charset="0"/>
              </a:rPr>
              <a:t>will be available on the news section on our </a:t>
            </a:r>
            <a:r>
              <a:rPr lang="en-GB" sz="1800">
                <a:effectLst/>
                <a:latin typeface="Calibri" panose="020F0502020204030204" pitchFamily="34" charset="0"/>
                <a:ea typeface="Calibri" panose="020F0502020204030204" pitchFamily="34" charset="0"/>
                <a:hlinkClick r:id="rId5"/>
              </a:rPr>
              <a:t>website</a:t>
            </a:r>
            <a:r>
              <a:rPr lang="en-GB" sz="1800">
                <a:effectLst/>
                <a:latin typeface="Calibri" panose="020F0502020204030204" pitchFamily="34" charset="0"/>
                <a:ea typeface="Calibri" panose="020F0502020204030204" pitchFamily="34" charset="0"/>
              </a:rPr>
              <a:t> after the event </a:t>
            </a:r>
            <a:endParaRPr lang="en-GB"/>
          </a:p>
        </p:txBody>
      </p:sp>
    </p:spTree>
    <p:extLst>
      <p:ext uri="{BB962C8B-B14F-4D97-AF65-F5344CB8AC3E}">
        <p14:creationId xmlns:p14="http://schemas.microsoft.com/office/powerpoint/2010/main" val="2677971979"/>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87D047-1195-3D27-FBFF-FFDF1129924B}"/>
              </a:ext>
            </a:extLst>
          </p:cNvPr>
          <p:cNvSpPr>
            <a:spLocks noGrp="1"/>
          </p:cNvSpPr>
          <p:nvPr>
            <p:ph type="title"/>
          </p:nvPr>
        </p:nvSpPr>
        <p:spPr>
          <a:xfrm>
            <a:off x="6657715" y="467271"/>
            <a:ext cx="4195674" cy="2052522"/>
          </a:xfrm>
        </p:spPr>
        <p:txBody>
          <a:bodyPr anchor="b">
            <a:normAutofit/>
          </a:bodyPr>
          <a:lstStyle/>
          <a:p>
            <a:r>
              <a:rPr lang="en-GB" sz="2700" b="1" i="0">
                <a:effectLst/>
                <a:latin typeface="-apple-system"/>
              </a:rPr>
              <a:t>Understanding disposable e-cigarette use amongst young people in the Southwest of England</a:t>
            </a:r>
            <a:endParaRPr lang="en-GB" sz="2700"/>
          </a:p>
        </p:txBody>
      </p:sp>
      <p:sp>
        <p:nvSpPr>
          <p:cNvPr id="11" name="Oval 1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614C7C0-FA1D-4105-8345-1DF76F9870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753" y="703679"/>
            <a:ext cx="753718" cy="1016562"/>
            <a:chOff x="422753" y="703679"/>
            <a:chExt cx="753718" cy="1016562"/>
          </a:xfrm>
        </p:grpSpPr>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pic>
        <p:nvPicPr>
          <p:cNvPr id="4" name="Picture 3">
            <a:extLst>
              <a:ext uri="{FF2B5EF4-FFF2-40B4-BE49-F238E27FC236}">
                <a16:creationId xmlns:a16="http://schemas.microsoft.com/office/drawing/2014/main" id="{50E2BE6D-CEAE-502B-842A-B4875A2B08C8}"/>
              </a:ext>
            </a:extLst>
          </p:cNvPr>
          <p:cNvPicPr>
            <a:picLocks noChangeAspect="1"/>
          </p:cNvPicPr>
          <p:nvPr/>
        </p:nvPicPr>
        <p:blipFill>
          <a:blip r:embed="rId2">
            <a:extLst>
              <a:ext uri="{BEBA8EAE-BF5A-486C-A8C5-ECC9F3942E4B}">
                <a14:imgProps xmlns:a14="http://schemas.microsoft.com/office/drawing/2010/main">
                  <a14:imgLayer r:embed="rId3">
                    <a14:imgEffect>
                      <a14:artisticGlowEdges/>
                    </a14:imgEffect>
                  </a14:imgLayer>
                </a14:imgProps>
              </a:ext>
            </a:extLst>
          </a:blip>
          <a:stretch>
            <a:fillRect/>
          </a:stretch>
        </p:blipFill>
        <p:spPr>
          <a:xfrm rot="5400000">
            <a:off x="1217770" y="1448957"/>
            <a:ext cx="3952579" cy="3952579"/>
          </a:xfrm>
          <a:prstGeom prst="rect">
            <a:avLst/>
          </a:prstGeom>
        </p:spPr>
      </p:pic>
      <p:sp>
        <p:nvSpPr>
          <p:cNvPr id="3" name="Content Placeholder 2">
            <a:extLst>
              <a:ext uri="{FF2B5EF4-FFF2-40B4-BE49-F238E27FC236}">
                <a16:creationId xmlns:a16="http://schemas.microsoft.com/office/drawing/2014/main" id="{84BC5313-D4E4-F949-F605-11C13A635EE5}"/>
              </a:ext>
            </a:extLst>
          </p:cNvPr>
          <p:cNvSpPr>
            <a:spLocks noGrp="1"/>
          </p:cNvSpPr>
          <p:nvPr>
            <p:ph idx="1"/>
          </p:nvPr>
        </p:nvSpPr>
        <p:spPr>
          <a:xfrm>
            <a:off x="6695359" y="2990818"/>
            <a:ext cx="4500979" cy="2913872"/>
          </a:xfrm>
        </p:spPr>
        <p:txBody>
          <a:bodyPr anchor="t">
            <a:normAutofit/>
          </a:bodyPr>
          <a:lstStyle/>
          <a:p>
            <a:pPr marL="0" indent="0">
              <a:buNone/>
            </a:pPr>
            <a:r>
              <a:rPr lang="en-GB" sz="2000">
                <a:solidFill>
                  <a:schemeClr val="tx1">
                    <a:alpha val="80000"/>
                  </a:schemeClr>
                </a:solidFill>
              </a:rPr>
              <a:t>We are seeking your support to look for children and young people and members of staff to consider the use of nicotine and e-cigarettes in and around Bristol. </a:t>
            </a:r>
          </a:p>
          <a:p>
            <a:endParaRPr lang="en-GB" sz="2000">
              <a:solidFill>
                <a:schemeClr val="tx1">
                  <a:alpha val="80000"/>
                </a:schemeClr>
              </a:solidFill>
            </a:endParaRPr>
          </a:p>
          <a:p>
            <a:pPr marL="0" indent="0">
              <a:buNone/>
            </a:pPr>
            <a:r>
              <a:rPr lang="en-GB" sz="2000">
                <a:solidFill>
                  <a:schemeClr val="tx1">
                    <a:alpha val="80000"/>
                  </a:schemeClr>
                </a:solidFill>
                <a:hlinkClick r:id="rId4"/>
              </a:rPr>
              <a:t>https://www.bristolsafeguardingineducation.org/news/school-vaping-and-other-nicotine-research-bristol/</a:t>
            </a:r>
            <a:endParaRPr lang="en-GB" sz="2000">
              <a:solidFill>
                <a:schemeClr val="tx1">
                  <a:alpha val="80000"/>
                </a:schemeClr>
              </a:solidFill>
            </a:endParaRPr>
          </a:p>
          <a:p>
            <a:endParaRPr lang="en-GB" sz="2000">
              <a:solidFill>
                <a:schemeClr val="tx1">
                  <a:alpha val="80000"/>
                </a:schemeClr>
              </a:solidFill>
            </a:endParaRPr>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F262BC0-D15B-E6DE-71AD-299DF0A6D2E2}"/>
              </a:ext>
            </a:extLst>
          </p:cNvPr>
          <p:cNvSpPr txBox="1"/>
          <p:nvPr/>
        </p:nvSpPr>
        <p:spPr>
          <a:xfrm>
            <a:off x="1874762" y="-4067"/>
            <a:ext cx="8097520" cy="369332"/>
          </a:xfrm>
          <a:prstGeom prst="rect">
            <a:avLst/>
          </a:prstGeom>
          <a:solidFill>
            <a:srgbClr val="FFFF00"/>
          </a:solidFill>
        </p:spPr>
        <p:txBody>
          <a:bodyPr wrap="square">
            <a:spAutoFit/>
          </a:bodyPr>
          <a:lstStyle/>
          <a:p>
            <a:r>
              <a:rPr lang="en-GB" sz="1800">
                <a:latin typeface="Calibri" panose="020F0502020204030204" pitchFamily="34" charset="0"/>
                <a:ea typeface="Calibri" panose="020F0502020204030204" pitchFamily="34" charset="0"/>
              </a:rPr>
              <a:t>These slides </a:t>
            </a:r>
            <a:r>
              <a:rPr lang="en-GB" sz="1800">
                <a:effectLst/>
                <a:latin typeface="Calibri" panose="020F0502020204030204" pitchFamily="34" charset="0"/>
                <a:ea typeface="Calibri" panose="020F0502020204030204" pitchFamily="34" charset="0"/>
              </a:rPr>
              <a:t>will be available on the news section on our </a:t>
            </a:r>
            <a:r>
              <a:rPr lang="en-GB" sz="1800">
                <a:effectLst/>
                <a:latin typeface="Calibri" panose="020F0502020204030204" pitchFamily="34" charset="0"/>
                <a:ea typeface="Calibri" panose="020F0502020204030204" pitchFamily="34" charset="0"/>
                <a:hlinkClick r:id="rId5"/>
              </a:rPr>
              <a:t>website</a:t>
            </a:r>
            <a:r>
              <a:rPr lang="en-GB" sz="1800">
                <a:effectLst/>
                <a:latin typeface="Calibri" panose="020F0502020204030204" pitchFamily="34" charset="0"/>
                <a:ea typeface="Calibri" panose="020F0502020204030204" pitchFamily="34" charset="0"/>
              </a:rPr>
              <a:t> after the event </a:t>
            </a:r>
            <a:endParaRPr lang="en-GB"/>
          </a:p>
        </p:txBody>
      </p:sp>
    </p:spTree>
    <p:extLst>
      <p:ext uri="{BB962C8B-B14F-4D97-AF65-F5344CB8AC3E}">
        <p14:creationId xmlns:p14="http://schemas.microsoft.com/office/powerpoint/2010/main" val="140179480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plate for 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2CF9492BB29D4981268F4AF38FA9B4" ma:contentTypeVersion="19" ma:contentTypeDescription="Create a new document." ma:contentTypeScope="" ma:versionID="395869adc663d3b410120e06cd035380">
  <xsd:schema xmlns:xsd="http://www.w3.org/2001/XMLSchema" xmlns:xs="http://www.w3.org/2001/XMLSchema" xmlns:p="http://schemas.microsoft.com/office/2006/metadata/properties" xmlns:ns2="9ad6a7e5-7e17-4c98-b3ab-518dd187e2c2" xmlns:ns3="8dbe8c63-433b-43f3-9618-5953c00dffec" targetNamespace="http://schemas.microsoft.com/office/2006/metadata/properties" ma:root="true" ma:fieldsID="34c0f21bb477a01fbc80a0009fbf5017" ns2:_="" ns3:_="">
    <xsd:import namespace="9ad6a7e5-7e17-4c98-b3ab-518dd187e2c2"/>
    <xsd:import namespace="8dbe8c63-433b-43f3-9618-5953c00dffec"/>
    <xsd:element name="properties">
      <xsd:complexType>
        <xsd:sequence>
          <xsd:element name="documentManagement">
            <xsd:complexType>
              <xsd:all>
                <xsd:element ref="ns2:RetentionStartDate" minOccurs="0"/>
                <xsd:element ref="ns2:RetentionEvent" minOccurs="0"/>
                <xsd:element ref="ns3:MediaServiceMetadata" minOccurs="0"/>
                <xsd:element ref="ns3:MediaServiceFastMetadata" minOccurs="0"/>
                <xsd:element ref="ns2:SharedWithUsers" minOccurs="0"/>
                <xsd:element ref="ns2:SharedWithDetails"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lcf76f155ced4ddcb4097134ff3c332f" minOccurs="0"/>
                <xsd:element ref="ns2:TaxCatchAll" minOccurs="0"/>
                <xsd:element ref="ns3:MediaLengthInSeconds"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6a7e5-7e17-4c98-b3ab-518dd187e2c2" elementFormDefault="qualified">
    <xsd:import namespace="http://schemas.microsoft.com/office/2006/documentManagement/types"/>
    <xsd:import namespace="http://schemas.microsoft.com/office/infopath/2007/PartnerControls"/>
    <xsd:element name="RetentionStartDate" ma:index="8" nillable="true" ma:displayName="Retention Start Date" ma:description="Enter the retention start date (when known), e.g. the date that the retention period is measured from." ma:format="DateOnly" ma:internalName="RetentionStartDate">
      <xsd:simpleType>
        <xsd:restriction base="dms:DateTime"/>
      </xsd:simpleType>
    </xsd:element>
    <xsd:element name="RetentionEvent" ma:index="9" nillable="true" ma:displayName="Retention Event" ma:description="Enter a description of the event that starts the retention period. For example: 'Close of case', 'Date plan expires' etc." ma:internalName="RetentionEvent">
      <xsd:simpleType>
        <xsd:restriction base="dms:Text">
          <xsd:maxLength value="255"/>
        </xsd:restrictio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78a8ed7-a20a-426d-a338-c529b3f300e1}" ma:internalName="TaxCatchAll" ma:showField="CatchAllData" ma:web="9ad6a7e5-7e17-4c98-b3ab-518dd187e2c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dbe8c63-433b-43f3-9618-5953c00dffe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cf50c9d-bc8f-48ed-ba3c-7168a5cdc8d7" ma:termSetId="09814cd3-568e-fe90-9814-8d621ff8fb84" ma:anchorId="fba54fb3-c3e1-fe81-a776-ca4b69148c4d" ma:open="true" ma:isKeyword="false">
      <xsd:complexType>
        <xsd:sequence>
          <xsd:element ref="pc:Terms" minOccurs="0" maxOccurs="1"/>
        </xsd:sequence>
      </xsd:complexType>
    </xsd:element>
    <xsd:element name="MediaLengthInSeconds" ma:index="25" nillable="true" ma:displayName="MediaLengthInSeconds" ma:hidden="true" ma:internalName="MediaLengthInSeconds" ma:readOnly="true">
      <xsd:simpleType>
        <xsd:restriction base="dms:Unknown"/>
      </xsd:simpleType>
    </xsd:element>
    <xsd:element name="_Flow_SignoffStatus" ma:index="26"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tentionEvent xmlns="9ad6a7e5-7e17-4c98-b3ab-518dd187e2c2" xsi:nil="true"/>
    <TaxCatchAll xmlns="9ad6a7e5-7e17-4c98-b3ab-518dd187e2c2" xsi:nil="true"/>
    <RetentionStartDate xmlns="9ad6a7e5-7e17-4c98-b3ab-518dd187e2c2" xsi:nil="true"/>
    <lcf76f155ced4ddcb4097134ff3c332f xmlns="8dbe8c63-433b-43f3-9618-5953c00dffec">
      <Terms xmlns="http://schemas.microsoft.com/office/infopath/2007/PartnerControls"/>
    </lcf76f155ced4ddcb4097134ff3c332f>
    <_Flow_SignoffStatus xmlns="8dbe8c63-433b-43f3-9618-5953c00dffec" xsi:nil="true"/>
    <SharedWithUsers xmlns="9ad6a7e5-7e17-4c98-b3ab-518dd187e2c2">
      <UserInfo>
        <DisplayName>Henry Chan</DisplayName>
        <AccountId>16</AccountId>
        <AccountType/>
      </UserInfo>
    </SharedWithUsers>
  </documentManagement>
</p:properties>
</file>

<file path=customXml/itemProps1.xml><?xml version="1.0" encoding="utf-8"?>
<ds:datastoreItem xmlns:ds="http://schemas.openxmlformats.org/officeDocument/2006/customXml" ds:itemID="{3B05114C-E0FE-4923-B66C-F4A8EC984A3F}">
  <ds:schemaRefs>
    <ds:schemaRef ds:uri="8dbe8c63-433b-43f3-9618-5953c00dffec"/>
    <ds:schemaRef ds:uri="9ad6a7e5-7e17-4c98-b3ab-518dd187e2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57CD91B-DFA9-46B2-BE7F-C2C3BB9EA81A}">
  <ds:schemaRefs>
    <ds:schemaRef ds:uri="http://schemas.microsoft.com/sharepoint/v3/contenttype/forms"/>
  </ds:schemaRefs>
</ds:datastoreItem>
</file>

<file path=customXml/itemProps3.xml><?xml version="1.0" encoding="utf-8"?>
<ds:datastoreItem xmlns:ds="http://schemas.openxmlformats.org/officeDocument/2006/customXml" ds:itemID="{2917160E-1A09-488B-867E-7FA4D29B85EF}">
  <ds:schemaRefs>
    <ds:schemaRef ds:uri="8dbe8c63-433b-43f3-9618-5953c00dffec"/>
    <ds:schemaRef ds:uri="9ad6a7e5-7e17-4c98-b3ab-518dd187e2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5</Notes>
  <HiddenSlides>0</HiddenSlide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 Theme</vt:lpstr>
      <vt:lpstr>Template for Training</vt:lpstr>
      <vt:lpstr>PowerPoint Presentation</vt:lpstr>
      <vt:lpstr>PowerPoint Presentation</vt:lpstr>
      <vt:lpstr>PowerPoint Presentation</vt:lpstr>
      <vt:lpstr>PowerPoint Presentation</vt:lpstr>
      <vt:lpstr>Safeguarding in Education Team updates</vt:lpstr>
      <vt:lpstr>Tackling Domestic Abuse Video – Speaking out </vt:lpstr>
      <vt:lpstr>KBSP Education Reference Group</vt:lpstr>
      <vt:lpstr>Understanding disposable e-cigarette use amongst young people in the Southwest of England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Elisabeth Clark</dc:creator>
  <cp:revision>2</cp:revision>
  <dcterms:created xsi:type="dcterms:W3CDTF">2023-04-03T09:50:36Z</dcterms:created>
  <dcterms:modified xsi:type="dcterms:W3CDTF">2023-05-19T12:45:23Z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0x010100542CF9492BB29D4981268F4AF38FA9B4</vt:lpwstr>
  </property>
  <property fmtid="{D5CDD505-2E9C-101B-9397-08002B2CF9AE}" pid="3" name="MediaServiceImageTags">
    <vt:lpwstr/>
  </property>
</Properties>
</file>