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56" r:id="rId6"/>
    <p:sldId id="257" r:id="rId7"/>
    <p:sldId id="277" r:id="rId8"/>
    <p:sldId id="278" r:id="rId9"/>
    <p:sldId id="279" r:id="rId10"/>
    <p:sldId id="280" r:id="rId11"/>
    <p:sldId id="281" r:id="rId12"/>
    <p:sldId id="282" r:id="rId13"/>
    <p:sldId id="33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CCA18-A380-4C51-9F93-3595A10D5C55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5E82D-F753-4F3F-B0B0-4C52F2CF4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75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Introduction:</a:t>
            </a:r>
          </a:p>
          <a:p>
            <a:endParaRPr lang="en-GB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>
                <a:latin typeface="Times New Roman" panose="02020603050405020304" pitchFamily="18" charset="0"/>
              </a:rPr>
              <a:t>Hello, I/we</a:t>
            </a:r>
            <a:r>
              <a:rPr lang="en-GB" altLang="en-US" baseline="0">
                <a:latin typeface="Times New Roman" panose="02020603050405020304" pitchFamily="18" charset="0"/>
              </a:rPr>
              <a:t> are here to talk to you today about Cyber Choices, what we do and the opportunities that are available to your young people. Cyber Choices is a programme delivered by the Regional/Local Cyber Choices Network, co-ordinated by the National Crime Agency.</a:t>
            </a:r>
            <a:r>
              <a:rPr lang="en-GB" sz="1200" b="1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eaLnBrk="1" hangingPunct="1"/>
            <a:endParaRPr lang="en-GB" altLang="en-US" baseline="0">
              <a:latin typeface="Times New Roman" panose="02020603050405020304" pitchFamily="18" charset="0"/>
            </a:endParaRPr>
          </a:p>
          <a:p>
            <a:pPr eaLnBrk="1" hangingPunct="1"/>
            <a:r>
              <a:rPr lang="en-GB" altLang="en-US" baseline="0">
                <a:latin typeface="Times New Roman" panose="02020603050405020304" pitchFamily="18" charset="0"/>
              </a:rPr>
              <a:t>We are from the ….. Team and cover……..region.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54063-63ED-42C1-A82B-DFDE7D3241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26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AE080-164F-4934-A930-73E525A85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14F7B-4FC1-4C45-BA6C-95BB24117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10072-D053-4642-81E3-64DE399A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6919-994E-4BF3-ACAF-96528F67287D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E7755-B354-49E5-A74C-3687288C2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DD9FC-95B0-45F3-98C7-AB9C254C7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C060-FD43-48B0-A199-B00C3D7E5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65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6C7E7-C2F8-4FE4-A86E-FE74018F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E0FDF-5976-4D55-94F5-B4335F3B8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89CFF-AE5E-4CFD-A355-5159C7A3F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6919-994E-4BF3-ACAF-96528F67287D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0614F-3351-4900-9135-3265E16E3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ED31-4A9E-4F71-BCFD-2265E907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C060-FD43-48B0-A199-B00C3D7E5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30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FD1AA5-0F72-4F06-9738-CF0EEF807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39740-5DCD-45ED-ADD2-6B338C1FF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7AB06-0872-435A-8DDA-9384DF8F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6919-994E-4BF3-ACAF-96528F67287D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FDA2B-E7FA-48A8-AF09-7EFB25689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C91AB-C7E0-4363-AF47-B661AB43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C060-FD43-48B0-A199-B00C3D7E5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557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67E2-144B-4F2B-B3A6-907864CEB3C4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A1C1-2415-4BB0-BF3E-8379EE56A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64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67E2-144B-4F2B-B3A6-907864CEB3C4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A1C1-2415-4BB0-BF3E-8379EE56A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0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07013-268D-4BF1-B2CA-5BAD6E8F9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9F3EB-664C-42C0-8B7A-E82DFCE32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5FD96-D085-45A7-8287-EEF43063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6919-994E-4BF3-ACAF-96528F67287D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DE6FD-A7B8-466C-8F9C-4C740812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A88C4-106F-4F27-A4F0-8495DF146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C060-FD43-48B0-A199-B00C3D7E5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05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821D-3603-4BF3-A841-D83AC952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E224B-AFA7-4CA3-93CD-5D85A8524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15FBE-4457-4FD5-B33B-7538D1DB7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6919-994E-4BF3-ACAF-96528F67287D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80C24-9EFD-4266-A842-7A73C62E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21D69-C702-4A1C-B603-A0EFC933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C060-FD43-48B0-A199-B00C3D7E5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51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6BB6E-6DB5-4FF3-8DF2-2138D47ED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3ABBD-88CD-45B5-82AB-497845AC3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17E10-54ED-45C8-B90E-0FF4D7B8A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5D191-35FB-4BFD-ABCF-729B9EBD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6919-994E-4BF3-ACAF-96528F67287D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19E35-2F9E-4563-95EF-A3D220E02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DE6EA-AAF1-4969-9203-BFA3BA52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C060-FD43-48B0-A199-B00C3D7E5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59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A9A36-D4D0-476A-BD79-74EF43AC7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0C9A5-A54D-4B5A-98CA-80FB4AAC0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2B557-4CB7-4577-89D8-3F0F666D1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92E5CA-95A1-4214-94D6-CBEC70669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2917C-88BB-48B2-A690-C82C72B34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6236A7-3EBB-4D10-AFE2-16324DD1A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6919-994E-4BF3-ACAF-96528F67287D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8AF1B7-B885-469D-9235-F6ABCE645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DC39E-0C60-44B6-9C38-D189F3474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C060-FD43-48B0-A199-B00C3D7E5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8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10630-AA79-421C-A69B-3AB04683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F2F87-E24C-47DC-B116-E82DD5ACA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6919-994E-4BF3-ACAF-96528F67287D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473E6-8DE7-42D1-B5AD-B594F463D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60EB0-CFDA-4877-A424-CC5C3A62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C060-FD43-48B0-A199-B00C3D7E5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12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D11B9-2700-4DEA-9C37-0310540D6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6919-994E-4BF3-ACAF-96528F67287D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2691B-1FF5-462C-987F-D712547D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7E942-2C47-4780-8ACF-A56BA1F9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C060-FD43-48B0-A199-B00C3D7E5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60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5E72B-2445-46E4-B9D8-4E90F628E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AE30-DE3B-4DCB-9F3B-639989CB0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21A7B-3C07-4EEF-AE75-3679DA9CE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4BA24-3083-472E-94CE-EE9B8D71C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6919-994E-4BF3-ACAF-96528F67287D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D8F6B-3B21-4384-A14B-7E7F0FE05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F89A6-E866-4D0D-928A-59A43635E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C060-FD43-48B0-A199-B00C3D7E5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62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D5633-B919-4635-B358-FB1F8EDE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A85C22-A55E-4CD5-A724-6C1809CEC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07E6B-DE1E-4036-ADCE-623DF1DBB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6C51B-DBDA-4BA1-B8BD-883DA00F4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6919-994E-4BF3-ACAF-96528F67287D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997CC-B147-4E7A-883D-06821B0A5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9C031-5243-4E04-9C56-E66D5628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C060-FD43-48B0-A199-B00C3D7E5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88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535705-5AA7-4A8F-9D39-7CF92AC5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D8636-82CB-482E-9B06-542B2EEDE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306DA-5B0E-42F6-AFBA-20F893A97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06919-994E-4BF3-ACAF-96528F67287D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9233E-2942-48EB-ABE2-9787A3034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75D1F-D01D-4353-B9FD-75128DE36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DC060-FD43-48B0-A199-B00C3D7E5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01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C67E2-144B-4F2B-B3A6-907864CEB3C4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9A1C1-2415-4BB0-BF3E-8379EE56A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48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89341-5E82-427B-9E28-D87BAB072B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1C162-A000-40CD-9E9A-6053CC11B7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2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2B2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947D6-19DD-4A49-9C4E-6E5507C90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313" y="639763"/>
            <a:ext cx="4267200" cy="426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C30FBF-67C3-493F-9433-13A988A29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313" y="4975225"/>
            <a:ext cx="4267200" cy="1243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1AC96E-29C7-40CE-B443-33199F9C0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Joanna Mallinson</a:t>
            </a: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Drug education and training</a:t>
            </a: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jgmallinson@gmail.com</a:t>
            </a: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www.beproject.co.uk</a:t>
            </a: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011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DC91E2-11D9-402D-87A2-9431AFBD4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4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ABA15-927D-422F-854D-DDBB7D1FD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365125"/>
            <a:ext cx="11765280" cy="86423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The ‘keeping kids safe’ 2019 children’s commissioner report made it clear that several factors greatly increase the risk of Child Criminal Exploitation: </a:t>
            </a:r>
            <a:endParaRPr lang="en-GB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03CF45-C4D7-4E27-BD2C-4D79591A7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" y="1715053"/>
            <a:ext cx="2526665" cy="2332306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10EA2BC-6A48-4F3C-B99F-81189B5E72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20" y="1686391"/>
            <a:ext cx="2389629" cy="23896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F915B2-B3DE-4FEB-B7AE-106A8B7D3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257" y="1657731"/>
            <a:ext cx="4566168" cy="23896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E32136-20D0-4478-B842-BE8F4A991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4329853"/>
            <a:ext cx="3487420" cy="23249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FE56D2-3624-4F27-B001-4829181F22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6212" y="4228252"/>
            <a:ext cx="2528147" cy="25281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D4F8E9-0379-4E7A-B98F-612A35EFB1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8266" y="4593165"/>
            <a:ext cx="19621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2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BBB2C-B75A-4F08-BAA9-C58DD529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‘Still Not Safe’ 2021 found: </a:t>
            </a:r>
            <a:br>
              <a:rPr lang="en-US">
                <a:solidFill>
                  <a:schemeClr val="bg1"/>
                </a:solidFill>
              </a:rPr>
            </a:br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B0219-D180-4059-806C-9B86667F5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“</a:t>
            </a:r>
            <a:r>
              <a:rPr lang="en-US" sz="2400" b="1" i="1" dirty="0"/>
              <a:t>Few Local Authorities were using public health infrastructure effectively to address the issue of gang-involvement and youth violence and bring intervention upstream to prevent future harm…”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4795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EA84A1-95F1-437A-96D3-BD62CB031C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7" t="9091" r="19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27E38-FF90-4CAC-9917-AAB3C7D5C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GB" sz="4000" dirty="0"/>
              <a:t>Primary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0F4AD-394A-4F74-BFA6-616BFFA5D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Training</a:t>
            </a:r>
            <a:r>
              <a:rPr lang="en-US" sz="2400" dirty="0"/>
              <a:t> for your pastoral and safeguarding staff to support and strengthen work with children and families affected by substance misuse.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Year 6 lesson </a:t>
            </a:r>
            <a:r>
              <a:rPr lang="en-US" sz="2400" dirty="0"/>
              <a:t>for targeted schools where there are high rates of family substance misuse. 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4214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6B7DB-85BA-4FA6-A557-C30ABF7D6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sz="3600"/>
              <a:t>Secondary schools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BEDB78-1001-43B3-8350-3972122B3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69" b="1268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AF02A-FD1E-47E7-A478-768D0B7D0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GB" sz="1800" dirty="0"/>
              <a:t>PSHE/ drugs awareness year 9 &amp; 10</a:t>
            </a:r>
          </a:p>
          <a:p>
            <a:r>
              <a:rPr lang="en-GB" sz="1800" dirty="0"/>
              <a:t>Staff training </a:t>
            </a:r>
          </a:p>
          <a:p>
            <a:r>
              <a:rPr lang="en-GB" sz="1800" dirty="0"/>
              <a:t>Parent work </a:t>
            </a:r>
          </a:p>
        </p:txBody>
      </p:sp>
    </p:spTree>
    <p:extLst>
      <p:ext uri="{BB962C8B-B14F-4D97-AF65-F5344CB8AC3E}">
        <p14:creationId xmlns:p14="http://schemas.microsoft.com/office/powerpoint/2010/main" val="6473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9D863C-80E7-4D8D-A8A4-0DDE915ED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0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70108" y="6330656"/>
            <a:ext cx="344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gradFill>
                  <a:gsLst>
                    <a:gs pos="76000">
                      <a:srgbClr val="CAB0F1"/>
                    </a:gs>
                    <a:gs pos="25000">
                      <a:srgbClr val="B9CFED"/>
                    </a:gs>
                    <a:gs pos="0">
                      <a:srgbClr val="9FEBE9"/>
                    </a:gs>
                    <a:gs pos="50000">
                      <a:srgbClr val="B6ABF0"/>
                    </a:gs>
                    <a:gs pos="100000">
                      <a:srgbClr val="E3B8E5"/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www.cyberchoices.uk</a:t>
            </a:r>
            <a:endParaRPr kumimoji="0" lang="en-GB" sz="6000" b="1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gradFill>
                <a:gsLst>
                  <a:gs pos="76000">
                    <a:srgbClr val="CAB0F1"/>
                  </a:gs>
                  <a:gs pos="25000">
                    <a:srgbClr val="B9CFED"/>
                  </a:gs>
                  <a:gs pos="0">
                    <a:srgbClr val="9FEBE9"/>
                  </a:gs>
                  <a:gs pos="50000">
                    <a:srgbClr val="B6ABF0"/>
                  </a:gs>
                  <a:gs pos="100000">
                    <a:srgbClr val="E3B8E5"/>
                  </a:gs>
                </a:gsLst>
                <a:lin ang="108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39789" y="4248185"/>
            <a:ext cx="9703982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Preventing individuals from becoming involved in cyber dependent crime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Helping them make the right #CyberChoices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76000">
                      <a:srgbClr val="CAB0F1"/>
                    </a:gs>
                    <a:gs pos="25000">
                      <a:srgbClr val="B9CFED"/>
                    </a:gs>
                    <a:gs pos="0">
                      <a:srgbClr val="9FEBE9"/>
                    </a:gs>
                    <a:gs pos="50000">
                      <a:srgbClr val="B6ABF0"/>
                    </a:gs>
                    <a:gs pos="100000">
                      <a:srgbClr val="E3B8E5"/>
                    </a:gs>
                  </a:gsLst>
                  <a:lin ang="10800000" scaled="1"/>
                </a:gra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 Thompson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76000">
                      <a:srgbClr val="CAB0F1"/>
                    </a:gs>
                    <a:gs pos="25000">
                      <a:srgbClr val="B9CFED"/>
                    </a:gs>
                    <a:gs pos="0">
                      <a:srgbClr val="9FEBE9"/>
                    </a:gs>
                    <a:gs pos="50000">
                      <a:srgbClr val="B6ABF0"/>
                    </a:gs>
                    <a:gs pos="100000">
                      <a:srgbClr val="E3B8E5"/>
                    </a:gs>
                  </a:gsLst>
                  <a:lin ang="10800000" scaled="1"/>
                </a:gra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South West Region Cyber Choices Team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4EE45F-42CC-4DBC-A712-C771DA34C49E}"/>
              </a:ext>
            </a:extLst>
          </p:cNvPr>
          <p:cNvSpPr/>
          <p:nvPr/>
        </p:nvSpPr>
        <p:spPr>
          <a:xfrm>
            <a:off x="0" y="459289"/>
            <a:ext cx="12196218" cy="122617"/>
          </a:xfrm>
          <a:prstGeom prst="rect">
            <a:avLst/>
          </a:prstGeom>
          <a:gradFill flip="none" rotWithShape="1">
            <a:gsLst>
              <a:gs pos="76000">
                <a:srgbClr val="CAB0F1"/>
              </a:gs>
              <a:gs pos="25000">
                <a:srgbClr val="B9CFED"/>
              </a:gs>
              <a:gs pos="0">
                <a:srgbClr val="9FEBE9"/>
              </a:gs>
              <a:gs pos="50000">
                <a:srgbClr val="B6ABF0"/>
              </a:gs>
              <a:gs pos="100000">
                <a:srgbClr val="E3B8E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63B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2BA28C-8835-4103-AE38-3CF1D4C1109D}"/>
              </a:ext>
            </a:extLst>
          </p:cNvPr>
          <p:cNvSpPr/>
          <p:nvPr/>
        </p:nvSpPr>
        <p:spPr>
          <a:xfrm>
            <a:off x="-6329" y="6178877"/>
            <a:ext cx="12202547" cy="122617"/>
          </a:xfrm>
          <a:prstGeom prst="rect">
            <a:avLst/>
          </a:prstGeom>
          <a:gradFill flip="none" rotWithShape="1">
            <a:gsLst>
              <a:gs pos="76000">
                <a:srgbClr val="CAB0F1"/>
              </a:gs>
              <a:gs pos="25000">
                <a:srgbClr val="B9CFED"/>
              </a:gs>
              <a:gs pos="0">
                <a:srgbClr val="9FEBE9"/>
              </a:gs>
              <a:gs pos="50000">
                <a:srgbClr val="B6ABF0"/>
              </a:gs>
              <a:gs pos="100000">
                <a:srgbClr val="E3B8E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63B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9" name="Picture 5" descr="Z:\Support\CYBER\Prevention\! STAFF FOLDERS\Karol RYCZEK\LOGOS and PHOTOS\Gradi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06"/>
            <a:ext cx="12196218" cy="338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Z:\Support\CYBER\Prevention\! STAFF FOLDERS\Karol RYCZEK\LOGOS and PHOTOS\CC_Black_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0" t="19540" r="11147" b="19540"/>
          <a:stretch/>
        </p:blipFill>
        <p:spPr bwMode="auto">
          <a:xfrm>
            <a:off x="2448008" y="581906"/>
            <a:ext cx="7054642" cy="338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525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2CF9492BB29D4981268F4AF38FA9B4" ma:contentTypeVersion="14" ma:contentTypeDescription="Create a new document." ma:contentTypeScope="" ma:versionID="1b727db54c0149d3c2b9f89049714bcc">
  <xsd:schema xmlns:xsd="http://www.w3.org/2001/XMLSchema" xmlns:xs="http://www.w3.org/2001/XMLSchema" xmlns:p="http://schemas.microsoft.com/office/2006/metadata/properties" xmlns:ns2="9ad6a7e5-7e17-4c98-b3ab-518dd187e2c2" xmlns:ns3="8dbe8c63-433b-43f3-9618-5953c00dffec" targetNamespace="http://schemas.microsoft.com/office/2006/metadata/properties" ma:root="true" ma:fieldsID="32fc9758235f7f9d48e68691d58c5b45" ns2:_="" ns3:_="">
    <xsd:import namespace="9ad6a7e5-7e17-4c98-b3ab-518dd187e2c2"/>
    <xsd:import namespace="8dbe8c63-433b-43f3-9618-5953c00dffec"/>
    <xsd:element name="properties">
      <xsd:complexType>
        <xsd:sequence>
          <xsd:element name="documentManagement">
            <xsd:complexType>
              <xsd:all>
                <xsd:element ref="ns2:RetentionStartDate" minOccurs="0"/>
                <xsd:element ref="ns2:RetentionEvent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6a7e5-7e17-4c98-b3ab-518dd187e2c2" elementFormDefault="qualified">
    <xsd:import namespace="http://schemas.microsoft.com/office/2006/documentManagement/types"/>
    <xsd:import namespace="http://schemas.microsoft.com/office/infopath/2007/PartnerControls"/>
    <xsd:element name="RetentionStartDate" ma:index="8" nillable="true" ma:displayName="Retention Start Date" ma:description="Enter the retention start date (when known), e.g. the date that the retention period is measured from." ma:format="DateOnly" ma:internalName="RetentionStartDate">
      <xsd:simpleType>
        <xsd:restriction base="dms:DateTime"/>
      </xsd:simpleType>
    </xsd:element>
    <xsd:element name="RetentionEvent" ma:index="9" nillable="true" ma:displayName="Retention Event" ma:description="Enter a description of the event that starts the retention period. For example: 'Close of case', 'Date plan expires' etc." ma:internalName="RetentionEvent">
      <xsd:simpleType>
        <xsd:restriction base="dms:Text">
          <xsd:maxLength value="255"/>
        </xsd:restriction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e8c63-433b-43f3-9618-5953c00dff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tentionEvent xmlns="9ad6a7e5-7e17-4c98-b3ab-518dd187e2c2" xsi:nil="true"/>
    <RetentionStartDate xmlns="9ad6a7e5-7e17-4c98-b3ab-518dd187e2c2" xsi:nil="true"/>
  </documentManagement>
</p:properties>
</file>

<file path=customXml/itemProps1.xml><?xml version="1.0" encoding="utf-8"?>
<ds:datastoreItem xmlns:ds="http://schemas.openxmlformats.org/officeDocument/2006/customXml" ds:itemID="{1D76AB54-72C4-447D-BA06-BAAE09BEBE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d6a7e5-7e17-4c98-b3ab-518dd187e2c2"/>
    <ds:schemaRef ds:uri="8dbe8c63-433b-43f3-9618-5953c00dff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3825DB-C916-4EE9-BA81-5A3837B62E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B90E4C-2BE7-4777-BD78-AC4A8372BEEE}">
  <ds:schemaRefs>
    <ds:schemaRef ds:uri="9ad6a7e5-7e17-4c98-b3ab-518dd187e2c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8dbe8c63-433b-43f3-9618-5953c00dffec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233</Words>
  <Application>Microsoft Office PowerPoint</Application>
  <PresentationFormat>Widescreen</PresentationFormat>
  <Paragraphs>24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Times New Roman</vt:lpstr>
      <vt:lpstr>Verdana</vt:lpstr>
      <vt:lpstr>Office Theme</vt:lpstr>
      <vt:lpstr>1_Office Theme</vt:lpstr>
      <vt:lpstr>PowerPoint Presentation</vt:lpstr>
      <vt:lpstr>Joanna Mallinson Drug education and training  jgmallinson@gmail.com www.beproject.co.uk </vt:lpstr>
      <vt:lpstr>PowerPoint Presentation</vt:lpstr>
      <vt:lpstr>The ‘keeping kids safe’ 2019 children’s commissioner report made it clear that several factors greatly increase the risk of Child Criminal Exploitation: </vt:lpstr>
      <vt:lpstr>‘Still Not Safe’ 2021 found:  </vt:lpstr>
      <vt:lpstr>Primary schools</vt:lpstr>
      <vt:lpstr>Secondary schools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Chan</dc:creator>
  <cp:lastModifiedBy>Henry Chan</cp:lastModifiedBy>
  <cp:revision>1</cp:revision>
  <dcterms:created xsi:type="dcterms:W3CDTF">2022-05-10T09:41:50Z</dcterms:created>
  <dcterms:modified xsi:type="dcterms:W3CDTF">2022-05-10T09:43:29Z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0x010100542CF9492BB29D4981268F4AF38FA9B4</vt:lpwstr>
  </property>
</Properties>
</file>