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1" d="100"/>
          <a:sy n="61" d="100"/>
        </p:scale>
        <p:origin x="72"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804E5F-6510-4A2D-8D4F-FF07BBEBFB5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FA5AB9E-51CF-48D5-B5B8-5A5326E83A62}">
      <dgm:prSet/>
      <dgm:spPr/>
      <dgm:t>
        <a:bodyPr/>
        <a:lstStyle/>
        <a:p>
          <a:r>
            <a:rPr lang="en-GB" dirty="0"/>
            <a:t>Reducing pupil absence and persistent absence is a priority of the Department for Education </a:t>
          </a:r>
          <a:endParaRPr lang="en-US" dirty="0"/>
        </a:p>
      </dgm:t>
    </dgm:pt>
    <dgm:pt modelId="{63D7E343-EF06-4423-9CE1-2F1A6CAE31C6}" type="parTrans" cxnId="{A15605FB-D130-496E-861D-6DDC8A9F7570}">
      <dgm:prSet/>
      <dgm:spPr/>
      <dgm:t>
        <a:bodyPr/>
        <a:lstStyle/>
        <a:p>
          <a:endParaRPr lang="en-US"/>
        </a:p>
      </dgm:t>
    </dgm:pt>
    <dgm:pt modelId="{CF3D785F-0325-49DB-B442-DFC1C113C4F7}" type="sibTrans" cxnId="{A15605FB-D130-496E-861D-6DDC8A9F7570}">
      <dgm:prSet/>
      <dgm:spPr/>
      <dgm:t>
        <a:bodyPr/>
        <a:lstStyle/>
        <a:p>
          <a:endParaRPr lang="en-US"/>
        </a:p>
      </dgm:t>
    </dgm:pt>
    <dgm:pt modelId="{C7162C4A-9AE9-4F2D-A137-0092F884F0A5}">
      <dgm:prSet/>
      <dgm:spPr/>
      <dgm:t>
        <a:bodyPr/>
        <a:lstStyle/>
        <a:p>
          <a:r>
            <a:rPr lang="en-GB" dirty="0"/>
            <a:t>Bristol were offered support from one of the Department’s recently appointed team of attendance advisors. </a:t>
          </a:r>
          <a:endParaRPr lang="en-US" dirty="0"/>
        </a:p>
      </dgm:t>
    </dgm:pt>
    <dgm:pt modelId="{2F0272BF-2D31-4D95-B11A-C14D624A2A16}" type="parTrans" cxnId="{6ED0BDFE-CC22-4BB0-BBF1-C5950F95A0EC}">
      <dgm:prSet/>
      <dgm:spPr/>
      <dgm:t>
        <a:bodyPr/>
        <a:lstStyle/>
        <a:p>
          <a:endParaRPr lang="en-US"/>
        </a:p>
      </dgm:t>
    </dgm:pt>
    <dgm:pt modelId="{0B7A41AB-2C50-4D6D-94F4-C3196C26DD0A}" type="sibTrans" cxnId="{6ED0BDFE-CC22-4BB0-BBF1-C5950F95A0EC}">
      <dgm:prSet/>
      <dgm:spPr/>
      <dgm:t>
        <a:bodyPr/>
        <a:lstStyle/>
        <a:p>
          <a:endParaRPr lang="en-US"/>
        </a:p>
      </dgm:t>
    </dgm:pt>
    <dgm:pt modelId="{998582C7-EA1C-4106-932C-59C8536031B7}">
      <dgm:prSet/>
      <dgm:spPr/>
      <dgm:t>
        <a:bodyPr/>
        <a:lstStyle/>
        <a:p>
          <a:r>
            <a:rPr lang="en-GB" dirty="0"/>
            <a:t>This small team of advisors provides support to review our existing approach to managing absence and persistent absence across the local authority, work with us to address any barriers, and to share best practice. </a:t>
          </a:r>
          <a:endParaRPr lang="en-US" dirty="0"/>
        </a:p>
      </dgm:t>
    </dgm:pt>
    <dgm:pt modelId="{88C8C96F-02E9-4A36-908D-3A8244F320BC}" type="parTrans" cxnId="{588E0CF5-8ABD-4053-80CE-265FE0B5DBF2}">
      <dgm:prSet/>
      <dgm:spPr/>
      <dgm:t>
        <a:bodyPr/>
        <a:lstStyle/>
        <a:p>
          <a:endParaRPr lang="en-US"/>
        </a:p>
      </dgm:t>
    </dgm:pt>
    <dgm:pt modelId="{1BBAF44B-C16A-4FAB-A22E-D0C47A04D6D7}" type="sibTrans" cxnId="{588E0CF5-8ABD-4053-80CE-265FE0B5DBF2}">
      <dgm:prSet/>
      <dgm:spPr/>
      <dgm:t>
        <a:bodyPr/>
        <a:lstStyle/>
        <a:p>
          <a:endParaRPr lang="en-US"/>
        </a:p>
      </dgm:t>
    </dgm:pt>
    <dgm:pt modelId="{25B1326A-6C44-469E-8393-79F6FC3EAFBA}">
      <dgm:prSet/>
      <dgm:spPr/>
      <dgm:t>
        <a:bodyPr/>
        <a:lstStyle/>
        <a:p>
          <a:r>
            <a:rPr lang="en-GB" dirty="0"/>
            <a:t>The work that we do with our advisor team as part of this support, will also give us an opportunity, as a pathfinder, to feed into the longer-term reform of the school attendance system, and help to shape future changes.</a:t>
          </a:r>
          <a:endParaRPr lang="en-US" dirty="0"/>
        </a:p>
      </dgm:t>
    </dgm:pt>
    <dgm:pt modelId="{42862F4C-3732-48D0-92F4-6CE28A5D66AC}" type="parTrans" cxnId="{44FE34ED-8BAB-4761-BF48-9886C18B6521}">
      <dgm:prSet/>
      <dgm:spPr/>
      <dgm:t>
        <a:bodyPr/>
        <a:lstStyle/>
        <a:p>
          <a:endParaRPr lang="en-US"/>
        </a:p>
      </dgm:t>
    </dgm:pt>
    <dgm:pt modelId="{1F3F205A-BA67-4154-8E81-29DE0B992F02}" type="sibTrans" cxnId="{44FE34ED-8BAB-4761-BF48-9886C18B6521}">
      <dgm:prSet/>
      <dgm:spPr/>
      <dgm:t>
        <a:bodyPr/>
        <a:lstStyle/>
        <a:p>
          <a:endParaRPr lang="en-US"/>
        </a:p>
      </dgm:t>
    </dgm:pt>
    <dgm:pt modelId="{F998CD57-69D9-4D86-B86A-7DFCE60743E8}" type="pres">
      <dgm:prSet presAssocID="{55804E5F-6510-4A2D-8D4F-FF07BBEBFB55}" presName="vert0" presStyleCnt="0">
        <dgm:presLayoutVars>
          <dgm:dir/>
          <dgm:animOne val="branch"/>
          <dgm:animLvl val="lvl"/>
        </dgm:presLayoutVars>
      </dgm:prSet>
      <dgm:spPr/>
    </dgm:pt>
    <dgm:pt modelId="{0308922C-DF01-4D69-99E9-93D6219EE054}" type="pres">
      <dgm:prSet presAssocID="{2FA5AB9E-51CF-48D5-B5B8-5A5326E83A62}" presName="thickLine" presStyleLbl="alignNode1" presStyleIdx="0" presStyleCnt="4"/>
      <dgm:spPr/>
    </dgm:pt>
    <dgm:pt modelId="{478F095C-68CD-483F-B462-A86C0AC455F6}" type="pres">
      <dgm:prSet presAssocID="{2FA5AB9E-51CF-48D5-B5B8-5A5326E83A62}" presName="horz1" presStyleCnt="0"/>
      <dgm:spPr/>
    </dgm:pt>
    <dgm:pt modelId="{C5CE44D3-B353-46A6-873A-EA9445A4D8AF}" type="pres">
      <dgm:prSet presAssocID="{2FA5AB9E-51CF-48D5-B5B8-5A5326E83A62}" presName="tx1" presStyleLbl="revTx" presStyleIdx="0" presStyleCnt="4"/>
      <dgm:spPr/>
    </dgm:pt>
    <dgm:pt modelId="{2F81892F-D4E5-4EEA-9F15-44FDA4942743}" type="pres">
      <dgm:prSet presAssocID="{2FA5AB9E-51CF-48D5-B5B8-5A5326E83A62}" presName="vert1" presStyleCnt="0"/>
      <dgm:spPr/>
    </dgm:pt>
    <dgm:pt modelId="{A95975BE-C72C-4FC2-8157-FE36EF881967}" type="pres">
      <dgm:prSet presAssocID="{C7162C4A-9AE9-4F2D-A137-0092F884F0A5}" presName="thickLine" presStyleLbl="alignNode1" presStyleIdx="1" presStyleCnt="4"/>
      <dgm:spPr/>
    </dgm:pt>
    <dgm:pt modelId="{E8AE27DD-3489-450A-B6BF-415F4D8D8B0F}" type="pres">
      <dgm:prSet presAssocID="{C7162C4A-9AE9-4F2D-A137-0092F884F0A5}" presName="horz1" presStyleCnt="0"/>
      <dgm:spPr/>
    </dgm:pt>
    <dgm:pt modelId="{6D79BF04-CD09-4F57-8F05-1CE0AC91954D}" type="pres">
      <dgm:prSet presAssocID="{C7162C4A-9AE9-4F2D-A137-0092F884F0A5}" presName="tx1" presStyleLbl="revTx" presStyleIdx="1" presStyleCnt="4"/>
      <dgm:spPr/>
    </dgm:pt>
    <dgm:pt modelId="{0AED8713-0FA0-4C09-A35E-B6C16E850B2C}" type="pres">
      <dgm:prSet presAssocID="{C7162C4A-9AE9-4F2D-A137-0092F884F0A5}" presName="vert1" presStyleCnt="0"/>
      <dgm:spPr/>
    </dgm:pt>
    <dgm:pt modelId="{3BA24C17-34AC-47BB-A9ED-601B1997130C}" type="pres">
      <dgm:prSet presAssocID="{998582C7-EA1C-4106-932C-59C8536031B7}" presName="thickLine" presStyleLbl="alignNode1" presStyleIdx="2" presStyleCnt="4"/>
      <dgm:spPr/>
    </dgm:pt>
    <dgm:pt modelId="{C63B0ED7-20E6-4911-9F67-E82512928E41}" type="pres">
      <dgm:prSet presAssocID="{998582C7-EA1C-4106-932C-59C8536031B7}" presName="horz1" presStyleCnt="0"/>
      <dgm:spPr/>
    </dgm:pt>
    <dgm:pt modelId="{13D5FBE6-D150-424C-8539-3175B5B77ACB}" type="pres">
      <dgm:prSet presAssocID="{998582C7-EA1C-4106-932C-59C8536031B7}" presName="tx1" presStyleLbl="revTx" presStyleIdx="2" presStyleCnt="4"/>
      <dgm:spPr/>
    </dgm:pt>
    <dgm:pt modelId="{6847A0A1-DF7D-445D-81B3-0F706179DA65}" type="pres">
      <dgm:prSet presAssocID="{998582C7-EA1C-4106-932C-59C8536031B7}" presName="vert1" presStyleCnt="0"/>
      <dgm:spPr/>
    </dgm:pt>
    <dgm:pt modelId="{977591FE-6D10-4BCC-82E5-74F15D26C74D}" type="pres">
      <dgm:prSet presAssocID="{25B1326A-6C44-469E-8393-79F6FC3EAFBA}" presName="thickLine" presStyleLbl="alignNode1" presStyleIdx="3" presStyleCnt="4"/>
      <dgm:spPr/>
    </dgm:pt>
    <dgm:pt modelId="{0F0CDDD9-D628-42CE-A1A8-A89E4FE22D8B}" type="pres">
      <dgm:prSet presAssocID="{25B1326A-6C44-469E-8393-79F6FC3EAFBA}" presName="horz1" presStyleCnt="0"/>
      <dgm:spPr/>
    </dgm:pt>
    <dgm:pt modelId="{42BBDFCD-98E6-4400-BEAE-F86C0F3DDADB}" type="pres">
      <dgm:prSet presAssocID="{25B1326A-6C44-469E-8393-79F6FC3EAFBA}" presName="tx1" presStyleLbl="revTx" presStyleIdx="3" presStyleCnt="4"/>
      <dgm:spPr/>
    </dgm:pt>
    <dgm:pt modelId="{C6051EB8-38D1-41EB-8E88-5BFF557A6392}" type="pres">
      <dgm:prSet presAssocID="{25B1326A-6C44-469E-8393-79F6FC3EAFBA}" presName="vert1" presStyleCnt="0"/>
      <dgm:spPr/>
    </dgm:pt>
  </dgm:ptLst>
  <dgm:cxnLst>
    <dgm:cxn modelId="{478C5954-7CEA-42CD-AEDF-8D1B454992A2}" type="presOf" srcId="{C7162C4A-9AE9-4F2D-A137-0092F884F0A5}" destId="{6D79BF04-CD09-4F57-8F05-1CE0AC91954D}" srcOrd="0" destOrd="0" presId="urn:microsoft.com/office/officeart/2008/layout/LinedList"/>
    <dgm:cxn modelId="{AAF123A9-FC21-429E-8EFC-6D79FEF2CD91}" type="presOf" srcId="{998582C7-EA1C-4106-932C-59C8536031B7}" destId="{13D5FBE6-D150-424C-8539-3175B5B77ACB}" srcOrd="0" destOrd="0" presId="urn:microsoft.com/office/officeart/2008/layout/LinedList"/>
    <dgm:cxn modelId="{772231C9-7FC8-4085-953E-1E44C34F143F}" type="presOf" srcId="{55804E5F-6510-4A2D-8D4F-FF07BBEBFB55}" destId="{F998CD57-69D9-4D86-B86A-7DFCE60743E8}" srcOrd="0" destOrd="0" presId="urn:microsoft.com/office/officeart/2008/layout/LinedList"/>
    <dgm:cxn modelId="{44FE34ED-8BAB-4761-BF48-9886C18B6521}" srcId="{55804E5F-6510-4A2D-8D4F-FF07BBEBFB55}" destId="{25B1326A-6C44-469E-8393-79F6FC3EAFBA}" srcOrd="3" destOrd="0" parTransId="{42862F4C-3732-48D0-92F4-6CE28A5D66AC}" sibTransId="{1F3F205A-BA67-4154-8E81-29DE0B992F02}"/>
    <dgm:cxn modelId="{87F089EE-2A48-452F-8016-DEA9DFD8A0A1}" type="presOf" srcId="{25B1326A-6C44-469E-8393-79F6FC3EAFBA}" destId="{42BBDFCD-98E6-4400-BEAE-F86C0F3DDADB}" srcOrd="0" destOrd="0" presId="urn:microsoft.com/office/officeart/2008/layout/LinedList"/>
    <dgm:cxn modelId="{588E0CF5-8ABD-4053-80CE-265FE0B5DBF2}" srcId="{55804E5F-6510-4A2D-8D4F-FF07BBEBFB55}" destId="{998582C7-EA1C-4106-932C-59C8536031B7}" srcOrd="2" destOrd="0" parTransId="{88C8C96F-02E9-4A36-908D-3A8244F320BC}" sibTransId="{1BBAF44B-C16A-4FAB-A22E-D0C47A04D6D7}"/>
    <dgm:cxn modelId="{7A1F61F6-007E-4302-AFC5-DACBE63F18F9}" type="presOf" srcId="{2FA5AB9E-51CF-48D5-B5B8-5A5326E83A62}" destId="{C5CE44D3-B353-46A6-873A-EA9445A4D8AF}" srcOrd="0" destOrd="0" presId="urn:microsoft.com/office/officeart/2008/layout/LinedList"/>
    <dgm:cxn modelId="{A15605FB-D130-496E-861D-6DDC8A9F7570}" srcId="{55804E5F-6510-4A2D-8D4F-FF07BBEBFB55}" destId="{2FA5AB9E-51CF-48D5-B5B8-5A5326E83A62}" srcOrd="0" destOrd="0" parTransId="{63D7E343-EF06-4423-9CE1-2F1A6CAE31C6}" sibTransId="{CF3D785F-0325-49DB-B442-DFC1C113C4F7}"/>
    <dgm:cxn modelId="{6ED0BDFE-CC22-4BB0-BBF1-C5950F95A0EC}" srcId="{55804E5F-6510-4A2D-8D4F-FF07BBEBFB55}" destId="{C7162C4A-9AE9-4F2D-A137-0092F884F0A5}" srcOrd="1" destOrd="0" parTransId="{2F0272BF-2D31-4D95-B11A-C14D624A2A16}" sibTransId="{0B7A41AB-2C50-4D6D-94F4-C3196C26DD0A}"/>
    <dgm:cxn modelId="{CF3DE1A2-1F0A-42DB-8BAB-16D8D67BE6AC}" type="presParOf" srcId="{F998CD57-69D9-4D86-B86A-7DFCE60743E8}" destId="{0308922C-DF01-4D69-99E9-93D6219EE054}" srcOrd="0" destOrd="0" presId="urn:microsoft.com/office/officeart/2008/layout/LinedList"/>
    <dgm:cxn modelId="{F9F69BBA-0F62-4613-83A4-7547852829AA}" type="presParOf" srcId="{F998CD57-69D9-4D86-B86A-7DFCE60743E8}" destId="{478F095C-68CD-483F-B462-A86C0AC455F6}" srcOrd="1" destOrd="0" presId="urn:microsoft.com/office/officeart/2008/layout/LinedList"/>
    <dgm:cxn modelId="{06DB3C1B-97A7-4D07-80BE-64294DA9D518}" type="presParOf" srcId="{478F095C-68CD-483F-B462-A86C0AC455F6}" destId="{C5CE44D3-B353-46A6-873A-EA9445A4D8AF}" srcOrd="0" destOrd="0" presId="urn:microsoft.com/office/officeart/2008/layout/LinedList"/>
    <dgm:cxn modelId="{50A86AB7-E0EA-422C-B37F-474738746461}" type="presParOf" srcId="{478F095C-68CD-483F-B462-A86C0AC455F6}" destId="{2F81892F-D4E5-4EEA-9F15-44FDA4942743}" srcOrd="1" destOrd="0" presId="urn:microsoft.com/office/officeart/2008/layout/LinedList"/>
    <dgm:cxn modelId="{A74D710C-95DA-4479-813D-6DBA7834E862}" type="presParOf" srcId="{F998CD57-69D9-4D86-B86A-7DFCE60743E8}" destId="{A95975BE-C72C-4FC2-8157-FE36EF881967}" srcOrd="2" destOrd="0" presId="urn:microsoft.com/office/officeart/2008/layout/LinedList"/>
    <dgm:cxn modelId="{A84877DD-7E29-4CE1-9B8B-5B490B38AA26}" type="presParOf" srcId="{F998CD57-69D9-4D86-B86A-7DFCE60743E8}" destId="{E8AE27DD-3489-450A-B6BF-415F4D8D8B0F}" srcOrd="3" destOrd="0" presId="urn:microsoft.com/office/officeart/2008/layout/LinedList"/>
    <dgm:cxn modelId="{889CF306-6CBC-47F3-B31B-2754D0C3D583}" type="presParOf" srcId="{E8AE27DD-3489-450A-B6BF-415F4D8D8B0F}" destId="{6D79BF04-CD09-4F57-8F05-1CE0AC91954D}" srcOrd="0" destOrd="0" presId="urn:microsoft.com/office/officeart/2008/layout/LinedList"/>
    <dgm:cxn modelId="{4A9F5022-8298-483F-BFC0-B2C976019BE4}" type="presParOf" srcId="{E8AE27DD-3489-450A-B6BF-415F4D8D8B0F}" destId="{0AED8713-0FA0-4C09-A35E-B6C16E850B2C}" srcOrd="1" destOrd="0" presId="urn:microsoft.com/office/officeart/2008/layout/LinedList"/>
    <dgm:cxn modelId="{837FC7E3-171C-402C-8EE7-FF3862233B76}" type="presParOf" srcId="{F998CD57-69D9-4D86-B86A-7DFCE60743E8}" destId="{3BA24C17-34AC-47BB-A9ED-601B1997130C}" srcOrd="4" destOrd="0" presId="urn:microsoft.com/office/officeart/2008/layout/LinedList"/>
    <dgm:cxn modelId="{2CAED46F-CCE8-4606-86C0-7487390E7073}" type="presParOf" srcId="{F998CD57-69D9-4D86-B86A-7DFCE60743E8}" destId="{C63B0ED7-20E6-4911-9F67-E82512928E41}" srcOrd="5" destOrd="0" presId="urn:microsoft.com/office/officeart/2008/layout/LinedList"/>
    <dgm:cxn modelId="{CC0CBA98-5C5E-4733-B4BF-F6F5A599C5AD}" type="presParOf" srcId="{C63B0ED7-20E6-4911-9F67-E82512928E41}" destId="{13D5FBE6-D150-424C-8539-3175B5B77ACB}" srcOrd="0" destOrd="0" presId="urn:microsoft.com/office/officeart/2008/layout/LinedList"/>
    <dgm:cxn modelId="{F4124E73-8E41-49EB-B0A8-D025B6A2E81F}" type="presParOf" srcId="{C63B0ED7-20E6-4911-9F67-E82512928E41}" destId="{6847A0A1-DF7D-445D-81B3-0F706179DA65}" srcOrd="1" destOrd="0" presId="urn:microsoft.com/office/officeart/2008/layout/LinedList"/>
    <dgm:cxn modelId="{5096F57A-497E-4982-86D4-9F1696FAD0C9}" type="presParOf" srcId="{F998CD57-69D9-4D86-B86A-7DFCE60743E8}" destId="{977591FE-6D10-4BCC-82E5-74F15D26C74D}" srcOrd="6" destOrd="0" presId="urn:microsoft.com/office/officeart/2008/layout/LinedList"/>
    <dgm:cxn modelId="{805BB06A-E5E8-4CFC-BD57-E705D7521C99}" type="presParOf" srcId="{F998CD57-69D9-4D86-B86A-7DFCE60743E8}" destId="{0F0CDDD9-D628-42CE-A1A8-A89E4FE22D8B}" srcOrd="7" destOrd="0" presId="urn:microsoft.com/office/officeart/2008/layout/LinedList"/>
    <dgm:cxn modelId="{2D0BF548-25D9-4242-80F0-767B76D7D24D}" type="presParOf" srcId="{0F0CDDD9-D628-42CE-A1A8-A89E4FE22D8B}" destId="{42BBDFCD-98E6-4400-BEAE-F86C0F3DDADB}" srcOrd="0" destOrd="0" presId="urn:microsoft.com/office/officeart/2008/layout/LinedList"/>
    <dgm:cxn modelId="{0BC7D075-D4C6-4AAC-B258-80C0FD9EF3A9}" type="presParOf" srcId="{0F0CDDD9-D628-42CE-A1A8-A89E4FE22D8B}" destId="{C6051EB8-38D1-41EB-8E88-5BFF557A639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5B61CB-91C3-4DDB-A52F-498EBDCCB42A}"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54600FCF-67EC-4119-8E37-4E29A15F86ED}">
      <dgm:prSet/>
      <dgm:spPr/>
      <dgm:t>
        <a:bodyPr/>
        <a:lstStyle/>
        <a:p>
          <a:r>
            <a:rPr lang="en-GB" b="1" dirty="0"/>
            <a:t>Strengths</a:t>
          </a:r>
          <a:endParaRPr lang="en-US" dirty="0"/>
        </a:p>
      </dgm:t>
    </dgm:pt>
    <dgm:pt modelId="{5509D6DA-0C7C-4007-BEC2-4683B3241F42}" type="parTrans" cxnId="{C2E0045A-46A1-40B7-9DA6-3F81FE548EBA}">
      <dgm:prSet/>
      <dgm:spPr/>
      <dgm:t>
        <a:bodyPr/>
        <a:lstStyle/>
        <a:p>
          <a:endParaRPr lang="en-US"/>
        </a:p>
      </dgm:t>
    </dgm:pt>
    <dgm:pt modelId="{E50B55EC-554E-4D68-9526-36D51DC657C3}" type="sibTrans" cxnId="{C2E0045A-46A1-40B7-9DA6-3F81FE548EBA}">
      <dgm:prSet/>
      <dgm:spPr/>
      <dgm:t>
        <a:bodyPr/>
        <a:lstStyle/>
        <a:p>
          <a:endParaRPr lang="en-US"/>
        </a:p>
      </dgm:t>
    </dgm:pt>
    <dgm:pt modelId="{A4D1D0D2-5ED2-4374-8D8A-690BA6CD7AB4}">
      <dgm:prSet/>
      <dgm:spPr/>
      <dgm:t>
        <a:bodyPr/>
        <a:lstStyle/>
        <a:p>
          <a:r>
            <a:rPr lang="en-GB" dirty="0"/>
            <a:t>Bristol has a well-defined core attendance offer, a model for other LAs</a:t>
          </a:r>
          <a:endParaRPr lang="en-US" dirty="0"/>
        </a:p>
      </dgm:t>
    </dgm:pt>
    <dgm:pt modelId="{4F0347ED-6456-4815-8E18-37BAD3D220DC}" type="parTrans" cxnId="{D41AD57B-8137-4709-AF4C-8AD67DCA8F7A}">
      <dgm:prSet/>
      <dgm:spPr/>
      <dgm:t>
        <a:bodyPr/>
        <a:lstStyle/>
        <a:p>
          <a:endParaRPr lang="en-US"/>
        </a:p>
      </dgm:t>
    </dgm:pt>
    <dgm:pt modelId="{25129336-786D-48E3-80CB-8CF961874A1B}" type="sibTrans" cxnId="{D41AD57B-8137-4709-AF4C-8AD67DCA8F7A}">
      <dgm:prSet/>
      <dgm:spPr/>
      <dgm:t>
        <a:bodyPr/>
        <a:lstStyle/>
        <a:p>
          <a:endParaRPr lang="en-US"/>
        </a:p>
      </dgm:t>
    </dgm:pt>
    <dgm:pt modelId="{7364DD37-BC12-481C-B41D-F0BF6FBC5A1E}">
      <dgm:prSet/>
      <dgm:spPr/>
      <dgm:t>
        <a:bodyPr/>
        <a:lstStyle/>
        <a:p>
          <a:r>
            <a:rPr lang="en-GB" dirty="0"/>
            <a:t>Bristol is ahead in its thinking</a:t>
          </a:r>
          <a:endParaRPr lang="en-US" dirty="0"/>
        </a:p>
      </dgm:t>
    </dgm:pt>
    <dgm:pt modelId="{E800EC57-4822-4F4F-B97A-E1A7ED716490}" type="parTrans" cxnId="{EF518C19-EB71-458C-8947-E53C7DCA0D36}">
      <dgm:prSet/>
      <dgm:spPr/>
      <dgm:t>
        <a:bodyPr/>
        <a:lstStyle/>
        <a:p>
          <a:endParaRPr lang="en-US"/>
        </a:p>
      </dgm:t>
    </dgm:pt>
    <dgm:pt modelId="{3EEA93CE-A927-45BE-AA98-967A086FAF4D}" type="sibTrans" cxnId="{EF518C19-EB71-458C-8947-E53C7DCA0D36}">
      <dgm:prSet/>
      <dgm:spPr/>
      <dgm:t>
        <a:bodyPr/>
        <a:lstStyle/>
        <a:p>
          <a:endParaRPr lang="en-US"/>
        </a:p>
      </dgm:t>
    </dgm:pt>
    <dgm:pt modelId="{C8A30B54-E3CD-4B2F-8702-E0F29DF28D02}">
      <dgm:prSet/>
      <dgm:spPr/>
      <dgm:t>
        <a:bodyPr/>
        <a:lstStyle/>
        <a:p>
          <a:r>
            <a:rPr lang="en-GB" dirty="0"/>
            <a:t>Bristol has good insight and technical understanding of attendance matters</a:t>
          </a:r>
          <a:endParaRPr lang="en-US" dirty="0"/>
        </a:p>
      </dgm:t>
    </dgm:pt>
    <dgm:pt modelId="{72C359BF-6F5E-415F-826C-27CCED596A94}" type="parTrans" cxnId="{6BAF783E-050A-4EF5-AE14-4F8F69182CCD}">
      <dgm:prSet/>
      <dgm:spPr/>
      <dgm:t>
        <a:bodyPr/>
        <a:lstStyle/>
        <a:p>
          <a:endParaRPr lang="en-US"/>
        </a:p>
      </dgm:t>
    </dgm:pt>
    <dgm:pt modelId="{E2D62B57-B218-448E-A686-70DDA94C69FB}" type="sibTrans" cxnId="{6BAF783E-050A-4EF5-AE14-4F8F69182CCD}">
      <dgm:prSet/>
      <dgm:spPr/>
      <dgm:t>
        <a:bodyPr/>
        <a:lstStyle/>
        <a:p>
          <a:endParaRPr lang="en-US"/>
        </a:p>
      </dgm:t>
    </dgm:pt>
    <dgm:pt modelId="{67549948-590A-4454-8826-B1C9EF9AEE7E}">
      <dgm:prSet/>
      <dgm:spPr/>
      <dgm:t>
        <a:bodyPr/>
        <a:lstStyle/>
        <a:p>
          <a:r>
            <a:rPr lang="en-GB" dirty="0"/>
            <a:t>Bristol is proactive and doing a lot in relation to attendance</a:t>
          </a:r>
          <a:endParaRPr lang="en-US" dirty="0"/>
        </a:p>
      </dgm:t>
    </dgm:pt>
    <dgm:pt modelId="{161D053A-70A5-43A9-89A2-1651453100D3}" type="parTrans" cxnId="{D2128A21-3E25-4F48-B217-90E7109BA3C9}">
      <dgm:prSet/>
      <dgm:spPr/>
      <dgm:t>
        <a:bodyPr/>
        <a:lstStyle/>
        <a:p>
          <a:endParaRPr lang="en-US"/>
        </a:p>
      </dgm:t>
    </dgm:pt>
    <dgm:pt modelId="{FEDDFCD2-D10D-4E6D-BD25-5580304728D6}" type="sibTrans" cxnId="{D2128A21-3E25-4F48-B217-90E7109BA3C9}">
      <dgm:prSet/>
      <dgm:spPr/>
      <dgm:t>
        <a:bodyPr/>
        <a:lstStyle/>
        <a:p>
          <a:endParaRPr lang="en-US"/>
        </a:p>
      </dgm:t>
    </dgm:pt>
    <dgm:pt modelId="{DF656327-8D63-4A62-ABCB-AF95F62545C5}">
      <dgm:prSet/>
      <dgm:spPr/>
      <dgm:t>
        <a:bodyPr/>
        <a:lstStyle/>
        <a:p>
          <a:r>
            <a:rPr lang="en-GB" dirty="0"/>
            <a:t>Bristol has a well-developed attendance self-evaluation document</a:t>
          </a:r>
          <a:endParaRPr lang="en-US" dirty="0"/>
        </a:p>
      </dgm:t>
    </dgm:pt>
    <dgm:pt modelId="{43897715-6CCE-4D2D-871B-0EE75586CDD7}" type="parTrans" cxnId="{62ED4644-9375-420B-A663-99C11343689B}">
      <dgm:prSet/>
      <dgm:spPr/>
      <dgm:t>
        <a:bodyPr/>
        <a:lstStyle/>
        <a:p>
          <a:endParaRPr lang="en-US"/>
        </a:p>
      </dgm:t>
    </dgm:pt>
    <dgm:pt modelId="{CE23B10C-C297-4809-ABEC-DBA466446CF8}" type="sibTrans" cxnId="{62ED4644-9375-420B-A663-99C11343689B}">
      <dgm:prSet/>
      <dgm:spPr/>
      <dgm:t>
        <a:bodyPr/>
        <a:lstStyle/>
        <a:p>
          <a:endParaRPr lang="en-US"/>
        </a:p>
      </dgm:t>
    </dgm:pt>
    <dgm:pt modelId="{28E0CFDA-14C2-4D7F-90CE-79B98F8ED616}">
      <dgm:prSet/>
      <dgm:spPr/>
      <dgm:t>
        <a:bodyPr/>
        <a:lstStyle/>
        <a:p>
          <a:r>
            <a:rPr lang="en-GB" dirty="0"/>
            <a:t>There is a clear ‘energy’ in relation to attendance</a:t>
          </a:r>
          <a:endParaRPr lang="en-US" dirty="0"/>
        </a:p>
      </dgm:t>
    </dgm:pt>
    <dgm:pt modelId="{E0D00D0C-2B68-4E02-9328-C87FDD3F2FE0}" type="parTrans" cxnId="{BB92A48D-E31A-407E-8260-497500FDB3AB}">
      <dgm:prSet/>
      <dgm:spPr/>
      <dgm:t>
        <a:bodyPr/>
        <a:lstStyle/>
        <a:p>
          <a:endParaRPr lang="en-US"/>
        </a:p>
      </dgm:t>
    </dgm:pt>
    <dgm:pt modelId="{CF3EA367-7F3E-4E46-9E44-AEF8E17D12F4}" type="sibTrans" cxnId="{BB92A48D-E31A-407E-8260-497500FDB3AB}">
      <dgm:prSet/>
      <dgm:spPr/>
      <dgm:t>
        <a:bodyPr/>
        <a:lstStyle/>
        <a:p>
          <a:endParaRPr lang="en-US"/>
        </a:p>
      </dgm:t>
    </dgm:pt>
    <dgm:pt modelId="{6F20BC31-EE1E-4A10-AFC9-5949AD7DD14F}">
      <dgm:prSet/>
      <dgm:spPr/>
      <dgm:t>
        <a:bodyPr/>
        <a:lstStyle/>
        <a:p>
          <a:r>
            <a:rPr lang="en-GB" dirty="0"/>
            <a:t>Very high standards of practice</a:t>
          </a:r>
          <a:endParaRPr lang="en-US" dirty="0"/>
        </a:p>
      </dgm:t>
    </dgm:pt>
    <dgm:pt modelId="{37ABB46A-7163-4CBD-8C85-494B43F3C183}" type="parTrans" cxnId="{09F64A47-642E-4DC6-AE06-BA2EB8F58BF2}">
      <dgm:prSet/>
      <dgm:spPr/>
      <dgm:t>
        <a:bodyPr/>
        <a:lstStyle/>
        <a:p>
          <a:endParaRPr lang="en-US"/>
        </a:p>
      </dgm:t>
    </dgm:pt>
    <dgm:pt modelId="{0A4872EA-E375-4867-BBE7-CB871538544B}" type="sibTrans" cxnId="{09F64A47-642E-4DC6-AE06-BA2EB8F58BF2}">
      <dgm:prSet/>
      <dgm:spPr/>
      <dgm:t>
        <a:bodyPr/>
        <a:lstStyle/>
        <a:p>
          <a:endParaRPr lang="en-US"/>
        </a:p>
      </dgm:t>
    </dgm:pt>
    <dgm:pt modelId="{279E63E1-CF3F-4181-BC8A-E686E7B0DFC5}">
      <dgm:prSet/>
      <dgm:spPr/>
      <dgm:t>
        <a:bodyPr/>
        <a:lstStyle/>
        <a:p>
          <a:r>
            <a:rPr lang="en-GB" b="1" dirty="0"/>
            <a:t>Areas for Development</a:t>
          </a:r>
          <a:endParaRPr lang="en-US" dirty="0"/>
        </a:p>
      </dgm:t>
    </dgm:pt>
    <dgm:pt modelId="{412E1FBA-7A89-44F8-B25C-7D9BCC1E9836}" type="parTrans" cxnId="{E3F5FA02-FA47-4D3D-A8F2-0A12E7874A50}">
      <dgm:prSet/>
      <dgm:spPr/>
      <dgm:t>
        <a:bodyPr/>
        <a:lstStyle/>
        <a:p>
          <a:endParaRPr lang="en-US"/>
        </a:p>
      </dgm:t>
    </dgm:pt>
    <dgm:pt modelId="{4DB7A975-ED50-4196-83EE-597DB2698FAF}" type="sibTrans" cxnId="{E3F5FA02-FA47-4D3D-A8F2-0A12E7874A50}">
      <dgm:prSet/>
      <dgm:spPr/>
      <dgm:t>
        <a:bodyPr/>
        <a:lstStyle/>
        <a:p>
          <a:endParaRPr lang="en-US"/>
        </a:p>
      </dgm:t>
    </dgm:pt>
    <dgm:pt modelId="{33BD3061-5D13-4DF0-BC85-72262B0D8846}">
      <dgm:prSet/>
      <dgm:spPr/>
      <dgm:t>
        <a:bodyPr/>
        <a:lstStyle/>
        <a:p>
          <a:r>
            <a:rPr lang="en-GB" dirty="0"/>
            <a:t>Forensic detailed analysis of datasets to target  Inc. pupils with SEND</a:t>
          </a:r>
          <a:endParaRPr lang="en-US" dirty="0"/>
        </a:p>
      </dgm:t>
    </dgm:pt>
    <dgm:pt modelId="{18DB77AE-25AD-4749-84CD-F1EF97C5DA35}" type="parTrans" cxnId="{A5B750DF-F7F8-4941-BBB4-C92DA0572C3C}">
      <dgm:prSet/>
      <dgm:spPr/>
      <dgm:t>
        <a:bodyPr/>
        <a:lstStyle/>
        <a:p>
          <a:endParaRPr lang="en-US"/>
        </a:p>
      </dgm:t>
    </dgm:pt>
    <dgm:pt modelId="{12B448C3-8BCA-4A4B-A78F-AC9E3FAA7274}" type="sibTrans" cxnId="{A5B750DF-F7F8-4941-BBB4-C92DA0572C3C}">
      <dgm:prSet/>
      <dgm:spPr/>
      <dgm:t>
        <a:bodyPr/>
        <a:lstStyle/>
        <a:p>
          <a:endParaRPr lang="en-US"/>
        </a:p>
      </dgm:t>
    </dgm:pt>
    <dgm:pt modelId="{C57121EC-23F7-423F-8E58-E962A9BA1AE0}">
      <dgm:prSet/>
      <dgm:spPr/>
      <dgm:t>
        <a:bodyPr/>
        <a:lstStyle/>
        <a:p>
          <a:r>
            <a:rPr lang="en-GB" dirty="0"/>
            <a:t>Workforce development and continued development of multi-agency partners e.g. with health to ensure ‘Attendance is everyone’s business’ </a:t>
          </a:r>
          <a:endParaRPr lang="en-US" dirty="0"/>
        </a:p>
      </dgm:t>
    </dgm:pt>
    <dgm:pt modelId="{448910B0-AE77-48B8-93C7-6BDCE5F0F6C4}" type="parTrans" cxnId="{029CAA5B-C442-447B-B01E-6FCB5888F567}">
      <dgm:prSet/>
      <dgm:spPr/>
      <dgm:t>
        <a:bodyPr/>
        <a:lstStyle/>
        <a:p>
          <a:endParaRPr lang="en-US"/>
        </a:p>
      </dgm:t>
    </dgm:pt>
    <dgm:pt modelId="{5B20719F-22A4-4158-8583-86BB7CE020DF}" type="sibTrans" cxnId="{029CAA5B-C442-447B-B01E-6FCB5888F567}">
      <dgm:prSet/>
      <dgm:spPr/>
      <dgm:t>
        <a:bodyPr/>
        <a:lstStyle/>
        <a:p>
          <a:endParaRPr lang="en-US"/>
        </a:p>
      </dgm:t>
    </dgm:pt>
    <dgm:pt modelId="{122C519A-C7B1-4195-9436-941DF3D402CA}" type="pres">
      <dgm:prSet presAssocID="{A35B61CB-91C3-4DDB-A52F-498EBDCCB42A}" presName="diagram" presStyleCnt="0">
        <dgm:presLayoutVars>
          <dgm:dir/>
          <dgm:resizeHandles val="exact"/>
        </dgm:presLayoutVars>
      </dgm:prSet>
      <dgm:spPr/>
    </dgm:pt>
    <dgm:pt modelId="{B8A4A23F-F906-4C19-84F8-6EFB437106D9}" type="pres">
      <dgm:prSet presAssocID="{54600FCF-67EC-4119-8E37-4E29A15F86ED}" presName="node" presStyleLbl="node1" presStyleIdx="0" presStyleCnt="2" custScaleX="132917" custScaleY="198097" custLinFactNeighborX="-77" custLinFactNeighborY="-4778">
        <dgm:presLayoutVars>
          <dgm:bulletEnabled val="1"/>
        </dgm:presLayoutVars>
      </dgm:prSet>
      <dgm:spPr/>
    </dgm:pt>
    <dgm:pt modelId="{A78B3BA1-DC4B-4D9E-A02B-69D66BA136D1}" type="pres">
      <dgm:prSet presAssocID="{E50B55EC-554E-4D68-9526-36D51DC657C3}" presName="sibTrans" presStyleCnt="0"/>
      <dgm:spPr/>
    </dgm:pt>
    <dgm:pt modelId="{AD9A95CC-9258-4129-BA04-162C7F604F3C}" type="pres">
      <dgm:prSet presAssocID="{279E63E1-CF3F-4181-BC8A-E686E7B0DFC5}" presName="node" presStyleLbl="node1" presStyleIdx="1" presStyleCnt="2" custScaleX="143763" custScaleY="197820" custLinFactNeighborX="77" custLinFactNeighborY="-3823">
        <dgm:presLayoutVars>
          <dgm:bulletEnabled val="1"/>
        </dgm:presLayoutVars>
      </dgm:prSet>
      <dgm:spPr/>
    </dgm:pt>
  </dgm:ptLst>
  <dgm:cxnLst>
    <dgm:cxn modelId="{E3F5FA02-FA47-4D3D-A8F2-0A12E7874A50}" srcId="{A35B61CB-91C3-4DDB-A52F-498EBDCCB42A}" destId="{279E63E1-CF3F-4181-BC8A-E686E7B0DFC5}" srcOrd="1" destOrd="0" parTransId="{412E1FBA-7A89-44F8-B25C-7D9BCC1E9836}" sibTransId="{4DB7A975-ED50-4196-83EE-597DB2698FAF}"/>
    <dgm:cxn modelId="{1193BC05-A1D7-49BE-A75F-8C921089C8D9}" type="presOf" srcId="{279E63E1-CF3F-4181-BC8A-E686E7B0DFC5}" destId="{AD9A95CC-9258-4129-BA04-162C7F604F3C}" srcOrd="0" destOrd="0" presId="urn:microsoft.com/office/officeart/2005/8/layout/default"/>
    <dgm:cxn modelId="{D7ADE612-F36B-485D-9C40-5C6F4E215F7C}" type="presOf" srcId="{C8A30B54-E3CD-4B2F-8702-E0F29DF28D02}" destId="{B8A4A23F-F906-4C19-84F8-6EFB437106D9}" srcOrd="0" destOrd="3" presId="urn:microsoft.com/office/officeart/2005/8/layout/default"/>
    <dgm:cxn modelId="{EF518C19-EB71-458C-8947-E53C7DCA0D36}" srcId="{54600FCF-67EC-4119-8E37-4E29A15F86ED}" destId="{7364DD37-BC12-481C-B41D-F0BF6FBC5A1E}" srcOrd="1" destOrd="0" parTransId="{E800EC57-4822-4F4F-B97A-E1A7ED716490}" sibTransId="{3EEA93CE-A927-45BE-AA98-967A086FAF4D}"/>
    <dgm:cxn modelId="{D2128A21-3E25-4F48-B217-90E7109BA3C9}" srcId="{54600FCF-67EC-4119-8E37-4E29A15F86ED}" destId="{67549948-590A-4454-8826-B1C9EF9AEE7E}" srcOrd="3" destOrd="0" parTransId="{161D053A-70A5-43A9-89A2-1651453100D3}" sibTransId="{FEDDFCD2-D10D-4E6D-BD25-5580304728D6}"/>
    <dgm:cxn modelId="{9E1A7B3A-DCB7-4205-BAF4-A2C098941336}" type="presOf" srcId="{54600FCF-67EC-4119-8E37-4E29A15F86ED}" destId="{B8A4A23F-F906-4C19-84F8-6EFB437106D9}" srcOrd="0" destOrd="0" presId="urn:microsoft.com/office/officeart/2005/8/layout/default"/>
    <dgm:cxn modelId="{4696403B-144C-4D0D-83BB-B43D4B535A70}" type="presOf" srcId="{DF656327-8D63-4A62-ABCB-AF95F62545C5}" destId="{B8A4A23F-F906-4C19-84F8-6EFB437106D9}" srcOrd="0" destOrd="5" presId="urn:microsoft.com/office/officeart/2005/8/layout/default"/>
    <dgm:cxn modelId="{6BAF783E-050A-4EF5-AE14-4F8F69182CCD}" srcId="{54600FCF-67EC-4119-8E37-4E29A15F86ED}" destId="{C8A30B54-E3CD-4B2F-8702-E0F29DF28D02}" srcOrd="2" destOrd="0" parTransId="{72C359BF-6F5E-415F-826C-27CCED596A94}" sibTransId="{E2D62B57-B218-448E-A686-70DDA94C69FB}"/>
    <dgm:cxn modelId="{029CAA5B-C442-447B-B01E-6FCB5888F567}" srcId="{279E63E1-CF3F-4181-BC8A-E686E7B0DFC5}" destId="{C57121EC-23F7-423F-8E58-E962A9BA1AE0}" srcOrd="1" destOrd="0" parTransId="{448910B0-AE77-48B8-93C7-6BDCE5F0F6C4}" sibTransId="{5B20719F-22A4-4158-8583-86BB7CE020DF}"/>
    <dgm:cxn modelId="{62ED4644-9375-420B-A663-99C11343689B}" srcId="{54600FCF-67EC-4119-8E37-4E29A15F86ED}" destId="{DF656327-8D63-4A62-ABCB-AF95F62545C5}" srcOrd="4" destOrd="0" parTransId="{43897715-6CCE-4D2D-871B-0EE75586CDD7}" sibTransId="{CE23B10C-C297-4809-ABEC-DBA466446CF8}"/>
    <dgm:cxn modelId="{09F64A47-642E-4DC6-AE06-BA2EB8F58BF2}" srcId="{54600FCF-67EC-4119-8E37-4E29A15F86ED}" destId="{6F20BC31-EE1E-4A10-AFC9-5949AD7DD14F}" srcOrd="6" destOrd="0" parTransId="{37ABB46A-7163-4CBD-8C85-494B43F3C183}" sibTransId="{0A4872EA-E375-4867-BBE7-CB871538544B}"/>
    <dgm:cxn modelId="{07426A4F-BB71-4F18-80CC-C218E411427A}" type="presOf" srcId="{67549948-590A-4454-8826-B1C9EF9AEE7E}" destId="{B8A4A23F-F906-4C19-84F8-6EFB437106D9}" srcOrd="0" destOrd="4" presId="urn:microsoft.com/office/officeart/2005/8/layout/default"/>
    <dgm:cxn modelId="{C2E0045A-46A1-40B7-9DA6-3F81FE548EBA}" srcId="{A35B61CB-91C3-4DDB-A52F-498EBDCCB42A}" destId="{54600FCF-67EC-4119-8E37-4E29A15F86ED}" srcOrd="0" destOrd="0" parTransId="{5509D6DA-0C7C-4007-BEC2-4683B3241F42}" sibTransId="{E50B55EC-554E-4D68-9526-36D51DC657C3}"/>
    <dgm:cxn modelId="{D41AD57B-8137-4709-AF4C-8AD67DCA8F7A}" srcId="{54600FCF-67EC-4119-8E37-4E29A15F86ED}" destId="{A4D1D0D2-5ED2-4374-8D8A-690BA6CD7AB4}" srcOrd="0" destOrd="0" parTransId="{4F0347ED-6456-4815-8E18-37BAD3D220DC}" sibTransId="{25129336-786D-48E3-80CB-8CF961874A1B}"/>
    <dgm:cxn modelId="{BB92A48D-E31A-407E-8260-497500FDB3AB}" srcId="{54600FCF-67EC-4119-8E37-4E29A15F86ED}" destId="{28E0CFDA-14C2-4D7F-90CE-79B98F8ED616}" srcOrd="5" destOrd="0" parTransId="{E0D00D0C-2B68-4E02-9328-C87FDD3F2FE0}" sibTransId="{CF3EA367-7F3E-4E46-9E44-AEF8E17D12F4}"/>
    <dgm:cxn modelId="{C849BC9A-3792-48AE-A45F-649C9B089824}" type="presOf" srcId="{C57121EC-23F7-423F-8E58-E962A9BA1AE0}" destId="{AD9A95CC-9258-4129-BA04-162C7F604F3C}" srcOrd="0" destOrd="2" presId="urn:microsoft.com/office/officeart/2005/8/layout/default"/>
    <dgm:cxn modelId="{36C17B9E-64BE-4179-9477-6CC6370D49C5}" type="presOf" srcId="{A4D1D0D2-5ED2-4374-8D8A-690BA6CD7AB4}" destId="{B8A4A23F-F906-4C19-84F8-6EFB437106D9}" srcOrd="0" destOrd="1" presId="urn:microsoft.com/office/officeart/2005/8/layout/default"/>
    <dgm:cxn modelId="{80B872A0-1FA8-4572-8B33-52BEEC68B28B}" type="presOf" srcId="{7364DD37-BC12-481C-B41D-F0BF6FBC5A1E}" destId="{B8A4A23F-F906-4C19-84F8-6EFB437106D9}" srcOrd="0" destOrd="2" presId="urn:microsoft.com/office/officeart/2005/8/layout/default"/>
    <dgm:cxn modelId="{8DB816AA-2F41-4454-848E-BB9098607ABF}" type="presOf" srcId="{28E0CFDA-14C2-4D7F-90CE-79B98F8ED616}" destId="{B8A4A23F-F906-4C19-84F8-6EFB437106D9}" srcOrd="0" destOrd="6" presId="urn:microsoft.com/office/officeart/2005/8/layout/default"/>
    <dgm:cxn modelId="{37421FAE-0959-40E2-8B02-B8AF246829E1}" type="presOf" srcId="{6F20BC31-EE1E-4A10-AFC9-5949AD7DD14F}" destId="{B8A4A23F-F906-4C19-84F8-6EFB437106D9}" srcOrd="0" destOrd="7" presId="urn:microsoft.com/office/officeart/2005/8/layout/default"/>
    <dgm:cxn modelId="{CDD778BC-E0C2-455C-B631-BFC126A257ED}" type="presOf" srcId="{33BD3061-5D13-4DF0-BC85-72262B0D8846}" destId="{AD9A95CC-9258-4129-BA04-162C7F604F3C}" srcOrd="0" destOrd="1" presId="urn:microsoft.com/office/officeart/2005/8/layout/default"/>
    <dgm:cxn modelId="{A5B750DF-F7F8-4941-BBB4-C92DA0572C3C}" srcId="{279E63E1-CF3F-4181-BC8A-E686E7B0DFC5}" destId="{33BD3061-5D13-4DF0-BC85-72262B0D8846}" srcOrd="0" destOrd="0" parTransId="{18DB77AE-25AD-4749-84CD-F1EF97C5DA35}" sibTransId="{12B448C3-8BCA-4A4B-A78F-AC9E3FAA7274}"/>
    <dgm:cxn modelId="{6477E2FF-0F3D-4CA4-B63A-9D2B5F8FE186}" type="presOf" srcId="{A35B61CB-91C3-4DDB-A52F-498EBDCCB42A}" destId="{122C519A-C7B1-4195-9436-941DF3D402CA}" srcOrd="0" destOrd="0" presId="urn:microsoft.com/office/officeart/2005/8/layout/default"/>
    <dgm:cxn modelId="{D609279A-D43B-4955-B4CC-5DEC64B05889}" type="presParOf" srcId="{122C519A-C7B1-4195-9436-941DF3D402CA}" destId="{B8A4A23F-F906-4C19-84F8-6EFB437106D9}" srcOrd="0" destOrd="0" presId="urn:microsoft.com/office/officeart/2005/8/layout/default"/>
    <dgm:cxn modelId="{B937109D-E10C-4100-B708-E39FC3D67C8E}" type="presParOf" srcId="{122C519A-C7B1-4195-9436-941DF3D402CA}" destId="{A78B3BA1-DC4B-4D9E-A02B-69D66BA136D1}" srcOrd="1" destOrd="0" presId="urn:microsoft.com/office/officeart/2005/8/layout/default"/>
    <dgm:cxn modelId="{EF1D60EF-9E65-45DA-8644-FD2738765FB8}" type="presParOf" srcId="{122C519A-C7B1-4195-9436-941DF3D402CA}" destId="{AD9A95CC-9258-4129-BA04-162C7F604F3C}"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2FF0BC-DD3E-4EC5-808B-D5C4AF5FF34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0D366BF-4E2C-44FE-8B53-FDE7B1797019}">
      <dgm:prSet/>
      <dgm:spPr/>
      <dgm:t>
        <a:bodyPr/>
        <a:lstStyle/>
        <a:p>
          <a:r>
            <a:rPr lang="en-GB" dirty="0">
              <a:latin typeface="+mn-lt"/>
            </a:rPr>
            <a:t>Grouped into 4 key areas which were divided into 31 target areas</a:t>
          </a:r>
        </a:p>
        <a:p>
          <a:endParaRPr lang="en-GB" dirty="0">
            <a:latin typeface="+mn-lt"/>
          </a:endParaRPr>
        </a:p>
        <a:p>
          <a:r>
            <a:rPr lang="en-GB" b="1" dirty="0">
              <a:latin typeface="+mn-lt"/>
              <a:cs typeface="Arial" panose="020B0604020202020204" pitchFamily="34" charset="0"/>
            </a:rPr>
            <a:t>Leadership and Management</a:t>
          </a:r>
        </a:p>
        <a:p>
          <a:r>
            <a:rPr lang="en-GB" b="1" dirty="0">
              <a:latin typeface="+mn-lt"/>
              <a:cs typeface="Arial" panose="020B0604020202020204" pitchFamily="34" charset="0"/>
            </a:rPr>
            <a:t>Data and systems</a:t>
          </a:r>
        </a:p>
        <a:p>
          <a:r>
            <a:rPr lang="en-GB" b="1" dirty="0">
              <a:latin typeface="+mn-lt"/>
              <a:cs typeface="Arial" panose="020B0604020202020204" pitchFamily="34" charset="0"/>
            </a:rPr>
            <a:t>Relationships and Communication</a:t>
          </a:r>
        </a:p>
        <a:p>
          <a:r>
            <a:rPr lang="en-GB" b="1" dirty="0">
              <a:latin typeface="+mn-lt"/>
              <a:cs typeface="Arial" panose="020B0604020202020204" pitchFamily="34" charset="0"/>
            </a:rPr>
            <a:t>Intervention </a:t>
          </a:r>
          <a:endParaRPr lang="en-GB" dirty="0">
            <a:latin typeface="+mn-lt"/>
          </a:endParaRPr>
        </a:p>
        <a:p>
          <a:endParaRPr lang="en-GB" dirty="0"/>
        </a:p>
        <a:p>
          <a:endParaRPr lang="en-US" dirty="0"/>
        </a:p>
      </dgm:t>
    </dgm:pt>
    <dgm:pt modelId="{DCCA0908-B847-4433-B205-55523E792BA1}" type="parTrans" cxnId="{0FF470B2-3BA0-4FF3-90E5-B2F8E27DA13A}">
      <dgm:prSet/>
      <dgm:spPr/>
      <dgm:t>
        <a:bodyPr/>
        <a:lstStyle/>
        <a:p>
          <a:endParaRPr lang="en-US"/>
        </a:p>
      </dgm:t>
    </dgm:pt>
    <dgm:pt modelId="{48C81229-9D18-4220-B562-CF50FABA785A}" type="sibTrans" cxnId="{0FF470B2-3BA0-4FF3-90E5-B2F8E27DA13A}">
      <dgm:prSet/>
      <dgm:spPr/>
      <dgm:t>
        <a:bodyPr/>
        <a:lstStyle/>
        <a:p>
          <a:endParaRPr lang="en-US"/>
        </a:p>
      </dgm:t>
    </dgm:pt>
    <dgm:pt modelId="{7FCED99C-77AA-47CE-B1F2-60D788542367}">
      <dgm:prSet/>
      <dgm:spPr/>
      <dgm:t>
        <a:bodyPr/>
        <a:lstStyle/>
        <a:p>
          <a:r>
            <a:rPr lang="en-GB" dirty="0"/>
            <a:t>Actions and success criteria were identified against each of the target areas </a:t>
          </a:r>
          <a:endParaRPr lang="en-US" dirty="0"/>
        </a:p>
      </dgm:t>
    </dgm:pt>
    <dgm:pt modelId="{6C39DFBB-9760-4610-967A-F68D841DD6C6}" type="parTrans" cxnId="{2FADC11B-9895-44EE-9041-D168A9850031}">
      <dgm:prSet/>
      <dgm:spPr/>
      <dgm:t>
        <a:bodyPr/>
        <a:lstStyle/>
        <a:p>
          <a:endParaRPr lang="en-US"/>
        </a:p>
      </dgm:t>
    </dgm:pt>
    <dgm:pt modelId="{F6C0B1BB-1DA8-4D13-A5AC-3DCAB166FAA2}" type="sibTrans" cxnId="{2FADC11B-9895-44EE-9041-D168A9850031}">
      <dgm:prSet/>
      <dgm:spPr/>
      <dgm:t>
        <a:bodyPr/>
        <a:lstStyle/>
        <a:p>
          <a:endParaRPr lang="en-US"/>
        </a:p>
      </dgm:t>
    </dgm:pt>
    <dgm:pt modelId="{6641641E-F539-42D5-98DB-58C593F5B24E}">
      <dgm:prSet/>
      <dgm:spPr/>
      <dgm:t>
        <a:bodyPr/>
        <a:lstStyle/>
        <a:p>
          <a:r>
            <a:rPr lang="en-GB" dirty="0"/>
            <a:t>Actions were RAG rated in line with likely completion against identified timescale</a:t>
          </a:r>
          <a:endParaRPr lang="en-US" dirty="0"/>
        </a:p>
      </dgm:t>
    </dgm:pt>
    <dgm:pt modelId="{2E52FD82-B9F7-4790-B18E-6F0DC87AA953}" type="parTrans" cxnId="{8C4728DB-2E55-4289-8C02-492A74191C50}">
      <dgm:prSet/>
      <dgm:spPr/>
      <dgm:t>
        <a:bodyPr/>
        <a:lstStyle/>
        <a:p>
          <a:endParaRPr lang="en-US"/>
        </a:p>
      </dgm:t>
    </dgm:pt>
    <dgm:pt modelId="{EE101EAC-80EE-442F-B111-62019D6FDFAD}" type="sibTrans" cxnId="{8C4728DB-2E55-4289-8C02-492A74191C50}">
      <dgm:prSet/>
      <dgm:spPr/>
      <dgm:t>
        <a:bodyPr/>
        <a:lstStyle/>
        <a:p>
          <a:endParaRPr lang="en-US"/>
        </a:p>
      </dgm:t>
    </dgm:pt>
    <dgm:pt modelId="{F16DD26A-AC05-416F-B92E-8EFDCD55E3BA}">
      <dgm:prSet custT="1"/>
      <dgm:spPr/>
      <dgm:t>
        <a:bodyPr/>
        <a:lstStyle/>
        <a:p>
          <a:r>
            <a:rPr lang="en-GB" sz="1100" dirty="0"/>
            <a:t>Timescales were identified as those achieved by:</a:t>
          </a:r>
        </a:p>
        <a:p>
          <a:endParaRPr lang="en-US" sz="1100" dirty="0"/>
        </a:p>
      </dgm:t>
    </dgm:pt>
    <dgm:pt modelId="{530C437D-4D87-4345-851F-A21481CE0D6D}" type="parTrans" cxnId="{43DE23D2-330D-400E-A138-9028AB066D1B}">
      <dgm:prSet/>
      <dgm:spPr/>
      <dgm:t>
        <a:bodyPr/>
        <a:lstStyle/>
        <a:p>
          <a:endParaRPr lang="en-US"/>
        </a:p>
      </dgm:t>
    </dgm:pt>
    <dgm:pt modelId="{09C9733C-C575-41A4-B491-50C786C89914}" type="sibTrans" cxnId="{43DE23D2-330D-400E-A138-9028AB066D1B}">
      <dgm:prSet/>
      <dgm:spPr/>
      <dgm:t>
        <a:bodyPr/>
        <a:lstStyle/>
        <a:p>
          <a:endParaRPr lang="en-US"/>
        </a:p>
      </dgm:t>
    </dgm:pt>
    <dgm:pt modelId="{4C4C052E-FD61-4CF4-BDBF-421E880C3BA5}">
      <dgm:prSet custT="1"/>
      <dgm:spPr/>
      <dgm:t>
        <a:bodyPr/>
        <a:lstStyle/>
        <a:p>
          <a:r>
            <a:rPr lang="en-GB" sz="1100" dirty="0"/>
            <a:t>The end of this academic year</a:t>
          </a:r>
          <a:endParaRPr lang="en-US" sz="1100" dirty="0"/>
        </a:p>
      </dgm:t>
    </dgm:pt>
    <dgm:pt modelId="{F30BA0F1-FE78-45A2-954E-434470F88C83}" type="parTrans" cxnId="{4025B90D-0696-4036-9E16-DD284BCFDA27}">
      <dgm:prSet/>
      <dgm:spPr/>
      <dgm:t>
        <a:bodyPr/>
        <a:lstStyle/>
        <a:p>
          <a:endParaRPr lang="en-US"/>
        </a:p>
      </dgm:t>
    </dgm:pt>
    <dgm:pt modelId="{536D3E1F-798A-427A-A359-F7073D7DAB79}" type="sibTrans" cxnId="{4025B90D-0696-4036-9E16-DD284BCFDA27}">
      <dgm:prSet/>
      <dgm:spPr/>
      <dgm:t>
        <a:bodyPr/>
        <a:lstStyle/>
        <a:p>
          <a:endParaRPr lang="en-US"/>
        </a:p>
      </dgm:t>
    </dgm:pt>
    <dgm:pt modelId="{A12FF19A-8C72-4D55-9EE6-032E0ADED50A}">
      <dgm:prSet custT="1"/>
      <dgm:spPr/>
      <dgm:t>
        <a:bodyPr/>
        <a:lstStyle/>
        <a:p>
          <a:r>
            <a:rPr lang="en-GB" sz="1100" dirty="0"/>
            <a:t>The end of the calendar year</a:t>
          </a:r>
          <a:endParaRPr lang="en-US" sz="1100" dirty="0"/>
        </a:p>
      </dgm:t>
    </dgm:pt>
    <dgm:pt modelId="{80435E4E-B306-4E5F-B3EE-D1DE617D9556}" type="parTrans" cxnId="{C1A352A8-431C-4EDF-8CEA-A638540331B7}">
      <dgm:prSet/>
      <dgm:spPr/>
      <dgm:t>
        <a:bodyPr/>
        <a:lstStyle/>
        <a:p>
          <a:endParaRPr lang="en-US"/>
        </a:p>
      </dgm:t>
    </dgm:pt>
    <dgm:pt modelId="{55CC4698-2B42-4ABC-A71A-071B0C920DBA}" type="sibTrans" cxnId="{C1A352A8-431C-4EDF-8CEA-A638540331B7}">
      <dgm:prSet/>
      <dgm:spPr/>
      <dgm:t>
        <a:bodyPr/>
        <a:lstStyle/>
        <a:p>
          <a:endParaRPr lang="en-US"/>
        </a:p>
      </dgm:t>
    </dgm:pt>
    <dgm:pt modelId="{8CF5E508-9280-4A8B-9AEE-FD2D82C38EDC}">
      <dgm:prSet custT="1"/>
      <dgm:spPr/>
      <dgm:t>
        <a:bodyPr/>
        <a:lstStyle/>
        <a:p>
          <a:r>
            <a:rPr lang="en-GB" sz="1100" dirty="0"/>
            <a:t>The end of the next academic 2022/23</a:t>
          </a:r>
          <a:endParaRPr lang="en-US" sz="1100" dirty="0"/>
        </a:p>
      </dgm:t>
    </dgm:pt>
    <dgm:pt modelId="{986019E0-CD78-43DA-A7BA-4413BE675DB1}" type="parTrans" cxnId="{484A2CC1-2ACB-4051-99CF-3456B343C93B}">
      <dgm:prSet/>
      <dgm:spPr/>
      <dgm:t>
        <a:bodyPr/>
        <a:lstStyle/>
        <a:p>
          <a:endParaRPr lang="en-US"/>
        </a:p>
      </dgm:t>
    </dgm:pt>
    <dgm:pt modelId="{87F6A77C-7E7D-46B2-B0A3-19BDF25B5401}" type="sibTrans" cxnId="{484A2CC1-2ACB-4051-99CF-3456B343C93B}">
      <dgm:prSet/>
      <dgm:spPr/>
      <dgm:t>
        <a:bodyPr/>
        <a:lstStyle/>
        <a:p>
          <a:endParaRPr lang="en-US"/>
        </a:p>
      </dgm:t>
    </dgm:pt>
    <dgm:pt modelId="{8C4DE8D9-74C3-4DDF-ACFF-53F07E47E073}">
      <dgm:prSet/>
      <dgm:spPr/>
      <dgm:t>
        <a:bodyPr/>
        <a:lstStyle/>
        <a:p>
          <a:r>
            <a:rPr lang="en-GB" dirty="0"/>
            <a:t>The action plan will be monitored by the Attendance and Belonging Task Group</a:t>
          </a:r>
          <a:endParaRPr lang="en-US" dirty="0"/>
        </a:p>
      </dgm:t>
    </dgm:pt>
    <dgm:pt modelId="{6C36E233-DEDD-41AC-8F56-C6B09DEDA4E3}" type="parTrans" cxnId="{771AD3ED-39BF-4E17-B5F3-6F0B6E63E399}">
      <dgm:prSet/>
      <dgm:spPr/>
      <dgm:t>
        <a:bodyPr/>
        <a:lstStyle/>
        <a:p>
          <a:endParaRPr lang="en-US"/>
        </a:p>
      </dgm:t>
    </dgm:pt>
    <dgm:pt modelId="{CA387EF6-2882-46E9-8D7E-546A28C7AC20}" type="sibTrans" cxnId="{771AD3ED-39BF-4E17-B5F3-6F0B6E63E399}">
      <dgm:prSet/>
      <dgm:spPr/>
      <dgm:t>
        <a:bodyPr/>
        <a:lstStyle/>
        <a:p>
          <a:endParaRPr lang="en-US"/>
        </a:p>
      </dgm:t>
    </dgm:pt>
    <dgm:pt modelId="{8A908AB7-04E8-4D30-B547-C89E11F2429D}">
      <dgm:prSet/>
      <dgm:spPr/>
      <dgm:t>
        <a:bodyPr/>
        <a:lstStyle/>
        <a:p>
          <a:r>
            <a:rPr lang="en-GB" dirty="0"/>
            <a:t>Work taking place over and above existing day to day activity of the Attendance and Belonging and Education Welfare teams</a:t>
          </a:r>
          <a:endParaRPr lang="en-US" dirty="0"/>
        </a:p>
      </dgm:t>
    </dgm:pt>
    <dgm:pt modelId="{F5F883D3-9FE8-4BD1-B942-2E5C1F3830D8}" type="parTrans" cxnId="{F1365337-3582-41F9-86C6-36C5D4407047}">
      <dgm:prSet/>
      <dgm:spPr/>
      <dgm:t>
        <a:bodyPr/>
        <a:lstStyle/>
        <a:p>
          <a:endParaRPr lang="en-US"/>
        </a:p>
      </dgm:t>
    </dgm:pt>
    <dgm:pt modelId="{18F902BA-AFAA-4D0F-AE53-A1EFD6581605}" type="sibTrans" cxnId="{F1365337-3582-41F9-86C6-36C5D4407047}">
      <dgm:prSet/>
      <dgm:spPr/>
      <dgm:t>
        <a:bodyPr/>
        <a:lstStyle/>
        <a:p>
          <a:endParaRPr lang="en-US"/>
        </a:p>
      </dgm:t>
    </dgm:pt>
    <dgm:pt modelId="{D047399B-6845-41C6-A186-19E63AA643C7}" type="pres">
      <dgm:prSet presAssocID="{6B2FF0BC-DD3E-4EC5-808B-D5C4AF5FF349}" presName="diagram" presStyleCnt="0">
        <dgm:presLayoutVars>
          <dgm:dir/>
          <dgm:resizeHandles val="exact"/>
        </dgm:presLayoutVars>
      </dgm:prSet>
      <dgm:spPr/>
    </dgm:pt>
    <dgm:pt modelId="{B2ABEE4A-62EC-4C6D-9040-4638F4BAF9B2}" type="pres">
      <dgm:prSet presAssocID="{50D366BF-4E2C-44FE-8B53-FDE7B1797019}" presName="node" presStyleLbl="node1" presStyleIdx="0" presStyleCnt="6">
        <dgm:presLayoutVars>
          <dgm:bulletEnabled val="1"/>
        </dgm:presLayoutVars>
      </dgm:prSet>
      <dgm:spPr/>
    </dgm:pt>
    <dgm:pt modelId="{4268AA5B-C826-4284-9B3E-36E59ABE3271}" type="pres">
      <dgm:prSet presAssocID="{48C81229-9D18-4220-B562-CF50FABA785A}" presName="sibTrans" presStyleCnt="0"/>
      <dgm:spPr/>
    </dgm:pt>
    <dgm:pt modelId="{2FEEA982-5434-42DB-99CA-545C2123A5F3}" type="pres">
      <dgm:prSet presAssocID="{7FCED99C-77AA-47CE-B1F2-60D788542367}" presName="node" presStyleLbl="node1" presStyleIdx="1" presStyleCnt="6">
        <dgm:presLayoutVars>
          <dgm:bulletEnabled val="1"/>
        </dgm:presLayoutVars>
      </dgm:prSet>
      <dgm:spPr/>
    </dgm:pt>
    <dgm:pt modelId="{95B6C9C3-2DAB-4863-B911-2CF04F9A31CB}" type="pres">
      <dgm:prSet presAssocID="{F6C0B1BB-1DA8-4D13-A5AC-3DCAB166FAA2}" presName="sibTrans" presStyleCnt="0"/>
      <dgm:spPr/>
    </dgm:pt>
    <dgm:pt modelId="{117F1DBD-6590-432D-9D54-13E4E561D35B}" type="pres">
      <dgm:prSet presAssocID="{6641641E-F539-42D5-98DB-58C593F5B24E}" presName="node" presStyleLbl="node1" presStyleIdx="2" presStyleCnt="6">
        <dgm:presLayoutVars>
          <dgm:bulletEnabled val="1"/>
        </dgm:presLayoutVars>
      </dgm:prSet>
      <dgm:spPr/>
    </dgm:pt>
    <dgm:pt modelId="{67C81922-9E47-4B41-998C-A981C139BA29}" type="pres">
      <dgm:prSet presAssocID="{EE101EAC-80EE-442F-B111-62019D6FDFAD}" presName="sibTrans" presStyleCnt="0"/>
      <dgm:spPr/>
    </dgm:pt>
    <dgm:pt modelId="{1359963B-B924-4110-A3EE-E28852420ECE}" type="pres">
      <dgm:prSet presAssocID="{F16DD26A-AC05-416F-B92E-8EFDCD55E3BA}" presName="node" presStyleLbl="node1" presStyleIdx="3" presStyleCnt="6">
        <dgm:presLayoutVars>
          <dgm:bulletEnabled val="1"/>
        </dgm:presLayoutVars>
      </dgm:prSet>
      <dgm:spPr/>
    </dgm:pt>
    <dgm:pt modelId="{843C9337-6C08-457E-AD10-F0DA2F509784}" type="pres">
      <dgm:prSet presAssocID="{09C9733C-C575-41A4-B491-50C786C89914}" presName="sibTrans" presStyleCnt="0"/>
      <dgm:spPr/>
    </dgm:pt>
    <dgm:pt modelId="{A674E0AE-1DF5-4A52-AE54-60967F634260}" type="pres">
      <dgm:prSet presAssocID="{8C4DE8D9-74C3-4DDF-ACFF-53F07E47E073}" presName="node" presStyleLbl="node1" presStyleIdx="4" presStyleCnt="6">
        <dgm:presLayoutVars>
          <dgm:bulletEnabled val="1"/>
        </dgm:presLayoutVars>
      </dgm:prSet>
      <dgm:spPr/>
    </dgm:pt>
    <dgm:pt modelId="{6C83030A-1F3E-4576-A5D3-3F82DEA17181}" type="pres">
      <dgm:prSet presAssocID="{CA387EF6-2882-46E9-8D7E-546A28C7AC20}" presName="sibTrans" presStyleCnt="0"/>
      <dgm:spPr/>
    </dgm:pt>
    <dgm:pt modelId="{9B918241-63E4-492B-87BD-4C819A282767}" type="pres">
      <dgm:prSet presAssocID="{8A908AB7-04E8-4D30-B547-C89E11F2429D}" presName="node" presStyleLbl="node1" presStyleIdx="5" presStyleCnt="6">
        <dgm:presLayoutVars>
          <dgm:bulletEnabled val="1"/>
        </dgm:presLayoutVars>
      </dgm:prSet>
      <dgm:spPr/>
    </dgm:pt>
  </dgm:ptLst>
  <dgm:cxnLst>
    <dgm:cxn modelId="{4025B90D-0696-4036-9E16-DD284BCFDA27}" srcId="{F16DD26A-AC05-416F-B92E-8EFDCD55E3BA}" destId="{4C4C052E-FD61-4CF4-BDBF-421E880C3BA5}" srcOrd="0" destOrd="0" parTransId="{F30BA0F1-FE78-45A2-954E-434470F88C83}" sibTransId="{536D3E1F-798A-427A-A359-F7073D7DAB79}"/>
    <dgm:cxn modelId="{F61D8316-384E-4D7F-9BBA-1F6124679905}" type="presOf" srcId="{7FCED99C-77AA-47CE-B1F2-60D788542367}" destId="{2FEEA982-5434-42DB-99CA-545C2123A5F3}" srcOrd="0" destOrd="0" presId="urn:microsoft.com/office/officeart/2005/8/layout/default"/>
    <dgm:cxn modelId="{2FADC11B-9895-44EE-9041-D168A9850031}" srcId="{6B2FF0BC-DD3E-4EC5-808B-D5C4AF5FF349}" destId="{7FCED99C-77AA-47CE-B1F2-60D788542367}" srcOrd="1" destOrd="0" parTransId="{6C39DFBB-9760-4610-967A-F68D841DD6C6}" sibTransId="{F6C0B1BB-1DA8-4D13-A5AC-3DCAB166FAA2}"/>
    <dgm:cxn modelId="{F1365337-3582-41F9-86C6-36C5D4407047}" srcId="{6B2FF0BC-DD3E-4EC5-808B-D5C4AF5FF349}" destId="{8A908AB7-04E8-4D30-B547-C89E11F2429D}" srcOrd="5" destOrd="0" parTransId="{F5F883D3-9FE8-4BD1-B942-2E5C1F3830D8}" sibTransId="{18F902BA-AFAA-4D0F-AE53-A1EFD6581605}"/>
    <dgm:cxn modelId="{81BD8264-A472-4C0A-A491-80BD2A947656}" type="presOf" srcId="{6B2FF0BC-DD3E-4EC5-808B-D5C4AF5FF349}" destId="{D047399B-6845-41C6-A186-19E63AA643C7}" srcOrd="0" destOrd="0" presId="urn:microsoft.com/office/officeart/2005/8/layout/default"/>
    <dgm:cxn modelId="{474B2E52-7447-4AE9-8C26-0805B58C8219}" type="presOf" srcId="{A12FF19A-8C72-4D55-9EE6-032E0ADED50A}" destId="{1359963B-B924-4110-A3EE-E28852420ECE}" srcOrd="0" destOrd="2" presId="urn:microsoft.com/office/officeart/2005/8/layout/default"/>
    <dgm:cxn modelId="{F44E5C7B-8482-4DDF-9197-692762E184EE}" type="presOf" srcId="{F16DD26A-AC05-416F-B92E-8EFDCD55E3BA}" destId="{1359963B-B924-4110-A3EE-E28852420ECE}" srcOrd="0" destOrd="0" presId="urn:microsoft.com/office/officeart/2005/8/layout/default"/>
    <dgm:cxn modelId="{EDC5BA7B-D41C-49BC-BE47-13191BD3D737}" type="presOf" srcId="{4C4C052E-FD61-4CF4-BDBF-421E880C3BA5}" destId="{1359963B-B924-4110-A3EE-E28852420ECE}" srcOrd="0" destOrd="1" presId="urn:microsoft.com/office/officeart/2005/8/layout/default"/>
    <dgm:cxn modelId="{3583BB9F-0D2B-4D13-8491-B55B0F88FFBE}" type="presOf" srcId="{8C4DE8D9-74C3-4DDF-ACFF-53F07E47E073}" destId="{A674E0AE-1DF5-4A52-AE54-60967F634260}" srcOrd="0" destOrd="0" presId="urn:microsoft.com/office/officeart/2005/8/layout/default"/>
    <dgm:cxn modelId="{C1A352A8-431C-4EDF-8CEA-A638540331B7}" srcId="{F16DD26A-AC05-416F-B92E-8EFDCD55E3BA}" destId="{A12FF19A-8C72-4D55-9EE6-032E0ADED50A}" srcOrd="1" destOrd="0" parTransId="{80435E4E-B306-4E5F-B3EE-D1DE617D9556}" sibTransId="{55CC4698-2B42-4ABC-A71A-071B0C920DBA}"/>
    <dgm:cxn modelId="{0FF470B2-3BA0-4FF3-90E5-B2F8E27DA13A}" srcId="{6B2FF0BC-DD3E-4EC5-808B-D5C4AF5FF349}" destId="{50D366BF-4E2C-44FE-8B53-FDE7B1797019}" srcOrd="0" destOrd="0" parTransId="{DCCA0908-B847-4433-B205-55523E792BA1}" sibTransId="{48C81229-9D18-4220-B562-CF50FABA785A}"/>
    <dgm:cxn modelId="{484A2CC1-2ACB-4051-99CF-3456B343C93B}" srcId="{F16DD26A-AC05-416F-B92E-8EFDCD55E3BA}" destId="{8CF5E508-9280-4A8B-9AEE-FD2D82C38EDC}" srcOrd="2" destOrd="0" parTransId="{986019E0-CD78-43DA-A7BA-4413BE675DB1}" sibTransId="{87F6A77C-7E7D-46B2-B0A3-19BDF25B5401}"/>
    <dgm:cxn modelId="{43DE23D2-330D-400E-A138-9028AB066D1B}" srcId="{6B2FF0BC-DD3E-4EC5-808B-D5C4AF5FF349}" destId="{F16DD26A-AC05-416F-B92E-8EFDCD55E3BA}" srcOrd="3" destOrd="0" parTransId="{530C437D-4D87-4345-851F-A21481CE0D6D}" sibTransId="{09C9733C-C575-41A4-B491-50C786C89914}"/>
    <dgm:cxn modelId="{8C4728DB-2E55-4289-8C02-492A74191C50}" srcId="{6B2FF0BC-DD3E-4EC5-808B-D5C4AF5FF349}" destId="{6641641E-F539-42D5-98DB-58C593F5B24E}" srcOrd="2" destOrd="0" parTransId="{2E52FD82-B9F7-4790-B18E-6F0DC87AA953}" sibTransId="{EE101EAC-80EE-442F-B111-62019D6FDFAD}"/>
    <dgm:cxn modelId="{877ABDE6-7069-489B-ACF9-544934655892}" type="presOf" srcId="{8CF5E508-9280-4A8B-9AEE-FD2D82C38EDC}" destId="{1359963B-B924-4110-A3EE-E28852420ECE}" srcOrd="0" destOrd="3" presId="urn:microsoft.com/office/officeart/2005/8/layout/default"/>
    <dgm:cxn modelId="{07B9D6E9-61AA-437E-8B69-3540EE2D8C47}" type="presOf" srcId="{50D366BF-4E2C-44FE-8B53-FDE7B1797019}" destId="{B2ABEE4A-62EC-4C6D-9040-4638F4BAF9B2}" srcOrd="0" destOrd="0" presId="urn:microsoft.com/office/officeart/2005/8/layout/default"/>
    <dgm:cxn modelId="{B0A6E1EA-C8F0-4D16-BBAB-CEDF8A5E8A00}" type="presOf" srcId="{8A908AB7-04E8-4D30-B547-C89E11F2429D}" destId="{9B918241-63E4-492B-87BD-4C819A282767}" srcOrd="0" destOrd="0" presId="urn:microsoft.com/office/officeart/2005/8/layout/default"/>
    <dgm:cxn modelId="{771AD3ED-39BF-4E17-B5F3-6F0B6E63E399}" srcId="{6B2FF0BC-DD3E-4EC5-808B-D5C4AF5FF349}" destId="{8C4DE8D9-74C3-4DDF-ACFF-53F07E47E073}" srcOrd="4" destOrd="0" parTransId="{6C36E233-DEDD-41AC-8F56-C6B09DEDA4E3}" sibTransId="{CA387EF6-2882-46E9-8D7E-546A28C7AC20}"/>
    <dgm:cxn modelId="{360AC3EF-7711-4C6F-861D-DD7409CEF411}" type="presOf" srcId="{6641641E-F539-42D5-98DB-58C593F5B24E}" destId="{117F1DBD-6590-432D-9D54-13E4E561D35B}" srcOrd="0" destOrd="0" presId="urn:microsoft.com/office/officeart/2005/8/layout/default"/>
    <dgm:cxn modelId="{861F8F59-0EAD-4973-8650-499A671446B1}" type="presParOf" srcId="{D047399B-6845-41C6-A186-19E63AA643C7}" destId="{B2ABEE4A-62EC-4C6D-9040-4638F4BAF9B2}" srcOrd="0" destOrd="0" presId="urn:microsoft.com/office/officeart/2005/8/layout/default"/>
    <dgm:cxn modelId="{81D95727-66CB-4907-A953-E1B6B2DF52C6}" type="presParOf" srcId="{D047399B-6845-41C6-A186-19E63AA643C7}" destId="{4268AA5B-C826-4284-9B3E-36E59ABE3271}" srcOrd="1" destOrd="0" presId="urn:microsoft.com/office/officeart/2005/8/layout/default"/>
    <dgm:cxn modelId="{383E19D1-D05D-4554-9494-964826EE3137}" type="presParOf" srcId="{D047399B-6845-41C6-A186-19E63AA643C7}" destId="{2FEEA982-5434-42DB-99CA-545C2123A5F3}" srcOrd="2" destOrd="0" presId="urn:microsoft.com/office/officeart/2005/8/layout/default"/>
    <dgm:cxn modelId="{088E06B2-A409-4EE0-8BC5-9F70EACE7B3C}" type="presParOf" srcId="{D047399B-6845-41C6-A186-19E63AA643C7}" destId="{95B6C9C3-2DAB-4863-B911-2CF04F9A31CB}" srcOrd="3" destOrd="0" presId="urn:microsoft.com/office/officeart/2005/8/layout/default"/>
    <dgm:cxn modelId="{D6D5B0E5-D04C-4282-95F3-73A631E998CD}" type="presParOf" srcId="{D047399B-6845-41C6-A186-19E63AA643C7}" destId="{117F1DBD-6590-432D-9D54-13E4E561D35B}" srcOrd="4" destOrd="0" presId="urn:microsoft.com/office/officeart/2005/8/layout/default"/>
    <dgm:cxn modelId="{64E6DDE9-C559-4D8F-9193-168889B01971}" type="presParOf" srcId="{D047399B-6845-41C6-A186-19E63AA643C7}" destId="{67C81922-9E47-4B41-998C-A981C139BA29}" srcOrd="5" destOrd="0" presId="urn:microsoft.com/office/officeart/2005/8/layout/default"/>
    <dgm:cxn modelId="{9A1652C9-D572-47CD-B91D-AACD4ED84750}" type="presParOf" srcId="{D047399B-6845-41C6-A186-19E63AA643C7}" destId="{1359963B-B924-4110-A3EE-E28852420ECE}" srcOrd="6" destOrd="0" presId="urn:microsoft.com/office/officeart/2005/8/layout/default"/>
    <dgm:cxn modelId="{F54C18E4-60B0-435C-A0E5-D694F95B72B2}" type="presParOf" srcId="{D047399B-6845-41C6-A186-19E63AA643C7}" destId="{843C9337-6C08-457E-AD10-F0DA2F509784}" srcOrd="7" destOrd="0" presId="urn:microsoft.com/office/officeart/2005/8/layout/default"/>
    <dgm:cxn modelId="{1D63DF52-7FFD-4E9D-9A20-1C5E3F79136D}" type="presParOf" srcId="{D047399B-6845-41C6-A186-19E63AA643C7}" destId="{A674E0AE-1DF5-4A52-AE54-60967F634260}" srcOrd="8" destOrd="0" presId="urn:microsoft.com/office/officeart/2005/8/layout/default"/>
    <dgm:cxn modelId="{82DE6A8C-C0B2-4202-8792-877F7671B296}" type="presParOf" srcId="{D047399B-6845-41C6-A186-19E63AA643C7}" destId="{6C83030A-1F3E-4576-A5D3-3F82DEA17181}" srcOrd="9" destOrd="0" presId="urn:microsoft.com/office/officeart/2005/8/layout/default"/>
    <dgm:cxn modelId="{5237F35C-E046-4049-A7CE-32C37B446123}" type="presParOf" srcId="{D047399B-6845-41C6-A186-19E63AA643C7}" destId="{9B918241-63E4-492B-87BD-4C819A28276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8922C-DF01-4D69-99E9-93D6219EE054}">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CE44D3-B353-46A6-873A-EA9445A4D8AF}">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Reducing pupil absence and persistent absence is a priority of the Department for Education </a:t>
          </a:r>
          <a:endParaRPr lang="en-US" sz="2100" kern="1200" dirty="0"/>
        </a:p>
      </dsp:txBody>
      <dsp:txXfrm>
        <a:off x="0" y="0"/>
        <a:ext cx="6900512" cy="1384035"/>
      </dsp:txXfrm>
    </dsp:sp>
    <dsp:sp modelId="{A95975BE-C72C-4FC2-8157-FE36EF881967}">
      <dsp:nvSpPr>
        <dsp:cNvPr id="0" name=""/>
        <dsp:cNvSpPr/>
      </dsp:nvSpPr>
      <dsp:spPr>
        <a:xfrm>
          <a:off x="0" y="1384035"/>
          <a:ext cx="6900512"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79BF04-CD09-4F57-8F05-1CE0AC91954D}">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Bristol were offered support from one of the Department’s recently appointed team of attendance advisors. </a:t>
          </a:r>
          <a:endParaRPr lang="en-US" sz="2100" kern="1200" dirty="0"/>
        </a:p>
      </dsp:txBody>
      <dsp:txXfrm>
        <a:off x="0" y="1384035"/>
        <a:ext cx="6900512" cy="1384035"/>
      </dsp:txXfrm>
    </dsp:sp>
    <dsp:sp modelId="{3BA24C17-34AC-47BB-A9ED-601B1997130C}">
      <dsp:nvSpPr>
        <dsp:cNvPr id="0" name=""/>
        <dsp:cNvSpPr/>
      </dsp:nvSpPr>
      <dsp:spPr>
        <a:xfrm>
          <a:off x="0" y="2768070"/>
          <a:ext cx="6900512"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D5FBE6-D150-424C-8539-3175B5B77ACB}">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This small team of advisors provides support to review our existing approach to managing absence and persistent absence across the local authority, work with us to address any barriers, and to share best practice. </a:t>
          </a:r>
          <a:endParaRPr lang="en-US" sz="2100" kern="1200" dirty="0"/>
        </a:p>
      </dsp:txBody>
      <dsp:txXfrm>
        <a:off x="0" y="2768070"/>
        <a:ext cx="6900512" cy="1384035"/>
      </dsp:txXfrm>
    </dsp:sp>
    <dsp:sp modelId="{977591FE-6D10-4BCC-82E5-74F15D26C74D}">
      <dsp:nvSpPr>
        <dsp:cNvPr id="0" name=""/>
        <dsp:cNvSpPr/>
      </dsp:nvSpPr>
      <dsp:spPr>
        <a:xfrm>
          <a:off x="0" y="4152105"/>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BBDFCD-98E6-4400-BEAE-F86C0F3DDADB}">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The work that we do with our advisor team as part of this support, will also give us an opportunity, as a pathfinder, to feed into the longer-term reform of the school attendance system, and help to shape future changes.</a:t>
          </a:r>
          <a:endParaRPr lang="en-US" sz="2100" kern="1200" dirty="0"/>
        </a:p>
      </dsp:txBody>
      <dsp:txXfrm>
        <a:off x="0" y="4152105"/>
        <a:ext cx="6900512"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4A23F-F906-4C19-84F8-6EFB437106D9}">
      <dsp:nvSpPr>
        <dsp:cNvPr id="0" name=""/>
        <dsp:cNvSpPr/>
      </dsp:nvSpPr>
      <dsp:spPr>
        <a:xfrm>
          <a:off x="7377" y="0"/>
          <a:ext cx="4866023" cy="43513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b="1" kern="1200" dirty="0"/>
            <a:t>Strengths</a:t>
          </a:r>
          <a:endParaRPr lang="en-US" sz="2600" kern="1200" dirty="0"/>
        </a:p>
        <a:p>
          <a:pPr marL="228600" lvl="1" indent="-228600" algn="l" defTabSz="889000">
            <a:lnSpc>
              <a:spcPct val="90000"/>
            </a:lnSpc>
            <a:spcBef>
              <a:spcPct val="0"/>
            </a:spcBef>
            <a:spcAft>
              <a:spcPct val="15000"/>
            </a:spcAft>
            <a:buChar char="•"/>
          </a:pPr>
          <a:r>
            <a:rPr lang="en-GB" sz="2000" kern="1200" dirty="0"/>
            <a:t>Bristol has a well-defined core attendance offer, a model for other LAs</a:t>
          </a:r>
          <a:endParaRPr lang="en-US" sz="2000" kern="1200" dirty="0"/>
        </a:p>
        <a:p>
          <a:pPr marL="228600" lvl="1" indent="-228600" algn="l" defTabSz="889000">
            <a:lnSpc>
              <a:spcPct val="90000"/>
            </a:lnSpc>
            <a:spcBef>
              <a:spcPct val="0"/>
            </a:spcBef>
            <a:spcAft>
              <a:spcPct val="15000"/>
            </a:spcAft>
            <a:buChar char="•"/>
          </a:pPr>
          <a:r>
            <a:rPr lang="en-GB" sz="2000" kern="1200" dirty="0"/>
            <a:t>Bristol is ahead in its thinking</a:t>
          </a:r>
          <a:endParaRPr lang="en-US" sz="2000" kern="1200" dirty="0"/>
        </a:p>
        <a:p>
          <a:pPr marL="228600" lvl="1" indent="-228600" algn="l" defTabSz="889000">
            <a:lnSpc>
              <a:spcPct val="90000"/>
            </a:lnSpc>
            <a:spcBef>
              <a:spcPct val="0"/>
            </a:spcBef>
            <a:spcAft>
              <a:spcPct val="15000"/>
            </a:spcAft>
            <a:buChar char="•"/>
          </a:pPr>
          <a:r>
            <a:rPr lang="en-GB" sz="2000" kern="1200" dirty="0"/>
            <a:t>Bristol has good insight and technical understanding of attendance matters</a:t>
          </a:r>
          <a:endParaRPr lang="en-US" sz="2000" kern="1200" dirty="0"/>
        </a:p>
        <a:p>
          <a:pPr marL="228600" lvl="1" indent="-228600" algn="l" defTabSz="889000">
            <a:lnSpc>
              <a:spcPct val="90000"/>
            </a:lnSpc>
            <a:spcBef>
              <a:spcPct val="0"/>
            </a:spcBef>
            <a:spcAft>
              <a:spcPct val="15000"/>
            </a:spcAft>
            <a:buChar char="•"/>
          </a:pPr>
          <a:r>
            <a:rPr lang="en-GB" sz="2000" kern="1200" dirty="0"/>
            <a:t>Bristol is proactive and doing a lot in relation to attendance</a:t>
          </a:r>
          <a:endParaRPr lang="en-US" sz="2000" kern="1200" dirty="0"/>
        </a:p>
        <a:p>
          <a:pPr marL="228600" lvl="1" indent="-228600" algn="l" defTabSz="889000">
            <a:lnSpc>
              <a:spcPct val="90000"/>
            </a:lnSpc>
            <a:spcBef>
              <a:spcPct val="0"/>
            </a:spcBef>
            <a:spcAft>
              <a:spcPct val="15000"/>
            </a:spcAft>
            <a:buChar char="•"/>
          </a:pPr>
          <a:r>
            <a:rPr lang="en-GB" sz="2000" kern="1200" dirty="0"/>
            <a:t>Bristol has a well-developed attendance self-evaluation document</a:t>
          </a:r>
          <a:endParaRPr lang="en-US" sz="2000" kern="1200" dirty="0"/>
        </a:p>
        <a:p>
          <a:pPr marL="228600" lvl="1" indent="-228600" algn="l" defTabSz="889000">
            <a:lnSpc>
              <a:spcPct val="90000"/>
            </a:lnSpc>
            <a:spcBef>
              <a:spcPct val="0"/>
            </a:spcBef>
            <a:spcAft>
              <a:spcPct val="15000"/>
            </a:spcAft>
            <a:buChar char="•"/>
          </a:pPr>
          <a:r>
            <a:rPr lang="en-GB" sz="2000" kern="1200" dirty="0"/>
            <a:t>There is a clear ‘energy’ in relation to attendance</a:t>
          </a:r>
          <a:endParaRPr lang="en-US" sz="2000" kern="1200" dirty="0"/>
        </a:p>
        <a:p>
          <a:pPr marL="228600" lvl="1" indent="-228600" algn="l" defTabSz="889000">
            <a:lnSpc>
              <a:spcPct val="90000"/>
            </a:lnSpc>
            <a:spcBef>
              <a:spcPct val="0"/>
            </a:spcBef>
            <a:spcAft>
              <a:spcPct val="15000"/>
            </a:spcAft>
            <a:buChar char="•"/>
          </a:pPr>
          <a:r>
            <a:rPr lang="en-GB" sz="2000" kern="1200" dirty="0"/>
            <a:t>Very high standards of practice</a:t>
          </a:r>
          <a:endParaRPr lang="en-US" sz="2000" kern="1200" dirty="0"/>
        </a:p>
      </dsp:txBody>
      <dsp:txXfrm>
        <a:off x="7377" y="0"/>
        <a:ext cx="4866023" cy="4351337"/>
      </dsp:txXfrm>
    </dsp:sp>
    <dsp:sp modelId="{AD9A95CC-9258-4129-BA04-162C7F604F3C}">
      <dsp:nvSpPr>
        <dsp:cNvPr id="0" name=""/>
        <dsp:cNvSpPr/>
      </dsp:nvSpPr>
      <dsp:spPr>
        <a:xfrm>
          <a:off x="5245133" y="0"/>
          <a:ext cx="5263089" cy="43452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b="1" kern="1200" dirty="0"/>
            <a:t>Areas for Development</a:t>
          </a:r>
          <a:endParaRPr lang="en-US" sz="2600" kern="1200" dirty="0"/>
        </a:p>
        <a:p>
          <a:pPr marL="228600" lvl="1" indent="-228600" algn="l" defTabSz="889000">
            <a:lnSpc>
              <a:spcPct val="90000"/>
            </a:lnSpc>
            <a:spcBef>
              <a:spcPct val="0"/>
            </a:spcBef>
            <a:spcAft>
              <a:spcPct val="15000"/>
            </a:spcAft>
            <a:buChar char="•"/>
          </a:pPr>
          <a:r>
            <a:rPr lang="en-GB" sz="2000" kern="1200" dirty="0"/>
            <a:t>Forensic detailed analysis of datasets to target  Inc. pupils with SEND</a:t>
          </a:r>
          <a:endParaRPr lang="en-US" sz="2000" kern="1200" dirty="0"/>
        </a:p>
        <a:p>
          <a:pPr marL="228600" lvl="1" indent="-228600" algn="l" defTabSz="889000">
            <a:lnSpc>
              <a:spcPct val="90000"/>
            </a:lnSpc>
            <a:spcBef>
              <a:spcPct val="0"/>
            </a:spcBef>
            <a:spcAft>
              <a:spcPct val="15000"/>
            </a:spcAft>
            <a:buChar char="•"/>
          </a:pPr>
          <a:r>
            <a:rPr lang="en-GB" sz="2000" kern="1200" dirty="0"/>
            <a:t>Workforce development and continued development of multi-agency partners e.g. with health to ensure ‘Attendance is everyone’s business’ </a:t>
          </a:r>
          <a:endParaRPr lang="en-US" sz="2000" kern="1200" dirty="0"/>
        </a:p>
      </dsp:txBody>
      <dsp:txXfrm>
        <a:off x="5245133" y="0"/>
        <a:ext cx="5263089" cy="43452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ABEE4A-62EC-4C6D-9040-4638F4BAF9B2}">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mn-lt"/>
            </a:rPr>
            <a:t>Grouped into 4 key areas which were divided into 31 target areas</a:t>
          </a:r>
        </a:p>
        <a:p>
          <a:pPr marL="0" lvl="0" indent="0" algn="ctr" defTabSz="488950">
            <a:lnSpc>
              <a:spcPct val="90000"/>
            </a:lnSpc>
            <a:spcBef>
              <a:spcPct val="0"/>
            </a:spcBef>
            <a:spcAft>
              <a:spcPct val="35000"/>
            </a:spcAft>
            <a:buNone/>
          </a:pPr>
          <a:endParaRPr lang="en-GB" sz="1100" kern="1200" dirty="0">
            <a:latin typeface="+mn-lt"/>
          </a:endParaRPr>
        </a:p>
        <a:p>
          <a:pPr marL="0" lvl="0" indent="0" algn="ctr" defTabSz="488950">
            <a:lnSpc>
              <a:spcPct val="90000"/>
            </a:lnSpc>
            <a:spcBef>
              <a:spcPct val="0"/>
            </a:spcBef>
            <a:spcAft>
              <a:spcPct val="35000"/>
            </a:spcAft>
            <a:buNone/>
          </a:pPr>
          <a:r>
            <a:rPr lang="en-GB" sz="1100" b="1" kern="1200" dirty="0">
              <a:latin typeface="+mn-lt"/>
              <a:cs typeface="Arial" panose="020B0604020202020204" pitchFamily="34" charset="0"/>
            </a:rPr>
            <a:t>Leadership and Management</a:t>
          </a:r>
        </a:p>
        <a:p>
          <a:pPr marL="0" lvl="0" indent="0" algn="ctr" defTabSz="488950">
            <a:lnSpc>
              <a:spcPct val="90000"/>
            </a:lnSpc>
            <a:spcBef>
              <a:spcPct val="0"/>
            </a:spcBef>
            <a:spcAft>
              <a:spcPct val="35000"/>
            </a:spcAft>
            <a:buNone/>
          </a:pPr>
          <a:r>
            <a:rPr lang="en-GB" sz="1100" b="1" kern="1200" dirty="0">
              <a:latin typeface="+mn-lt"/>
              <a:cs typeface="Arial" panose="020B0604020202020204" pitchFamily="34" charset="0"/>
            </a:rPr>
            <a:t>Data and systems</a:t>
          </a:r>
        </a:p>
        <a:p>
          <a:pPr marL="0" lvl="0" indent="0" algn="ctr" defTabSz="488950">
            <a:lnSpc>
              <a:spcPct val="90000"/>
            </a:lnSpc>
            <a:spcBef>
              <a:spcPct val="0"/>
            </a:spcBef>
            <a:spcAft>
              <a:spcPct val="35000"/>
            </a:spcAft>
            <a:buNone/>
          </a:pPr>
          <a:r>
            <a:rPr lang="en-GB" sz="1100" b="1" kern="1200" dirty="0">
              <a:latin typeface="+mn-lt"/>
              <a:cs typeface="Arial" panose="020B0604020202020204" pitchFamily="34" charset="0"/>
            </a:rPr>
            <a:t>Relationships and Communication</a:t>
          </a:r>
        </a:p>
        <a:p>
          <a:pPr marL="0" lvl="0" indent="0" algn="ctr" defTabSz="488950">
            <a:lnSpc>
              <a:spcPct val="90000"/>
            </a:lnSpc>
            <a:spcBef>
              <a:spcPct val="0"/>
            </a:spcBef>
            <a:spcAft>
              <a:spcPct val="35000"/>
            </a:spcAft>
            <a:buNone/>
          </a:pPr>
          <a:r>
            <a:rPr lang="en-GB" sz="1100" b="1" kern="1200" dirty="0">
              <a:latin typeface="+mn-lt"/>
              <a:cs typeface="Arial" panose="020B0604020202020204" pitchFamily="34" charset="0"/>
            </a:rPr>
            <a:t>Intervention </a:t>
          </a:r>
          <a:endParaRPr lang="en-GB" sz="1100" kern="1200" dirty="0">
            <a:latin typeface="+mn-lt"/>
          </a:endParaRPr>
        </a:p>
        <a:p>
          <a:pPr marL="0" lvl="0" indent="0" algn="ctr" defTabSz="488950">
            <a:lnSpc>
              <a:spcPct val="90000"/>
            </a:lnSpc>
            <a:spcBef>
              <a:spcPct val="0"/>
            </a:spcBef>
            <a:spcAft>
              <a:spcPct val="35000"/>
            </a:spcAft>
            <a:buNone/>
          </a:pPr>
          <a:endParaRPr lang="en-GB" sz="1100" kern="1200" dirty="0"/>
        </a:p>
        <a:p>
          <a:pPr marL="0" lvl="0" indent="0" algn="ctr" defTabSz="488950">
            <a:lnSpc>
              <a:spcPct val="90000"/>
            </a:lnSpc>
            <a:spcBef>
              <a:spcPct val="0"/>
            </a:spcBef>
            <a:spcAft>
              <a:spcPct val="35000"/>
            </a:spcAft>
            <a:buNone/>
          </a:pPr>
          <a:endParaRPr lang="en-US" sz="1100" kern="1200" dirty="0"/>
        </a:p>
      </dsp:txBody>
      <dsp:txXfrm>
        <a:off x="0" y="39687"/>
        <a:ext cx="3286125" cy="1971675"/>
      </dsp:txXfrm>
    </dsp:sp>
    <dsp:sp modelId="{2FEEA982-5434-42DB-99CA-545C2123A5F3}">
      <dsp:nvSpPr>
        <dsp:cNvPr id="0" name=""/>
        <dsp:cNvSpPr/>
      </dsp:nvSpPr>
      <dsp:spPr>
        <a:xfrm>
          <a:off x="3614737" y="39687"/>
          <a:ext cx="3286125" cy="1971675"/>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Actions and success criteria were identified against each of the target areas </a:t>
          </a:r>
          <a:endParaRPr lang="en-US" sz="1100" kern="1200" dirty="0"/>
        </a:p>
      </dsp:txBody>
      <dsp:txXfrm>
        <a:off x="3614737" y="39687"/>
        <a:ext cx="3286125" cy="1971675"/>
      </dsp:txXfrm>
    </dsp:sp>
    <dsp:sp modelId="{117F1DBD-6590-432D-9D54-13E4E561D35B}">
      <dsp:nvSpPr>
        <dsp:cNvPr id="0" name=""/>
        <dsp:cNvSpPr/>
      </dsp:nvSpPr>
      <dsp:spPr>
        <a:xfrm>
          <a:off x="7229475" y="39687"/>
          <a:ext cx="3286125" cy="1971675"/>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Actions were RAG rated in line with likely completion against identified timescale</a:t>
          </a:r>
          <a:endParaRPr lang="en-US" sz="1100" kern="1200" dirty="0"/>
        </a:p>
      </dsp:txBody>
      <dsp:txXfrm>
        <a:off x="7229475" y="39687"/>
        <a:ext cx="3286125" cy="1971675"/>
      </dsp:txXfrm>
    </dsp:sp>
    <dsp:sp modelId="{1359963B-B924-4110-A3EE-E28852420ECE}">
      <dsp:nvSpPr>
        <dsp:cNvPr id="0" name=""/>
        <dsp:cNvSpPr/>
      </dsp:nvSpPr>
      <dsp:spPr>
        <a:xfrm>
          <a:off x="0" y="2339975"/>
          <a:ext cx="3286125" cy="1971675"/>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kern="1200" dirty="0"/>
            <a:t>Timescales were identified as those achieved by:</a:t>
          </a:r>
        </a:p>
        <a:p>
          <a:pPr marL="0" lvl="0" indent="0" algn="l" defTabSz="488950">
            <a:lnSpc>
              <a:spcPct val="90000"/>
            </a:lnSpc>
            <a:spcBef>
              <a:spcPct val="0"/>
            </a:spcBef>
            <a:spcAft>
              <a:spcPct val="35000"/>
            </a:spcAft>
            <a:buNone/>
          </a:pPr>
          <a:endParaRPr lang="en-US" sz="1100" kern="1200" dirty="0"/>
        </a:p>
        <a:p>
          <a:pPr marL="57150" lvl="1" indent="-57150" algn="l" defTabSz="488950">
            <a:lnSpc>
              <a:spcPct val="90000"/>
            </a:lnSpc>
            <a:spcBef>
              <a:spcPct val="0"/>
            </a:spcBef>
            <a:spcAft>
              <a:spcPct val="15000"/>
            </a:spcAft>
            <a:buChar char="•"/>
          </a:pPr>
          <a:r>
            <a:rPr lang="en-GB" sz="1100" kern="1200" dirty="0"/>
            <a:t>The end of this academic year</a:t>
          </a:r>
          <a:endParaRPr lang="en-US" sz="1100" kern="1200" dirty="0"/>
        </a:p>
        <a:p>
          <a:pPr marL="57150" lvl="1" indent="-57150" algn="l" defTabSz="488950">
            <a:lnSpc>
              <a:spcPct val="90000"/>
            </a:lnSpc>
            <a:spcBef>
              <a:spcPct val="0"/>
            </a:spcBef>
            <a:spcAft>
              <a:spcPct val="15000"/>
            </a:spcAft>
            <a:buChar char="•"/>
          </a:pPr>
          <a:r>
            <a:rPr lang="en-GB" sz="1100" kern="1200" dirty="0"/>
            <a:t>The end of the calendar year</a:t>
          </a:r>
          <a:endParaRPr lang="en-US" sz="1100" kern="1200" dirty="0"/>
        </a:p>
        <a:p>
          <a:pPr marL="57150" lvl="1" indent="-57150" algn="l" defTabSz="488950">
            <a:lnSpc>
              <a:spcPct val="90000"/>
            </a:lnSpc>
            <a:spcBef>
              <a:spcPct val="0"/>
            </a:spcBef>
            <a:spcAft>
              <a:spcPct val="15000"/>
            </a:spcAft>
            <a:buChar char="•"/>
          </a:pPr>
          <a:r>
            <a:rPr lang="en-GB" sz="1100" kern="1200" dirty="0"/>
            <a:t>The end of the next academic 2022/23</a:t>
          </a:r>
          <a:endParaRPr lang="en-US" sz="1100" kern="1200" dirty="0"/>
        </a:p>
      </dsp:txBody>
      <dsp:txXfrm>
        <a:off x="0" y="2339975"/>
        <a:ext cx="3286125" cy="1971675"/>
      </dsp:txXfrm>
    </dsp:sp>
    <dsp:sp modelId="{A674E0AE-1DF5-4A52-AE54-60967F634260}">
      <dsp:nvSpPr>
        <dsp:cNvPr id="0" name=""/>
        <dsp:cNvSpPr/>
      </dsp:nvSpPr>
      <dsp:spPr>
        <a:xfrm>
          <a:off x="3614737" y="2339975"/>
          <a:ext cx="3286125" cy="1971675"/>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The action plan will be monitored by the Attendance and Belonging Task Group</a:t>
          </a:r>
          <a:endParaRPr lang="en-US" sz="1100" kern="1200" dirty="0"/>
        </a:p>
      </dsp:txBody>
      <dsp:txXfrm>
        <a:off x="3614737" y="2339975"/>
        <a:ext cx="3286125" cy="1971675"/>
      </dsp:txXfrm>
    </dsp:sp>
    <dsp:sp modelId="{9B918241-63E4-492B-87BD-4C819A282767}">
      <dsp:nvSpPr>
        <dsp:cNvPr id="0" name=""/>
        <dsp:cNvSpPr/>
      </dsp:nvSpPr>
      <dsp:spPr>
        <a:xfrm>
          <a:off x="7229475" y="2339975"/>
          <a:ext cx="3286125" cy="197167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Work taking place over and above existing day to day activity of the Attendance and Belonging and Education Welfare teams</a:t>
          </a:r>
          <a:endParaRPr lang="en-US" sz="1100" kern="1200" dirty="0"/>
        </a:p>
      </dsp:txBody>
      <dsp:txXfrm>
        <a:off x="7229475"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4229-E302-4737-8834-21169A7FDA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DF95B6-0A45-4BDB-9456-40CC59E8C9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FF6BD3-5D00-41E0-972F-FCE805C05EBC}"/>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F45036DA-152A-4028-A6BB-817D59B76E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5191B8-D705-4B53-8DAE-BAAB99D6B92B}"/>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1189847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652CE-BB88-4151-B75F-B5B679743D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2C75CF-9165-4E5E-AE07-4F123484C4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6EEF71-FA74-4315-9A3C-4E36AF789B17}"/>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D5A8A10B-B244-45D2-AB76-F77537A3CD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C0284E-18EA-42F4-A220-EF95634B85B3}"/>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22752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F420B1-5D5D-41C2-9E89-CB6CDC4892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4278F4-7D3C-4107-B38E-72045F6505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AB9795-EAA0-4A6A-85C0-53DC5F0B336B}"/>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884852EB-CAE0-4B41-9A5C-6D799D159B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1A9B03-6977-43DE-9685-5C051F19F9BE}"/>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408329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1AAEE-8BAD-41D3-9552-AED15FFAC3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A39998-EA6D-4DEF-AA13-EDDC23B77A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4CB61F-C8F2-43E1-8D51-C8BCD4C64951}"/>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5D9F90CD-E486-4C12-A5A7-1F55007FBB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FB2BC-CA4A-46C0-8415-FDBDF9003BF8}"/>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3244612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C0B7E-26E3-4F24-AC31-9989B8D55E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72725F6-9304-4130-89C9-B9F151F0A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2EE379-9FDE-412D-AF22-7E84F110A720}"/>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F156ACBD-31C9-4DA9-AEA0-3B824E8C4C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B5414A-6938-48FB-AAF2-304B60150289}"/>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223918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10920-F823-44EA-A4A3-657DD4282D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72EFCD-ED40-46FD-B3B5-34E6E8FD61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271EF7-A099-49C9-9297-82E6882B3F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52B8A1-B0AE-4006-A446-E7B341A2BA8E}"/>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6" name="Footer Placeholder 5">
            <a:extLst>
              <a:ext uri="{FF2B5EF4-FFF2-40B4-BE49-F238E27FC236}">
                <a16:creationId xmlns:a16="http://schemas.microsoft.com/office/drawing/2014/main" id="{4BC820B0-2151-49AE-ABEF-88510FF528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3D7F80-4299-43FB-BEAB-412EF56F5B95}"/>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1112055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8367C-3E4C-44A2-89B9-27FE44DA1D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5B26AF-8C95-4BCC-B7FC-CD49FE363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EAB380-666E-49AB-9DF4-6B7C77E9E6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40CBB5B-6D11-4690-A575-D0FD84BE66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635768-8C95-4A2D-85D7-3327952E1F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4DECF00-F63D-458B-B275-9A5A38C64A6F}"/>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8" name="Footer Placeholder 7">
            <a:extLst>
              <a:ext uri="{FF2B5EF4-FFF2-40B4-BE49-F238E27FC236}">
                <a16:creationId xmlns:a16="http://schemas.microsoft.com/office/drawing/2014/main" id="{E281A20F-A504-4807-8E7A-7C2E5D77DF6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CC3DEA-7CA4-48FD-BEF5-FA9ECED85BD8}"/>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286691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CA86-8B92-4267-9B5C-58A2CBF50C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DDF2031-EBFD-4BE0-93B9-34F21D39C579}"/>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4" name="Footer Placeholder 3">
            <a:extLst>
              <a:ext uri="{FF2B5EF4-FFF2-40B4-BE49-F238E27FC236}">
                <a16:creationId xmlns:a16="http://schemas.microsoft.com/office/drawing/2014/main" id="{8A68192F-A7BB-408C-AFEA-B5F9BEB57F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A59353E-D3EB-42B8-9AF5-A8BD56A76E72}"/>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310916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F4AAED-B0EC-4B9F-B8A6-479074D5D581}"/>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3" name="Footer Placeholder 2">
            <a:extLst>
              <a:ext uri="{FF2B5EF4-FFF2-40B4-BE49-F238E27FC236}">
                <a16:creationId xmlns:a16="http://schemas.microsoft.com/office/drawing/2014/main" id="{7E1BC5B2-9B47-459E-9352-9C00BE8D71C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6BAD4B-588C-4B27-9BE3-38B4EDF52EF6}"/>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2433721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7CBDA-C9E7-494C-A398-FE833EC70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D21203D-7888-43AC-B058-DAB5D9607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3F6A5A-5A84-4781-BD3D-7D7D3E8288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629085-5C6B-4D3F-90E0-9B2C7E5675A6}"/>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6" name="Footer Placeholder 5">
            <a:extLst>
              <a:ext uri="{FF2B5EF4-FFF2-40B4-BE49-F238E27FC236}">
                <a16:creationId xmlns:a16="http://schemas.microsoft.com/office/drawing/2014/main" id="{02980297-5D84-4A75-A143-3FE51E9024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04972B-B117-4027-B068-D4C3EB01EF36}"/>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192627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54FD-87F6-42E4-A8F7-64C20E9ED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14FED-EC5E-4FA5-ABC0-DF4703DF0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C85DCE-27DA-48C8-B400-821E5A5584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F6238-C644-4A79-AA12-8F67DF6AB050}"/>
              </a:ext>
            </a:extLst>
          </p:cNvPr>
          <p:cNvSpPr>
            <a:spLocks noGrp="1"/>
          </p:cNvSpPr>
          <p:nvPr>
            <p:ph type="dt" sz="half" idx="10"/>
          </p:nvPr>
        </p:nvSpPr>
        <p:spPr/>
        <p:txBody>
          <a:bodyPr/>
          <a:lstStyle/>
          <a:p>
            <a:fld id="{61F97EC1-32C6-44DE-98C2-BD5F066E1F0F}" type="datetimeFigureOut">
              <a:rPr lang="en-GB" smtClean="0"/>
              <a:t>27/03/2022</a:t>
            </a:fld>
            <a:endParaRPr lang="en-GB"/>
          </a:p>
        </p:txBody>
      </p:sp>
      <p:sp>
        <p:nvSpPr>
          <p:cNvPr id="6" name="Footer Placeholder 5">
            <a:extLst>
              <a:ext uri="{FF2B5EF4-FFF2-40B4-BE49-F238E27FC236}">
                <a16:creationId xmlns:a16="http://schemas.microsoft.com/office/drawing/2014/main" id="{272610D7-C9AD-45B8-ABC2-F5A59AFE0E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DA794C-023C-4233-A559-F2E0F45DD44A}"/>
              </a:ext>
            </a:extLst>
          </p:cNvPr>
          <p:cNvSpPr>
            <a:spLocks noGrp="1"/>
          </p:cNvSpPr>
          <p:nvPr>
            <p:ph type="sldNum" sz="quarter" idx="12"/>
          </p:nvPr>
        </p:nvSpPr>
        <p:spPr/>
        <p:txBody>
          <a:bodyPr/>
          <a:lstStyle/>
          <a:p>
            <a:fld id="{3B1D84C0-468F-4475-9400-2A45ACF8FD2C}" type="slidenum">
              <a:rPr lang="en-GB" smtClean="0"/>
              <a:t>‹#›</a:t>
            </a:fld>
            <a:endParaRPr lang="en-GB"/>
          </a:p>
        </p:txBody>
      </p:sp>
    </p:spTree>
    <p:extLst>
      <p:ext uri="{BB962C8B-B14F-4D97-AF65-F5344CB8AC3E}">
        <p14:creationId xmlns:p14="http://schemas.microsoft.com/office/powerpoint/2010/main" val="229535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5EDCAE-2887-4BFA-9EE9-38B2013E9E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F54AEB-A48E-4ECE-9252-4C8F476A6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2B7F1C-7520-44FA-9EBE-CC8293447A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97EC1-32C6-44DE-98C2-BD5F066E1F0F}" type="datetimeFigureOut">
              <a:rPr lang="en-GB" smtClean="0"/>
              <a:t>27/03/2022</a:t>
            </a:fld>
            <a:endParaRPr lang="en-GB"/>
          </a:p>
        </p:txBody>
      </p:sp>
      <p:sp>
        <p:nvSpPr>
          <p:cNvPr id="5" name="Footer Placeholder 4">
            <a:extLst>
              <a:ext uri="{FF2B5EF4-FFF2-40B4-BE49-F238E27FC236}">
                <a16:creationId xmlns:a16="http://schemas.microsoft.com/office/drawing/2014/main" id="{04F9396C-1060-4741-9C4C-89C269FD02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961BD93-0A50-4BFD-891A-C0550C9508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D84C0-468F-4475-9400-2A45ACF8FD2C}" type="slidenum">
              <a:rPr lang="en-GB" smtClean="0"/>
              <a:t>‹#›</a:t>
            </a:fld>
            <a:endParaRPr lang="en-GB"/>
          </a:p>
        </p:txBody>
      </p:sp>
    </p:spTree>
    <p:extLst>
      <p:ext uri="{BB962C8B-B14F-4D97-AF65-F5344CB8AC3E}">
        <p14:creationId xmlns:p14="http://schemas.microsoft.com/office/powerpoint/2010/main" val="2808813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bristol.gov.uk/resources-professionals/children-missing-education-cme" TargetMode="External"/><Relationship Id="rId2" Type="http://schemas.openxmlformats.org/officeDocument/2006/relationships/hyperlink" Target="https://eur03.safelinks.protection.outlook.com/?url=https%3A%2F%2Fforms.office.com%2Fr%2FdCK1JgZbxb&amp;data=04%7C01%7C%7C8f9611e4cdcf42831ef208da0b24ec7d%7C6378a7a50f214482aee0897eb7de331f%7C0%7C0%7C637834550489108413%7CUnknown%7CTWFpbGZsb3d8eyJWIjoiMC4wLjAwMDAiLCJQIjoiV2luMzIiLCJBTiI6Ik1haWwiLCJXVCI6Mn0%3D%7C3000&amp;sdata=xyBZw4kHPSvYFZw8tCbLePSJ1RTifoH6GrH561anDcM%3D&amp;reserved=0"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C72FEE-4DC2-4BC1-B0DD-025D0F58FDFF}"/>
              </a:ext>
            </a:extLst>
          </p:cNvPr>
          <p:cNvSpPr>
            <a:spLocks noGrp="1"/>
          </p:cNvSpPr>
          <p:nvPr>
            <p:ph type="title"/>
          </p:nvPr>
        </p:nvSpPr>
        <p:spPr>
          <a:xfrm>
            <a:off x="643467" y="640080"/>
            <a:ext cx="3096427" cy="5613236"/>
          </a:xfrm>
        </p:spPr>
        <p:txBody>
          <a:bodyPr anchor="ctr">
            <a:normAutofit/>
          </a:bodyPr>
          <a:lstStyle/>
          <a:p>
            <a:r>
              <a:rPr lang="en-GB">
                <a:solidFill>
                  <a:srgbClr val="FFFFFF"/>
                </a:solidFill>
              </a:rPr>
              <a:t>Factors impacting attendance in Bristol</a:t>
            </a:r>
          </a:p>
        </p:txBody>
      </p:sp>
      <p:sp>
        <p:nvSpPr>
          <p:cNvPr id="3" name="Content Placeholder 2">
            <a:extLst>
              <a:ext uri="{FF2B5EF4-FFF2-40B4-BE49-F238E27FC236}">
                <a16:creationId xmlns:a16="http://schemas.microsoft.com/office/drawing/2014/main" id="{1B6283FF-ECD3-4A7A-8F2A-40B3FEBA59EB}"/>
              </a:ext>
            </a:extLst>
          </p:cNvPr>
          <p:cNvSpPr>
            <a:spLocks noGrp="1"/>
          </p:cNvSpPr>
          <p:nvPr>
            <p:ph idx="1"/>
          </p:nvPr>
        </p:nvSpPr>
        <p:spPr>
          <a:xfrm>
            <a:off x="4699818" y="640082"/>
            <a:ext cx="6848715" cy="2484884"/>
          </a:xfrm>
        </p:spPr>
        <p:txBody>
          <a:bodyPr anchor="ctr">
            <a:normAutofit lnSpcReduction="10000"/>
          </a:bodyPr>
          <a:lstStyle/>
          <a:p>
            <a:r>
              <a:rPr lang="en-GB" sz="1400" dirty="0"/>
              <a:t>Continued impact of COVID – weekly meetings held with Public Health to review data </a:t>
            </a:r>
          </a:p>
          <a:p>
            <a:r>
              <a:rPr lang="en-GB" sz="1400" dirty="0"/>
              <a:t>Other illnesses </a:t>
            </a:r>
            <a:r>
              <a:rPr lang="en-GB" sz="1400" dirty="0" err="1"/>
              <a:t>inc</a:t>
            </a:r>
            <a:r>
              <a:rPr lang="en-GB" sz="1400" dirty="0"/>
              <a:t> chicken pox and scarlet fever</a:t>
            </a:r>
          </a:p>
          <a:p>
            <a:r>
              <a:rPr lang="en-GB" sz="1400" dirty="0"/>
              <a:t>Class closures</a:t>
            </a:r>
          </a:p>
          <a:p>
            <a:r>
              <a:rPr lang="en-GB" sz="1400" dirty="0"/>
              <a:t>Storm Eunice</a:t>
            </a:r>
          </a:p>
          <a:p>
            <a:r>
              <a:rPr lang="en-GB" sz="1400" dirty="0"/>
              <a:t>Youth Strike for Climate Protest</a:t>
            </a:r>
          </a:p>
          <a:p>
            <a:r>
              <a:rPr lang="en-GB" sz="1400" dirty="0"/>
              <a:t>Availability of school places</a:t>
            </a:r>
          </a:p>
          <a:p>
            <a:r>
              <a:rPr lang="en-GB" sz="1400" dirty="0"/>
              <a:t>Delays in arranging start dates and admission responses</a:t>
            </a:r>
          </a:p>
          <a:p>
            <a:r>
              <a:rPr lang="en-GB" sz="1400" dirty="0"/>
              <a:t>Availability of home to school transport  </a:t>
            </a:r>
          </a:p>
        </p:txBody>
      </p:sp>
      <p:pic>
        <p:nvPicPr>
          <p:cNvPr id="7" name="Picture 6" descr="Graphical user interface&#10;&#10;Description automatically generated with medium confidence">
            <a:extLst>
              <a:ext uri="{FF2B5EF4-FFF2-40B4-BE49-F238E27FC236}">
                <a16:creationId xmlns:a16="http://schemas.microsoft.com/office/drawing/2014/main" id="{9D871090-F386-45FD-BE78-DC5FD68DF6C4}"/>
              </a:ext>
            </a:extLst>
          </p:cNvPr>
          <p:cNvPicPr/>
          <p:nvPr/>
        </p:nvPicPr>
        <p:blipFill>
          <a:blip r:embed="rId2"/>
          <a:stretch>
            <a:fillRect/>
          </a:stretch>
        </p:blipFill>
        <p:spPr>
          <a:xfrm>
            <a:off x="4654297" y="3880793"/>
            <a:ext cx="6894236" cy="1620145"/>
          </a:xfrm>
          <a:prstGeom prst="rect">
            <a:avLst/>
          </a:prstGeom>
        </p:spPr>
      </p:pic>
    </p:spTree>
    <p:extLst>
      <p:ext uri="{BB962C8B-B14F-4D97-AF65-F5344CB8AC3E}">
        <p14:creationId xmlns:p14="http://schemas.microsoft.com/office/powerpoint/2010/main" val="2684396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B09E7-E64B-491C-85C1-2E77062C52B4}"/>
              </a:ext>
            </a:extLst>
          </p:cNvPr>
          <p:cNvSpPr>
            <a:spLocks noGrp="1"/>
          </p:cNvSpPr>
          <p:nvPr>
            <p:ph type="title"/>
          </p:nvPr>
        </p:nvSpPr>
        <p:spPr>
          <a:xfrm>
            <a:off x="635000" y="640823"/>
            <a:ext cx="3418659" cy="5583148"/>
          </a:xfrm>
        </p:spPr>
        <p:txBody>
          <a:bodyPr anchor="ctr">
            <a:normAutofit/>
          </a:bodyPr>
          <a:lstStyle/>
          <a:p>
            <a:r>
              <a:rPr lang="en-GB" sz="5400"/>
              <a:t>DfE support from Attendance Advisors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4613543-7727-53C1-5D2E-25550CA2B3E0}"/>
              </a:ext>
            </a:extLst>
          </p:cNvPr>
          <p:cNvGraphicFramePr>
            <a:graphicFrameLocks noGrp="1"/>
          </p:cNvGraphicFramePr>
          <p:nvPr>
            <p:ph idx="1"/>
            <p:extLst>
              <p:ext uri="{D42A27DB-BD31-4B8C-83A1-F6EECF244321}">
                <p14:modId xmlns:p14="http://schemas.microsoft.com/office/powerpoint/2010/main" val="3219858392"/>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88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2FCE93-FB2E-4E74-BFB2-DBF81C939DEF}"/>
              </a:ext>
            </a:extLst>
          </p:cNvPr>
          <p:cNvSpPr>
            <a:spLocks noGrp="1"/>
          </p:cNvSpPr>
          <p:nvPr>
            <p:ph type="title"/>
          </p:nvPr>
        </p:nvSpPr>
        <p:spPr>
          <a:xfrm>
            <a:off x="210207" y="210154"/>
            <a:ext cx="11571890" cy="1511648"/>
          </a:xfrm>
        </p:spPr>
        <p:txBody>
          <a:bodyPr>
            <a:normAutofit fontScale="90000"/>
          </a:bodyPr>
          <a:lstStyle/>
          <a:p>
            <a:r>
              <a:rPr lang="en-GB" sz="4800" dirty="0"/>
              <a:t>Feedback from the one day focussed visit following completion of an Attendance Self-evaluation</a:t>
            </a:r>
          </a:p>
        </p:txBody>
      </p:sp>
      <p:graphicFrame>
        <p:nvGraphicFramePr>
          <p:cNvPr id="5" name="Content Placeholder 2">
            <a:extLst>
              <a:ext uri="{FF2B5EF4-FFF2-40B4-BE49-F238E27FC236}">
                <a16:creationId xmlns:a16="http://schemas.microsoft.com/office/drawing/2014/main" id="{9FEF669C-A030-119B-C937-802AA1358C06}"/>
              </a:ext>
            </a:extLst>
          </p:cNvPr>
          <p:cNvGraphicFramePr>
            <a:graphicFrameLocks noGrp="1"/>
          </p:cNvGraphicFramePr>
          <p:nvPr>
            <p:ph idx="1"/>
            <p:extLst>
              <p:ext uri="{D42A27DB-BD31-4B8C-83A1-F6EECF244321}">
                <p14:modId xmlns:p14="http://schemas.microsoft.com/office/powerpoint/2010/main" val="39187170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2385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1597BD9B-7599-CEE5-040E-CAC46A85C167}"/>
              </a:ext>
            </a:extLst>
          </p:cNvPr>
          <p:cNvPicPr>
            <a:picLocks noChangeAspect="1"/>
          </p:cNvPicPr>
          <p:nvPr/>
        </p:nvPicPr>
        <p:blipFill rotWithShape="1">
          <a:blip r:embed="rId2">
            <a:alphaModFix amt="35000"/>
          </a:blip>
          <a:srcRect b="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46085BA6-C005-48AF-8A57-D4C30A87A2CD}"/>
              </a:ext>
            </a:extLst>
          </p:cNvPr>
          <p:cNvSpPr>
            <a:spLocks noGrp="1"/>
          </p:cNvSpPr>
          <p:nvPr>
            <p:ph type="title"/>
          </p:nvPr>
        </p:nvSpPr>
        <p:spPr>
          <a:xfrm>
            <a:off x="838200" y="365125"/>
            <a:ext cx="10515600" cy="1325563"/>
          </a:xfrm>
        </p:spPr>
        <p:txBody>
          <a:bodyPr>
            <a:normAutofit/>
          </a:bodyPr>
          <a:lstStyle/>
          <a:p>
            <a:r>
              <a:rPr lang="en-GB" dirty="0">
                <a:solidFill>
                  <a:srgbClr val="FFFFFF"/>
                </a:solidFill>
              </a:rPr>
              <a:t>Action Plan</a:t>
            </a:r>
          </a:p>
        </p:txBody>
      </p:sp>
      <p:graphicFrame>
        <p:nvGraphicFramePr>
          <p:cNvPr id="5" name="Content Placeholder 2">
            <a:extLst>
              <a:ext uri="{FF2B5EF4-FFF2-40B4-BE49-F238E27FC236}">
                <a16:creationId xmlns:a16="http://schemas.microsoft.com/office/drawing/2014/main" id="{6C727251-37DE-12A1-40A1-55C40DB5C0D1}"/>
              </a:ext>
            </a:extLst>
          </p:cNvPr>
          <p:cNvGraphicFramePr>
            <a:graphicFrameLocks noGrp="1"/>
          </p:cNvGraphicFramePr>
          <p:nvPr>
            <p:ph idx="1"/>
            <p:extLst>
              <p:ext uri="{D42A27DB-BD31-4B8C-83A1-F6EECF244321}">
                <p14:modId xmlns:p14="http://schemas.microsoft.com/office/powerpoint/2010/main" val="32469612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619299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ECDBC9-4CA4-4B67-9E4A-EE2852983A97}"/>
              </a:ext>
            </a:extLst>
          </p:cNvPr>
          <p:cNvSpPr>
            <a:spLocks noGrp="1"/>
          </p:cNvSpPr>
          <p:nvPr>
            <p:ph type="title"/>
          </p:nvPr>
        </p:nvSpPr>
        <p:spPr>
          <a:xfrm>
            <a:off x="572493" y="238539"/>
            <a:ext cx="11018520" cy="1434415"/>
          </a:xfrm>
        </p:spPr>
        <p:txBody>
          <a:bodyPr anchor="b">
            <a:normAutofit/>
          </a:bodyPr>
          <a:lstStyle/>
          <a:p>
            <a:r>
              <a:rPr lang="en-GB" sz="5400"/>
              <a:t>Ukrainian Refugees </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6DBC04-8306-417C-A675-FF827BA34E54}"/>
              </a:ext>
            </a:extLst>
          </p:cNvPr>
          <p:cNvSpPr>
            <a:spLocks noGrp="1"/>
          </p:cNvSpPr>
          <p:nvPr>
            <p:ph idx="1"/>
          </p:nvPr>
        </p:nvSpPr>
        <p:spPr>
          <a:xfrm>
            <a:off x="572493" y="2071316"/>
            <a:ext cx="6713552" cy="4119172"/>
          </a:xfrm>
        </p:spPr>
        <p:txBody>
          <a:bodyPr anchor="t">
            <a:normAutofit lnSpcReduction="10000"/>
          </a:bodyPr>
          <a:lstStyle/>
          <a:p>
            <a:pPr>
              <a:spcAft>
                <a:spcPts val="1000"/>
              </a:spcAft>
            </a:pPr>
            <a:r>
              <a:rPr lang="en-GB" sz="1400" b="1" dirty="0">
                <a:effectLst/>
                <a:latin typeface="Arial" panose="020B0604020202020204" pitchFamily="34" charset="0"/>
                <a:ea typeface="Times New Roman" panose="02020603050405020304" pitchFamily="18" charset="0"/>
                <a:cs typeface="Times New Roman" panose="02020603050405020304" pitchFamily="18" charset="0"/>
              </a:rPr>
              <a:t>If you are able to offer a place in your setting </a:t>
            </a:r>
            <a:r>
              <a:rPr lang="en-GB" sz="1400" dirty="0">
                <a:effectLst/>
                <a:latin typeface="Arial" panose="020B0604020202020204" pitchFamily="34" charset="0"/>
                <a:ea typeface="Times New Roman" panose="02020603050405020304" pitchFamily="18" charset="0"/>
                <a:cs typeface="Times New Roman" panose="02020603050405020304" pitchFamily="18" charset="0"/>
              </a:rPr>
              <a:t>for a Ukrainian child/ young person</a:t>
            </a:r>
            <a:r>
              <a:rPr lang="en-GB"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1400" dirty="0">
                <a:effectLst/>
                <a:latin typeface="Arial" panose="020B0604020202020204" pitchFamily="34" charset="0"/>
                <a:ea typeface="Times New Roman" panose="02020603050405020304" pitchFamily="18" charset="0"/>
                <a:cs typeface="Times New Roman" panose="02020603050405020304" pitchFamily="18" charset="0"/>
              </a:rPr>
              <a:t> following an  admissions enquiry, please can you process the application as soon as possible, following your usual processes. So that we can ensure we support these pupils in the best way possible please can you complete the Microsoft form detailed below. If Bristol City Council processes your in year admissions applications, as soon as a place is allocated and accepted, please also complete the Microsoft Form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1400" u="sng" dirty="0">
                <a:effectLst/>
                <a:latin typeface="Arial" panose="020B0604020202020204" pitchFamily="34" charset="0"/>
                <a:ea typeface="Times New Roman" panose="02020603050405020304" pitchFamily="18" charset="0"/>
                <a:cs typeface="Times New Roman" panose="02020603050405020304" pitchFamily="18" charset="0"/>
                <a:hlinkClick r:id="rId2" tooltip="https://forms.office.com/r/dCK1JgZbxb"/>
              </a:rPr>
              <a:t>Ukrainian refugee children - Notification of school admissions and enquiries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1400" b="1" dirty="0">
                <a:effectLst/>
                <a:latin typeface="Arial" panose="020B0604020202020204" pitchFamily="34" charset="0"/>
                <a:ea typeface="Calibri" panose="020F0502020204030204" pitchFamily="34" charset="0"/>
                <a:cs typeface="Times New Roman" panose="02020603050405020304" pitchFamily="18" charset="0"/>
              </a:rPr>
              <a:t>If you are unable to offer a place in your setting</a:t>
            </a:r>
            <a:r>
              <a:rPr lang="en-GB" sz="1400" dirty="0">
                <a:effectLst/>
                <a:latin typeface="Arial" panose="020B0604020202020204" pitchFamily="34" charset="0"/>
                <a:ea typeface="Calibri" panose="020F0502020204030204" pitchFamily="34" charset="0"/>
                <a:cs typeface="Times New Roman" panose="02020603050405020304" pitchFamily="18" charset="0"/>
              </a:rPr>
              <a:t> for a Ukrainian refugee child/young person following  an admissions enquiry, please can you complete a Children Missing Education Form by following the link below:</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1400" u="sng" dirty="0">
                <a:effectLst/>
                <a:latin typeface="Arial" panose="020B0604020202020204" pitchFamily="34" charset="0"/>
                <a:ea typeface="Calibri" panose="020F0502020204030204" pitchFamily="34" charset="0"/>
                <a:cs typeface="Times New Roman" panose="02020603050405020304" pitchFamily="18" charset="0"/>
                <a:hlinkClick r:id="rId3"/>
              </a:rPr>
              <a:t>Children missing education (CME) - bristol.gov.uk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1400" b="1" u="sng" dirty="0">
                <a:effectLst/>
                <a:latin typeface="Arial" panose="020B0604020202020204" pitchFamily="34" charset="0"/>
                <a:ea typeface="Calibri" panose="020F0502020204030204" pitchFamily="34" charset="0"/>
                <a:cs typeface="Times New Roman" panose="02020603050405020304" pitchFamily="18" charset="0"/>
              </a:rPr>
              <a:t>Important please note they are a Ukrainian Refugee in the free text at the end of the form </a:t>
            </a:r>
            <a:r>
              <a:rPr lang="en-GB" sz="1400" dirty="0">
                <a:effectLst/>
                <a:latin typeface="Arial" panose="020B0604020202020204" pitchFamily="34" charset="0"/>
                <a:ea typeface="Calibri" panose="020F0502020204030204" pitchFamily="34" charset="0"/>
                <a:cs typeface="Times New Roman" panose="02020603050405020304" pitchFamily="18" charset="0"/>
              </a:rPr>
              <a:t>If you have any queries about the admissions arrangements for any new Ukrainian pupils please contact the attendanceandbelongingteam@bristol.gov.uk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pic>
        <p:nvPicPr>
          <p:cNvPr id="4" name="Picture 3" descr="Ukraine, Flag, Country, Symbol, Nation">
            <a:extLst>
              <a:ext uri="{FF2B5EF4-FFF2-40B4-BE49-F238E27FC236}">
                <a16:creationId xmlns:a16="http://schemas.microsoft.com/office/drawing/2014/main" id="{2331A9CB-F532-432A-A778-AF15F0B73818}"/>
              </a:ext>
            </a:extLst>
          </p:cNvPr>
          <p:cNvPicPr/>
          <p:nvPr/>
        </p:nvPicPr>
        <p:blipFill rotWithShape="1">
          <a:blip r:embed="rId4">
            <a:extLst>
              <a:ext uri="{28A0092B-C50C-407E-A947-70E740481C1C}">
                <a14:useLocalDpi xmlns:a14="http://schemas.microsoft.com/office/drawing/2010/main" val="0"/>
              </a:ext>
            </a:extLst>
          </a:blip>
          <a:srcRect l="21531" r="21880" b="4"/>
          <a:stretch/>
        </p:blipFill>
        <p:spPr bwMode="auto">
          <a:xfrm>
            <a:off x="7675658" y="2093976"/>
            <a:ext cx="3941064" cy="4096512"/>
          </a:xfrm>
          <a:prstGeom prst="rect">
            <a:avLst/>
          </a:prstGeom>
          <a:noFill/>
        </p:spPr>
      </p:pic>
    </p:spTree>
    <p:extLst>
      <p:ext uri="{BB962C8B-B14F-4D97-AF65-F5344CB8AC3E}">
        <p14:creationId xmlns:p14="http://schemas.microsoft.com/office/powerpoint/2010/main" val="1138694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TotalTime>
  <Words>588</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Factors impacting attendance in Bristol</vt:lpstr>
      <vt:lpstr>DfE support from Attendance Advisors</vt:lpstr>
      <vt:lpstr>Feedback from the one day focussed visit following completion of an Attendance Self-evaluation</vt:lpstr>
      <vt:lpstr>Action Plan</vt:lpstr>
      <vt:lpstr>Ukrainian Refugees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BASHP Attendance Update</dc:title>
  <dc:creator>Lesley O'Hagan</dc:creator>
  <cp:lastModifiedBy>Lesley O'Hagan</cp:lastModifiedBy>
  <cp:revision>11</cp:revision>
  <dcterms:created xsi:type="dcterms:W3CDTF">2022-03-23T22:27:20Z</dcterms:created>
  <dcterms:modified xsi:type="dcterms:W3CDTF">2022-03-28T09:49:56Z</dcterms:modified>
</cp:coreProperties>
</file>