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953FA8-99CE-4B5A-9CDA-7E3678F39079}" v="211" dt="2021-06-30T07:31:36.0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59" d="100"/>
          <a:sy n="59" d="100"/>
        </p:scale>
        <p:origin x="8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ry Chan" userId="30e22913-699c-4710-ae1b-c17fdfa21957" providerId="ADAL" clId="{0FAAD492-B080-470A-9ABE-D55BEB6BC3B4}"/>
    <pc:docChg chg="custSel modSld">
      <pc:chgData name="Henry Chan" userId="30e22913-699c-4710-ae1b-c17fdfa21957" providerId="ADAL" clId="{0FAAD492-B080-470A-9ABE-D55BEB6BC3B4}" dt="2021-05-08T19:19:31.521" v="331"/>
      <pc:docMkLst>
        <pc:docMk/>
      </pc:docMkLst>
      <pc:sldChg chg="modAnim">
        <pc:chgData name="Henry Chan" userId="30e22913-699c-4710-ae1b-c17fdfa21957" providerId="ADAL" clId="{0FAAD492-B080-470A-9ABE-D55BEB6BC3B4}" dt="2021-05-08T19:18:22.522" v="321"/>
        <pc:sldMkLst>
          <pc:docMk/>
          <pc:sldMk cId="4207792194" sldId="257"/>
        </pc:sldMkLst>
      </pc:sldChg>
      <pc:sldChg chg="modAnim">
        <pc:chgData name="Henry Chan" userId="30e22913-699c-4710-ae1b-c17fdfa21957" providerId="ADAL" clId="{0FAAD492-B080-470A-9ABE-D55BEB6BC3B4}" dt="2021-05-08T19:18:13.939" v="320"/>
        <pc:sldMkLst>
          <pc:docMk/>
          <pc:sldMk cId="1734234556" sldId="258"/>
        </pc:sldMkLst>
      </pc:sldChg>
      <pc:sldChg chg="modAnim">
        <pc:chgData name="Henry Chan" userId="30e22913-699c-4710-ae1b-c17fdfa21957" providerId="ADAL" clId="{0FAAD492-B080-470A-9ABE-D55BEB6BC3B4}" dt="2021-05-08T19:19:06.367" v="328"/>
        <pc:sldMkLst>
          <pc:docMk/>
          <pc:sldMk cId="3226552265" sldId="260"/>
        </pc:sldMkLst>
      </pc:sldChg>
      <pc:sldChg chg="modAnim">
        <pc:chgData name="Henry Chan" userId="30e22913-699c-4710-ae1b-c17fdfa21957" providerId="ADAL" clId="{0FAAD492-B080-470A-9ABE-D55BEB6BC3B4}" dt="2021-05-08T19:19:31.521" v="331"/>
        <pc:sldMkLst>
          <pc:docMk/>
          <pc:sldMk cId="1143512831" sldId="261"/>
        </pc:sldMkLst>
      </pc:sldChg>
      <pc:sldChg chg="addSp modSp mod modAnim">
        <pc:chgData name="Henry Chan" userId="30e22913-699c-4710-ae1b-c17fdfa21957" providerId="ADAL" clId="{0FAAD492-B080-470A-9ABE-D55BEB6BC3B4}" dt="2021-05-08T19:17:54.687" v="314"/>
        <pc:sldMkLst>
          <pc:docMk/>
          <pc:sldMk cId="707928316" sldId="262"/>
        </pc:sldMkLst>
        <pc:spChg chg="add mod">
          <ac:chgData name="Henry Chan" userId="30e22913-699c-4710-ae1b-c17fdfa21957" providerId="ADAL" clId="{0FAAD492-B080-470A-9ABE-D55BEB6BC3B4}" dt="2021-05-08T19:17:15.031" v="310" actId="20577"/>
          <ac:spMkLst>
            <pc:docMk/>
            <pc:sldMk cId="707928316" sldId="262"/>
            <ac:spMk id="7" creationId="{30954F09-87BF-4DA9-84CD-85CAAB3DB89B}"/>
          </ac:spMkLst>
        </pc:spChg>
        <pc:picChg chg="mod">
          <ac:chgData name="Henry Chan" userId="30e22913-699c-4710-ae1b-c17fdfa21957" providerId="ADAL" clId="{0FAAD492-B080-470A-9ABE-D55BEB6BC3B4}" dt="2021-05-08T19:17:38.295" v="312" actId="1076"/>
          <ac:picMkLst>
            <pc:docMk/>
            <pc:sldMk cId="707928316" sldId="262"/>
            <ac:picMk id="6" creationId="{C634B9A4-6912-42E2-885E-1E84045B7E75}"/>
          </ac:picMkLst>
        </pc:picChg>
      </pc:sldChg>
      <pc:sldChg chg="modAnim">
        <pc:chgData name="Henry Chan" userId="30e22913-699c-4710-ae1b-c17fdfa21957" providerId="ADAL" clId="{0FAAD492-B080-470A-9ABE-D55BEB6BC3B4}" dt="2021-05-08T19:18:42.789" v="325"/>
        <pc:sldMkLst>
          <pc:docMk/>
          <pc:sldMk cId="2640195625" sldId="263"/>
        </pc:sldMkLst>
      </pc:sldChg>
    </pc:docChg>
  </pc:docChgLst>
  <pc:docChgLst>
    <pc:chgData name="Henry Chan" userId="30e22913-699c-4710-ae1b-c17fdfa21957" providerId="ADAL" clId="{90953FA8-99CE-4B5A-9CDA-7E3678F39079}"/>
    <pc:docChg chg="custSel modSld">
      <pc:chgData name="Henry Chan" userId="30e22913-699c-4710-ae1b-c17fdfa21957" providerId="ADAL" clId="{90953FA8-99CE-4B5A-9CDA-7E3678F39079}" dt="2021-06-30T07:31:55.498" v="1651" actId="20577"/>
      <pc:docMkLst>
        <pc:docMk/>
      </pc:docMkLst>
      <pc:sldChg chg="addSp modSp mod">
        <pc:chgData name="Henry Chan" userId="30e22913-699c-4710-ae1b-c17fdfa21957" providerId="ADAL" clId="{90953FA8-99CE-4B5A-9CDA-7E3678F39079}" dt="2021-06-30T07:24:09.693" v="455" actId="20577"/>
        <pc:sldMkLst>
          <pc:docMk/>
          <pc:sldMk cId="288289412" sldId="256"/>
        </pc:sldMkLst>
        <pc:spChg chg="mod">
          <ac:chgData name="Henry Chan" userId="30e22913-699c-4710-ae1b-c17fdfa21957" providerId="ADAL" clId="{90953FA8-99CE-4B5A-9CDA-7E3678F39079}" dt="2021-06-29T11:58:24.270" v="19" actId="1076"/>
          <ac:spMkLst>
            <pc:docMk/>
            <pc:sldMk cId="288289412" sldId="256"/>
            <ac:spMk id="2" creationId="{3D7813B4-046E-407D-BE77-14BEBB86D8CB}"/>
          </ac:spMkLst>
        </pc:spChg>
        <pc:spChg chg="add mod">
          <ac:chgData name="Henry Chan" userId="30e22913-699c-4710-ae1b-c17fdfa21957" providerId="ADAL" clId="{90953FA8-99CE-4B5A-9CDA-7E3678F39079}" dt="2021-06-30T07:24:09.693" v="455" actId="20577"/>
          <ac:spMkLst>
            <pc:docMk/>
            <pc:sldMk cId="288289412" sldId="256"/>
            <ac:spMk id="3" creationId="{0405B90A-AAC0-4256-85F5-57DAC02F2190}"/>
          </ac:spMkLst>
        </pc:spChg>
      </pc:sldChg>
      <pc:sldChg chg="modSp mod">
        <pc:chgData name="Henry Chan" userId="30e22913-699c-4710-ae1b-c17fdfa21957" providerId="ADAL" clId="{90953FA8-99CE-4B5A-9CDA-7E3678F39079}" dt="2021-06-30T07:30:28.247" v="1447" actId="20577"/>
        <pc:sldMkLst>
          <pc:docMk/>
          <pc:sldMk cId="3226552265" sldId="260"/>
        </pc:sldMkLst>
        <pc:spChg chg="mod">
          <ac:chgData name="Henry Chan" userId="30e22913-699c-4710-ae1b-c17fdfa21957" providerId="ADAL" clId="{90953FA8-99CE-4B5A-9CDA-7E3678F39079}" dt="2021-06-30T07:30:28.247" v="1447" actId="20577"/>
          <ac:spMkLst>
            <pc:docMk/>
            <pc:sldMk cId="3226552265" sldId="260"/>
            <ac:spMk id="2" creationId="{7564AB53-8913-4604-8321-A9756D1C7BD4}"/>
          </ac:spMkLst>
        </pc:spChg>
      </pc:sldChg>
      <pc:sldChg chg="modSp mod modAnim">
        <pc:chgData name="Henry Chan" userId="30e22913-699c-4710-ae1b-c17fdfa21957" providerId="ADAL" clId="{90953FA8-99CE-4B5A-9CDA-7E3678F39079}" dt="2021-06-30T07:31:55.498" v="1651" actId="20577"/>
        <pc:sldMkLst>
          <pc:docMk/>
          <pc:sldMk cId="1143512831" sldId="261"/>
        </pc:sldMkLst>
        <pc:spChg chg="mod">
          <ac:chgData name="Henry Chan" userId="30e22913-699c-4710-ae1b-c17fdfa21957" providerId="ADAL" clId="{90953FA8-99CE-4B5A-9CDA-7E3678F39079}" dt="2021-06-30T07:31:55.498" v="1651" actId="20577"/>
          <ac:spMkLst>
            <pc:docMk/>
            <pc:sldMk cId="1143512831" sldId="261"/>
            <ac:spMk id="2" creationId="{7D4DBC64-0B0A-4B5A-927A-9A98BAF85033}"/>
          </ac:spMkLst>
        </pc:spChg>
        <pc:spChg chg="mod">
          <ac:chgData name="Henry Chan" userId="30e22913-699c-4710-ae1b-c17fdfa21957" providerId="ADAL" clId="{90953FA8-99CE-4B5A-9CDA-7E3678F39079}" dt="2021-06-30T07:31:50.321" v="1640" actId="14100"/>
          <ac:spMkLst>
            <pc:docMk/>
            <pc:sldMk cId="1143512831" sldId="261"/>
            <ac:spMk id="3" creationId="{0D587963-5F63-493B-A4CB-584FB071243A}"/>
          </ac:spMkLst>
        </pc:spChg>
      </pc:sldChg>
      <pc:sldChg chg="modSp mod">
        <pc:chgData name="Henry Chan" userId="30e22913-699c-4710-ae1b-c17fdfa21957" providerId="ADAL" clId="{90953FA8-99CE-4B5A-9CDA-7E3678F39079}" dt="2021-06-30T07:27:49.291" v="1037" actId="1076"/>
        <pc:sldMkLst>
          <pc:docMk/>
          <pc:sldMk cId="707928316" sldId="262"/>
        </pc:sldMkLst>
        <pc:spChg chg="mod">
          <ac:chgData name="Henry Chan" userId="30e22913-699c-4710-ae1b-c17fdfa21957" providerId="ADAL" clId="{90953FA8-99CE-4B5A-9CDA-7E3678F39079}" dt="2021-06-30T07:27:40.618" v="1034" actId="14100"/>
          <ac:spMkLst>
            <pc:docMk/>
            <pc:sldMk cId="707928316" sldId="262"/>
            <ac:spMk id="7" creationId="{30954F09-87BF-4DA9-84CD-85CAAB3DB89B}"/>
          </ac:spMkLst>
        </pc:spChg>
        <pc:graphicFrameChg chg="mod modGraphic">
          <ac:chgData name="Henry Chan" userId="30e22913-699c-4710-ae1b-c17fdfa21957" providerId="ADAL" clId="{90953FA8-99CE-4B5A-9CDA-7E3678F39079}" dt="2021-06-30T07:27:49.291" v="1037" actId="1076"/>
          <ac:graphicFrameMkLst>
            <pc:docMk/>
            <pc:sldMk cId="707928316" sldId="262"/>
            <ac:graphicFrameMk id="4" creationId="{F07E4E27-08A0-4BC9-84C4-40E3D965E7B4}"/>
          </ac:graphicFrameMkLst>
        </pc:graphicFrameChg>
        <pc:picChg chg="mod">
          <ac:chgData name="Henry Chan" userId="30e22913-699c-4710-ae1b-c17fdfa21957" providerId="ADAL" clId="{90953FA8-99CE-4B5A-9CDA-7E3678F39079}" dt="2021-06-30T07:27:44.597" v="1035" actId="1076"/>
          <ac:picMkLst>
            <pc:docMk/>
            <pc:sldMk cId="707928316" sldId="262"/>
            <ac:picMk id="6" creationId="{C634B9A4-6912-42E2-885E-1E84045B7E75}"/>
          </ac:picMkLst>
        </pc:picChg>
      </pc:sldChg>
      <pc:sldChg chg="addSp modSp mod">
        <pc:chgData name="Henry Chan" userId="30e22913-699c-4710-ae1b-c17fdfa21957" providerId="ADAL" clId="{90953FA8-99CE-4B5A-9CDA-7E3678F39079}" dt="2021-06-30T07:30:15.362" v="1446" actId="1076"/>
        <pc:sldMkLst>
          <pc:docMk/>
          <pc:sldMk cId="2640195625" sldId="263"/>
        </pc:sldMkLst>
        <pc:spChg chg="add mod">
          <ac:chgData name="Henry Chan" userId="30e22913-699c-4710-ae1b-c17fdfa21957" providerId="ADAL" clId="{90953FA8-99CE-4B5A-9CDA-7E3678F39079}" dt="2021-06-30T07:30:04.184" v="1440" actId="14100"/>
          <ac:spMkLst>
            <pc:docMk/>
            <pc:sldMk cId="2640195625" sldId="263"/>
            <ac:spMk id="2" creationId="{7D761D26-EB44-45F0-BC1C-2C41FC0D9A8A}"/>
          </ac:spMkLst>
        </pc:spChg>
        <pc:picChg chg="mod">
          <ac:chgData name="Henry Chan" userId="30e22913-699c-4710-ae1b-c17fdfa21957" providerId="ADAL" clId="{90953FA8-99CE-4B5A-9CDA-7E3678F39079}" dt="2021-06-30T07:30:11.065" v="1444" actId="1076"/>
          <ac:picMkLst>
            <pc:docMk/>
            <pc:sldMk cId="2640195625" sldId="263"/>
            <ac:picMk id="4" creationId="{39BA76A5-BCC4-4992-AAE8-123EB0AA3097}"/>
          </ac:picMkLst>
        </pc:picChg>
        <pc:picChg chg="mod">
          <ac:chgData name="Henry Chan" userId="30e22913-699c-4710-ae1b-c17fdfa21957" providerId="ADAL" clId="{90953FA8-99CE-4B5A-9CDA-7E3678F39079}" dt="2021-06-30T07:30:12.923" v="1445" actId="1076"/>
          <ac:picMkLst>
            <pc:docMk/>
            <pc:sldMk cId="2640195625" sldId="263"/>
            <ac:picMk id="5" creationId="{730654F6-70E5-4852-A9D2-E619E721C199}"/>
          </ac:picMkLst>
        </pc:picChg>
        <pc:picChg chg="mod">
          <ac:chgData name="Henry Chan" userId="30e22913-699c-4710-ae1b-c17fdfa21957" providerId="ADAL" clId="{90953FA8-99CE-4B5A-9CDA-7E3678F39079}" dt="2021-06-30T07:30:15.362" v="1446" actId="1076"/>
          <ac:picMkLst>
            <pc:docMk/>
            <pc:sldMk cId="2640195625" sldId="263"/>
            <ac:picMk id="6" creationId="{376D45FA-0266-4E6E-A8CB-59E475F4CFD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6A548-0423-49E9-A0C3-2436A1FCE4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B79419F-1DD0-471C-A9C8-5959C567B2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66FFAEB-9394-44A2-B348-93D66C423FC6}"/>
              </a:ext>
            </a:extLst>
          </p:cNvPr>
          <p:cNvSpPr>
            <a:spLocks noGrp="1"/>
          </p:cNvSpPr>
          <p:nvPr>
            <p:ph type="dt" sz="half" idx="10"/>
          </p:nvPr>
        </p:nvSpPr>
        <p:spPr/>
        <p:txBody>
          <a:bodyPr/>
          <a:lstStyle/>
          <a:p>
            <a:fld id="{88DA374A-B327-46E4-8936-AF056A45E5CA}" type="datetimeFigureOut">
              <a:rPr lang="en-GB" smtClean="0"/>
              <a:t>29/06/2021</a:t>
            </a:fld>
            <a:endParaRPr lang="en-GB"/>
          </a:p>
        </p:txBody>
      </p:sp>
      <p:sp>
        <p:nvSpPr>
          <p:cNvPr id="5" name="Footer Placeholder 4">
            <a:extLst>
              <a:ext uri="{FF2B5EF4-FFF2-40B4-BE49-F238E27FC236}">
                <a16:creationId xmlns:a16="http://schemas.microsoft.com/office/drawing/2014/main" id="{4D7B2F9A-D3D8-48D5-B2CB-FC9FBF32FF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06786A-1F91-4841-88A7-AA1059776AFB}"/>
              </a:ext>
            </a:extLst>
          </p:cNvPr>
          <p:cNvSpPr>
            <a:spLocks noGrp="1"/>
          </p:cNvSpPr>
          <p:nvPr>
            <p:ph type="sldNum" sz="quarter" idx="12"/>
          </p:nvPr>
        </p:nvSpPr>
        <p:spPr/>
        <p:txBody>
          <a:bodyPr/>
          <a:lstStyle/>
          <a:p>
            <a:fld id="{DAEC494B-D276-4815-809B-8C199DF8F6A5}" type="slidenum">
              <a:rPr lang="en-GB" smtClean="0"/>
              <a:t>‹#›</a:t>
            </a:fld>
            <a:endParaRPr lang="en-GB"/>
          </a:p>
        </p:txBody>
      </p:sp>
    </p:spTree>
    <p:extLst>
      <p:ext uri="{BB962C8B-B14F-4D97-AF65-F5344CB8AC3E}">
        <p14:creationId xmlns:p14="http://schemas.microsoft.com/office/powerpoint/2010/main" val="1693086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38B7-4E84-4CCD-90B0-1A56914B1F2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5F4596-CA66-4A91-BD98-841D0EFFB5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B6C47D2-55D6-4095-9001-C07E45F53921}"/>
              </a:ext>
            </a:extLst>
          </p:cNvPr>
          <p:cNvSpPr>
            <a:spLocks noGrp="1"/>
          </p:cNvSpPr>
          <p:nvPr>
            <p:ph type="dt" sz="half" idx="10"/>
          </p:nvPr>
        </p:nvSpPr>
        <p:spPr/>
        <p:txBody>
          <a:bodyPr/>
          <a:lstStyle/>
          <a:p>
            <a:fld id="{88DA374A-B327-46E4-8936-AF056A45E5CA}" type="datetimeFigureOut">
              <a:rPr lang="en-GB" smtClean="0"/>
              <a:t>29/06/2021</a:t>
            </a:fld>
            <a:endParaRPr lang="en-GB"/>
          </a:p>
        </p:txBody>
      </p:sp>
      <p:sp>
        <p:nvSpPr>
          <p:cNvPr id="5" name="Footer Placeholder 4">
            <a:extLst>
              <a:ext uri="{FF2B5EF4-FFF2-40B4-BE49-F238E27FC236}">
                <a16:creationId xmlns:a16="http://schemas.microsoft.com/office/drawing/2014/main" id="{4C91CB47-432C-48E0-813A-C7CE97DBF9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A23E59-49E5-4067-B7C1-4357A7A4C900}"/>
              </a:ext>
            </a:extLst>
          </p:cNvPr>
          <p:cNvSpPr>
            <a:spLocks noGrp="1"/>
          </p:cNvSpPr>
          <p:nvPr>
            <p:ph type="sldNum" sz="quarter" idx="12"/>
          </p:nvPr>
        </p:nvSpPr>
        <p:spPr/>
        <p:txBody>
          <a:bodyPr/>
          <a:lstStyle/>
          <a:p>
            <a:fld id="{DAEC494B-D276-4815-809B-8C199DF8F6A5}" type="slidenum">
              <a:rPr lang="en-GB" smtClean="0"/>
              <a:t>‹#›</a:t>
            </a:fld>
            <a:endParaRPr lang="en-GB"/>
          </a:p>
        </p:txBody>
      </p:sp>
    </p:spTree>
    <p:extLst>
      <p:ext uri="{BB962C8B-B14F-4D97-AF65-F5344CB8AC3E}">
        <p14:creationId xmlns:p14="http://schemas.microsoft.com/office/powerpoint/2010/main" val="2500828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6016B2-51EC-490C-842F-26955F43A1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054DE1-84FC-4B1F-82B2-34F075EE78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939419-13C1-426E-9007-3D1FD90094D1}"/>
              </a:ext>
            </a:extLst>
          </p:cNvPr>
          <p:cNvSpPr>
            <a:spLocks noGrp="1"/>
          </p:cNvSpPr>
          <p:nvPr>
            <p:ph type="dt" sz="half" idx="10"/>
          </p:nvPr>
        </p:nvSpPr>
        <p:spPr/>
        <p:txBody>
          <a:bodyPr/>
          <a:lstStyle/>
          <a:p>
            <a:fld id="{88DA374A-B327-46E4-8936-AF056A45E5CA}" type="datetimeFigureOut">
              <a:rPr lang="en-GB" smtClean="0"/>
              <a:t>29/06/2021</a:t>
            </a:fld>
            <a:endParaRPr lang="en-GB"/>
          </a:p>
        </p:txBody>
      </p:sp>
      <p:sp>
        <p:nvSpPr>
          <p:cNvPr id="5" name="Footer Placeholder 4">
            <a:extLst>
              <a:ext uri="{FF2B5EF4-FFF2-40B4-BE49-F238E27FC236}">
                <a16:creationId xmlns:a16="http://schemas.microsoft.com/office/drawing/2014/main" id="{C03B8F4B-A862-4AFA-92A4-DB9A2F3967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213661-E3E2-4E6C-8F20-A0CBD4EDBCDD}"/>
              </a:ext>
            </a:extLst>
          </p:cNvPr>
          <p:cNvSpPr>
            <a:spLocks noGrp="1"/>
          </p:cNvSpPr>
          <p:nvPr>
            <p:ph type="sldNum" sz="quarter" idx="12"/>
          </p:nvPr>
        </p:nvSpPr>
        <p:spPr/>
        <p:txBody>
          <a:bodyPr/>
          <a:lstStyle/>
          <a:p>
            <a:fld id="{DAEC494B-D276-4815-809B-8C199DF8F6A5}" type="slidenum">
              <a:rPr lang="en-GB" smtClean="0"/>
              <a:t>‹#›</a:t>
            </a:fld>
            <a:endParaRPr lang="en-GB"/>
          </a:p>
        </p:txBody>
      </p:sp>
    </p:spTree>
    <p:extLst>
      <p:ext uri="{BB962C8B-B14F-4D97-AF65-F5344CB8AC3E}">
        <p14:creationId xmlns:p14="http://schemas.microsoft.com/office/powerpoint/2010/main" val="727484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17110-5A37-4361-91CC-6B96849745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ACAE65-1860-4357-A10A-5537D2428C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6DC553-D5CD-4CAD-8E13-92D585884C45}"/>
              </a:ext>
            </a:extLst>
          </p:cNvPr>
          <p:cNvSpPr>
            <a:spLocks noGrp="1"/>
          </p:cNvSpPr>
          <p:nvPr>
            <p:ph type="dt" sz="half" idx="10"/>
          </p:nvPr>
        </p:nvSpPr>
        <p:spPr/>
        <p:txBody>
          <a:bodyPr/>
          <a:lstStyle/>
          <a:p>
            <a:fld id="{88DA374A-B327-46E4-8936-AF056A45E5CA}" type="datetimeFigureOut">
              <a:rPr lang="en-GB" smtClean="0"/>
              <a:t>29/06/2021</a:t>
            </a:fld>
            <a:endParaRPr lang="en-GB"/>
          </a:p>
        </p:txBody>
      </p:sp>
      <p:sp>
        <p:nvSpPr>
          <p:cNvPr id="5" name="Footer Placeholder 4">
            <a:extLst>
              <a:ext uri="{FF2B5EF4-FFF2-40B4-BE49-F238E27FC236}">
                <a16:creationId xmlns:a16="http://schemas.microsoft.com/office/drawing/2014/main" id="{085A939B-13F7-4C51-9E32-3669D2ED85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9A9D02-452E-4352-AA1E-478D63F0C31C}"/>
              </a:ext>
            </a:extLst>
          </p:cNvPr>
          <p:cNvSpPr>
            <a:spLocks noGrp="1"/>
          </p:cNvSpPr>
          <p:nvPr>
            <p:ph type="sldNum" sz="quarter" idx="12"/>
          </p:nvPr>
        </p:nvSpPr>
        <p:spPr/>
        <p:txBody>
          <a:bodyPr/>
          <a:lstStyle/>
          <a:p>
            <a:fld id="{DAEC494B-D276-4815-809B-8C199DF8F6A5}" type="slidenum">
              <a:rPr lang="en-GB" smtClean="0"/>
              <a:t>‹#›</a:t>
            </a:fld>
            <a:endParaRPr lang="en-GB"/>
          </a:p>
        </p:txBody>
      </p:sp>
    </p:spTree>
    <p:extLst>
      <p:ext uri="{BB962C8B-B14F-4D97-AF65-F5344CB8AC3E}">
        <p14:creationId xmlns:p14="http://schemas.microsoft.com/office/powerpoint/2010/main" val="2886571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BC371-A342-4237-B6A3-1CFCB5C939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EC3DBD3-3C8A-4D24-A5C9-55CF7DEA66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7C8E3A-C862-47FB-A889-470EB1CC1018}"/>
              </a:ext>
            </a:extLst>
          </p:cNvPr>
          <p:cNvSpPr>
            <a:spLocks noGrp="1"/>
          </p:cNvSpPr>
          <p:nvPr>
            <p:ph type="dt" sz="half" idx="10"/>
          </p:nvPr>
        </p:nvSpPr>
        <p:spPr/>
        <p:txBody>
          <a:bodyPr/>
          <a:lstStyle/>
          <a:p>
            <a:fld id="{88DA374A-B327-46E4-8936-AF056A45E5CA}" type="datetimeFigureOut">
              <a:rPr lang="en-GB" smtClean="0"/>
              <a:t>29/06/2021</a:t>
            </a:fld>
            <a:endParaRPr lang="en-GB"/>
          </a:p>
        </p:txBody>
      </p:sp>
      <p:sp>
        <p:nvSpPr>
          <p:cNvPr id="5" name="Footer Placeholder 4">
            <a:extLst>
              <a:ext uri="{FF2B5EF4-FFF2-40B4-BE49-F238E27FC236}">
                <a16:creationId xmlns:a16="http://schemas.microsoft.com/office/drawing/2014/main" id="{96EFB9EF-53B7-4BD9-8FCF-40D96A34EB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8032CB-DE0E-4657-9BBC-1F834AD657B4}"/>
              </a:ext>
            </a:extLst>
          </p:cNvPr>
          <p:cNvSpPr>
            <a:spLocks noGrp="1"/>
          </p:cNvSpPr>
          <p:nvPr>
            <p:ph type="sldNum" sz="quarter" idx="12"/>
          </p:nvPr>
        </p:nvSpPr>
        <p:spPr/>
        <p:txBody>
          <a:bodyPr/>
          <a:lstStyle/>
          <a:p>
            <a:fld id="{DAEC494B-D276-4815-809B-8C199DF8F6A5}" type="slidenum">
              <a:rPr lang="en-GB" smtClean="0"/>
              <a:t>‹#›</a:t>
            </a:fld>
            <a:endParaRPr lang="en-GB"/>
          </a:p>
        </p:txBody>
      </p:sp>
    </p:spTree>
    <p:extLst>
      <p:ext uri="{BB962C8B-B14F-4D97-AF65-F5344CB8AC3E}">
        <p14:creationId xmlns:p14="http://schemas.microsoft.com/office/powerpoint/2010/main" val="3468289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F20E-6BA0-4494-BA4C-932CA568AEA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C997A32-81EB-4D22-85F2-E82E393144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807F748-AA88-4E1C-962E-E02E6B93A8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1DEC281-D765-443B-BA00-E90652C42943}"/>
              </a:ext>
            </a:extLst>
          </p:cNvPr>
          <p:cNvSpPr>
            <a:spLocks noGrp="1"/>
          </p:cNvSpPr>
          <p:nvPr>
            <p:ph type="dt" sz="half" idx="10"/>
          </p:nvPr>
        </p:nvSpPr>
        <p:spPr/>
        <p:txBody>
          <a:bodyPr/>
          <a:lstStyle/>
          <a:p>
            <a:fld id="{88DA374A-B327-46E4-8936-AF056A45E5CA}" type="datetimeFigureOut">
              <a:rPr lang="en-GB" smtClean="0"/>
              <a:t>29/06/2021</a:t>
            </a:fld>
            <a:endParaRPr lang="en-GB"/>
          </a:p>
        </p:txBody>
      </p:sp>
      <p:sp>
        <p:nvSpPr>
          <p:cNvPr id="6" name="Footer Placeholder 5">
            <a:extLst>
              <a:ext uri="{FF2B5EF4-FFF2-40B4-BE49-F238E27FC236}">
                <a16:creationId xmlns:a16="http://schemas.microsoft.com/office/drawing/2014/main" id="{1D316C31-EABF-49BF-AD37-951DCA7185C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1F9BF60-F200-4BD2-8879-23EEAE11ACE0}"/>
              </a:ext>
            </a:extLst>
          </p:cNvPr>
          <p:cNvSpPr>
            <a:spLocks noGrp="1"/>
          </p:cNvSpPr>
          <p:nvPr>
            <p:ph type="sldNum" sz="quarter" idx="12"/>
          </p:nvPr>
        </p:nvSpPr>
        <p:spPr/>
        <p:txBody>
          <a:bodyPr/>
          <a:lstStyle/>
          <a:p>
            <a:fld id="{DAEC494B-D276-4815-809B-8C199DF8F6A5}" type="slidenum">
              <a:rPr lang="en-GB" smtClean="0"/>
              <a:t>‹#›</a:t>
            </a:fld>
            <a:endParaRPr lang="en-GB"/>
          </a:p>
        </p:txBody>
      </p:sp>
    </p:spTree>
    <p:extLst>
      <p:ext uri="{BB962C8B-B14F-4D97-AF65-F5344CB8AC3E}">
        <p14:creationId xmlns:p14="http://schemas.microsoft.com/office/powerpoint/2010/main" val="2645750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18D50-D28F-43B3-B4C2-A3014D69D97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31A2252-3803-4702-B6B7-8902FD75A9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DF77F7-69DB-47F4-A69E-56DC75081E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450B6D2-2CF4-44E2-99E7-3D456DF279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95927E-1614-485D-AC1C-48F04A03A8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0D47BAA-9280-474B-8AE6-A3A126CF37CA}"/>
              </a:ext>
            </a:extLst>
          </p:cNvPr>
          <p:cNvSpPr>
            <a:spLocks noGrp="1"/>
          </p:cNvSpPr>
          <p:nvPr>
            <p:ph type="dt" sz="half" idx="10"/>
          </p:nvPr>
        </p:nvSpPr>
        <p:spPr/>
        <p:txBody>
          <a:bodyPr/>
          <a:lstStyle/>
          <a:p>
            <a:fld id="{88DA374A-B327-46E4-8936-AF056A45E5CA}" type="datetimeFigureOut">
              <a:rPr lang="en-GB" smtClean="0"/>
              <a:t>29/06/2021</a:t>
            </a:fld>
            <a:endParaRPr lang="en-GB"/>
          </a:p>
        </p:txBody>
      </p:sp>
      <p:sp>
        <p:nvSpPr>
          <p:cNvPr id="8" name="Footer Placeholder 7">
            <a:extLst>
              <a:ext uri="{FF2B5EF4-FFF2-40B4-BE49-F238E27FC236}">
                <a16:creationId xmlns:a16="http://schemas.microsoft.com/office/drawing/2014/main" id="{C4222A9E-1C31-4149-B082-607E953095F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93C90FD-F739-49E1-8F4B-DABEC7856F87}"/>
              </a:ext>
            </a:extLst>
          </p:cNvPr>
          <p:cNvSpPr>
            <a:spLocks noGrp="1"/>
          </p:cNvSpPr>
          <p:nvPr>
            <p:ph type="sldNum" sz="quarter" idx="12"/>
          </p:nvPr>
        </p:nvSpPr>
        <p:spPr/>
        <p:txBody>
          <a:bodyPr/>
          <a:lstStyle/>
          <a:p>
            <a:fld id="{DAEC494B-D276-4815-809B-8C199DF8F6A5}" type="slidenum">
              <a:rPr lang="en-GB" smtClean="0"/>
              <a:t>‹#›</a:t>
            </a:fld>
            <a:endParaRPr lang="en-GB"/>
          </a:p>
        </p:txBody>
      </p:sp>
    </p:spTree>
    <p:extLst>
      <p:ext uri="{BB962C8B-B14F-4D97-AF65-F5344CB8AC3E}">
        <p14:creationId xmlns:p14="http://schemas.microsoft.com/office/powerpoint/2010/main" val="1061655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6CC94-40B5-4247-AC26-144C63136AC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C24513E-AE14-4702-AD95-1007E42838DB}"/>
              </a:ext>
            </a:extLst>
          </p:cNvPr>
          <p:cNvSpPr>
            <a:spLocks noGrp="1"/>
          </p:cNvSpPr>
          <p:nvPr>
            <p:ph type="dt" sz="half" idx="10"/>
          </p:nvPr>
        </p:nvSpPr>
        <p:spPr/>
        <p:txBody>
          <a:bodyPr/>
          <a:lstStyle/>
          <a:p>
            <a:fld id="{88DA374A-B327-46E4-8936-AF056A45E5CA}" type="datetimeFigureOut">
              <a:rPr lang="en-GB" smtClean="0"/>
              <a:t>29/06/2021</a:t>
            </a:fld>
            <a:endParaRPr lang="en-GB"/>
          </a:p>
        </p:txBody>
      </p:sp>
      <p:sp>
        <p:nvSpPr>
          <p:cNvPr id="4" name="Footer Placeholder 3">
            <a:extLst>
              <a:ext uri="{FF2B5EF4-FFF2-40B4-BE49-F238E27FC236}">
                <a16:creationId xmlns:a16="http://schemas.microsoft.com/office/drawing/2014/main" id="{D5E882CB-6705-415A-8AE8-C5A104809B8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FFEFB4-0422-4502-A700-FDA17BAB40AF}"/>
              </a:ext>
            </a:extLst>
          </p:cNvPr>
          <p:cNvSpPr>
            <a:spLocks noGrp="1"/>
          </p:cNvSpPr>
          <p:nvPr>
            <p:ph type="sldNum" sz="quarter" idx="12"/>
          </p:nvPr>
        </p:nvSpPr>
        <p:spPr/>
        <p:txBody>
          <a:bodyPr/>
          <a:lstStyle/>
          <a:p>
            <a:fld id="{DAEC494B-D276-4815-809B-8C199DF8F6A5}" type="slidenum">
              <a:rPr lang="en-GB" smtClean="0"/>
              <a:t>‹#›</a:t>
            </a:fld>
            <a:endParaRPr lang="en-GB"/>
          </a:p>
        </p:txBody>
      </p:sp>
    </p:spTree>
    <p:extLst>
      <p:ext uri="{BB962C8B-B14F-4D97-AF65-F5344CB8AC3E}">
        <p14:creationId xmlns:p14="http://schemas.microsoft.com/office/powerpoint/2010/main" val="3907084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0F38CA-BA53-4E9B-8A33-14FB02926FB6}"/>
              </a:ext>
            </a:extLst>
          </p:cNvPr>
          <p:cNvSpPr>
            <a:spLocks noGrp="1"/>
          </p:cNvSpPr>
          <p:nvPr>
            <p:ph type="dt" sz="half" idx="10"/>
          </p:nvPr>
        </p:nvSpPr>
        <p:spPr/>
        <p:txBody>
          <a:bodyPr/>
          <a:lstStyle/>
          <a:p>
            <a:fld id="{88DA374A-B327-46E4-8936-AF056A45E5CA}" type="datetimeFigureOut">
              <a:rPr lang="en-GB" smtClean="0"/>
              <a:t>29/06/2021</a:t>
            </a:fld>
            <a:endParaRPr lang="en-GB"/>
          </a:p>
        </p:txBody>
      </p:sp>
      <p:sp>
        <p:nvSpPr>
          <p:cNvPr id="3" name="Footer Placeholder 2">
            <a:extLst>
              <a:ext uri="{FF2B5EF4-FFF2-40B4-BE49-F238E27FC236}">
                <a16:creationId xmlns:a16="http://schemas.microsoft.com/office/drawing/2014/main" id="{F250DEE7-2CE0-44AA-95BF-28FF99EAC1F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9E68DBB-59C8-4F2E-89DC-F66943247FF6}"/>
              </a:ext>
            </a:extLst>
          </p:cNvPr>
          <p:cNvSpPr>
            <a:spLocks noGrp="1"/>
          </p:cNvSpPr>
          <p:nvPr>
            <p:ph type="sldNum" sz="quarter" idx="12"/>
          </p:nvPr>
        </p:nvSpPr>
        <p:spPr/>
        <p:txBody>
          <a:bodyPr/>
          <a:lstStyle/>
          <a:p>
            <a:fld id="{DAEC494B-D276-4815-809B-8C199DF8F6A5}" type="slidenum">
              <a:rPr lang="en-GB" smtClean="0"/>
              <a:t>‹#›</a:t>
            </a:fld>
            <a:endParaRPr lang="en-GB"/>
          </a:p>
        </p:txBody>
      </p:sp>
    </p:spTree>
    <p:extLst>
      <p:ext uri="{BB962C8B-B14F-4D97-AF65-F5344CB8AC3E}">
        <p14:creationId xmlns:p14="http://schemas.microsoft.com/office/powerpoint/2010/main" val="149622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09E1E-4A9D-40F3-8CAF-379EDB6FE3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4EBB06B-32A2-46BA-B781-01909D7526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914EA55-9D92-4724-B1D0-CF1469935A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DB22D1-1EF8-4AF7-8661-FF330E1B0905}"/>
              </a:ext>
            </a:extLst>
          </p:cNvPr>
          <p:cNvSpPr>
            <a:spLocks noGrp="1"/>
          </p:cNvSpPr>
          <p:nvPr>
            <p:ph type="dt" sz="half" idx="10"/>
          </p:nvPr>
        </p:nvSpPr>
        <p:spPr/>
        <p:txBody>
          <a:bodyPr/>
          <a:lstStyle/>
          <a:p>
            <a:fld id="{88DA374A-B327-46E4-8936-AF056A45E5CA}" type="datetimeFigureOut">
              <a:rPr lang="en-GB" smtClean="0"/>
              <a:t>29/06/2021</a:t>
            </a:fld>
            <a:endParaRPr lang="en-GB"/>
          </a:p>
        </p:txBody>
      </p:sp>
      <p:sp>
        <p:nvSpPr>
          <p:cNvPr id="6" name="Footer Placeholder 5">
            <a:extLst>
              <a:ext uri="{FF2B5EF4-FFF2-40B4-BE49-F238E27FC236}">
                <a16:creationId xmlns:a16="http://schemas.microsoft.com/office/drawing/2014/main" id="{94C44483-925B-44D5-B595-6735877F40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42D5B0-4505-42AF-8BFB-90EB0831CEBD}"/>
              </a:ext>
            </a:extLst>
          </p:cNvPr>
          <p:cNvSpPr>
            <a:spLocks noGrp="1"/>
          </p:cNvSpPr>
          <p:nvPr>
            <p:ph type="sldNum" sz="quarter" idx="12"/>
          </p:nvPr>
        </p:nvSpPr>
        <p:spPr/>
        <p:txBody>
          <a:bodyPr/>
          <a:lstStyle/>
          <a:p>
            <a:fld id="{DAEC494B-D276-4815-809B-8C199DF8F6A5}" type="slidenum">
              <a:rPr lang="en-GB" smtClean="0"/>
              <a:t>‹#›</a:t>
            </a:fld>
            <a:endParaRPr lang="en-GB"/>
          </a:p>
        </p:txBody>
      </p:sp>
    </p:spTree>
    <p:extLst>
      <p:ext uri="{BB962C8B-B14F-4D97-AF65-F5344CB8AC3E}">
        <p14:creationId xmlns:p14="http://schemas.microsoft.com/office/powerpoint/2010/main" val="1263889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D7D84-3385-40B4-9D90-3BE5F68F8E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09019A1-F4BF-4412-8141-2436E18618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095371F-AED3-496A-8752-8957959C51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FBFD66-FE67-46C2-B1C7-DA4A3BDAC1C7}"/>
              </a:ext>
            </a:extLst>
          </p:cNvPr>
          <p:cNvSpPr>
            <a:spLocks noGrp="1"/>
          </p:cNvSpPr>
          <p:nvPr>
            <p:ph type="dt" sz="half" idx="10"/>
          </p:nvPr>
        </p:nvSpPr>
        <p:spPr/>
        <p:txBody>
          <a:bodyPr/>
          <a:lstStyle/>
          <a:p>
            <a:fld id="{88DA374A-B327-46E4-8936-AF056A45E5CA}" type="datetimeFigureOut">
              <a:rPr lang="en-GB" smtClean="0"/>
              <a:t>29/06/2021</a:t>
            </a:fld>
            <a:endParaRPr lang="en-GB"/>
          </a:p>
        </p:txBody>
      </p:sp>
      <p:sp>
        <p:nvSpPr>
          <p:cNvPr id="6" name="Footer Placeholder 5">
            <a:extLst>
              <a:ext uri="{FF2B5EF4-FFF2-40B4-BE49-F238E27FC236}">
                <a16:creationId xmlns:a16="http://schemas.microsoft.com/office/drawing/2014/main" id="{1AD74BA9-7D89-4665-92FE-A3A0271DF6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D8BF26-598E-4E01-8F00-0767CA89722D}"/>
              </a:ext>
            </a:extLst>
          </p:cNvPr>
          <p:cNvSpPr>
            <a:spLocks noGrp="1"/>
          </p:cNvSpPr>
          <p:nvPr>
            <p:ph type="sldNum" sz="quarter" idx="12"/>
          </p:nvPr>
        </p:nvSpPr>
        <p:spPr/>
        <p:txBody>
          <a:bodyPr/>
          <a:lstStyle/>
          <a:p>
            <a:fld id="{DAEC494B-D276-4815-809B-8C199DF8F6A5}" type="slidenum">
              <a:rPr lang="en-GB" smtClean="0"/>
              <a:t>‹#›</a:t>
            </a:fld>
            <a:endParaRPr lang="en-GB"/>
          </a:p>
        </p:txBody>
      </p:sp>
    </p:spTree>
    <p:extLst>
      <p:ext uri="{BB962C8B-B14F-4D97-AF65-F5344CB8AC3E}">
        <p14:creationId xmlns:p14="http://schemas.microsoft.com/office/powerpoint/2010/main" val="2910435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2000" t="86000" r="1000" b="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2C23A2-D096-40AD-BA64-ECEBBBBEDF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B4F2CBD-9F87-4310-A3B5-59BA10F31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836E7F-FDDB-4625-8BA5-E759745796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A374A-B327-46E4-8936-AF056A45E5CA}" type="datetimeFigureOut">
              <a:rPr lang="en-GB" smtClean="0"/>
              <a:t>29/06/2021</a:t>
            </a:fld>
            <a:endParaRPr lang="en-GB"/>
          </a:p>
        </p:txBody>
      </p:sp>
      <p:sp>
        <p:nvSpPr>
          <p:cNvPr id="5" name="Footer Placeholder 4">
            <a:extLst>
              <a:ext uri="{FF2B5EF4-FFF2-40B4-BE49-F238E27FC236}">
                <a16:creationId xmlns:a16="http://schemas.microsoft.com/office/drawing/2014/main" id="{D401D151-7650-4DB2-B4CF-CBD856D584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1AD4483-9291-48B4-BAEE-577FFDAAF8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C494B-D276-4815-809B-8C199DF8F6A5}" type="slidenum">
              <a:rPr lang="en-GB" smtClean="0"/>
              <a:t>‹#›</a:t>
            </a:fld>
            <a:endParaRPr lang="en-GB"/>
          </a:p>
        </p:txBody>
      </p:sp>
    </p:spTree>
    <p:extLst>
      <p:ext uri="{BB962C8B-B14F-4D97-AF65-F5344CB8AC3E}">
        <p14:creationId xmlns:p14="http://schemas.microsoft.com/office/powerpoint/2010/main" val="1397019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813B4-046E-407D-BE77-14BEBB86D8CB}"/>
              </a:ext>
            </a:extLst>
          </p:cNvPr>
          <p:cNvSpPr>
            <a:spLocks noGrp="1"/>
          </p:cNvSpPr>
          <p:nvPr>
            <p:ph type="ctrTitle"/>
          </p:nvPr>
        </p:nvSpPr>
        <p:spPr>
          <a:xfrm>
            <a:off x="1328058" y="3612242"/>
            <a:ext cx="4332513" cy="891373"/>
          </a:xfrm>
        </p:spPr>
        <p:txBody>
          <a:bodyPr>
            <a:normAutofit fontScale="90000"/>
          </a:bodyPr>
          <a:lstStyle/>
          <a:p>
            <a:r>
              <a:rPr lang="en-GB" dirty="0"/>
              <a:t>S. 175 Audit 2020-21 </a:t>
            </a:r>
            <a:br>
              <a:rPr lang="en-GB" dirty="0"/>
            </a:br>
            <a:br>
              <a:rPr lang="en-GB" dirty="0"/>
            </a:br>
            <a:r>
              <a:rPr lang="en-GB" dirty="0"/>
              <a:t> </a:t>
            </a:r>
            <a:r>
              <a:rPr lang="en-GB" sz="3600" dirty="0"/>
              <a:t>Preliminary Report</a:t>
            </a:r>
            <a:endParaRPr lang="en-GB" dirty="0"/>
          </a:p>
        </p:txBody>
      </p:sp>
      <p:sp>
        <p:nvSpPr>
          <p:cNvPr id="3" name="TextBox 2">
            <a:extLst>
              <a:ext uri="{FF2B5EF4-FFF2-40B4-BE49-F238E27FC236}">
                <a16:creationId xmlns:a16="http://schemas.microsoft.com/office/drawing/2014/main" id="{0405B90A-AAC0-4256-85F5-57DAC02F2190}"/>
              </a:ext>
            </a:extLst>
          </p:cNvPr>
          <p:cNvSpPr txBox="1"/>
          <p:nvPr/>
        </p:nvSpPr>
        <p:spPr>
          <a:xfrm>
            <a:off x="7130143" y="1251857"/>
            <a:ext cx="4495800" cy="3416320"/>
          </a:xfrm>
          <a:prstGeom prst="rect">
            <a:avLst/>
          </a:prstGeom>
          <a:noFill/>
        </p:spPr>
        <p:txBody>
          <a:bodyPr wrap="square" rtlCol="0">
            <a:spAutoFit/>
          </a:bodyPr>
          <a:lstStyle/>
          <a:p>
            <a:r>
              <a:rPr lang="en-GB" dirty="0"/>
              <a:t>The S.175 audit is the LA’s statutory duty that all settings within the LA boundary. </a:t>
            </a:r>
          </a:p>
          <a:p>
            <a:endParaRPr lang="en-GB" dirty="0"/>
          </a:p>
          <a:p>
            <a:r>
              <a:rPr lang="en-GB" dirty="0"/>
              <a:t>This has been interpreted in a number of ways due to the academisation of schools and perception that they do not have a duty to respond. </a:t>
            </a:r>
          </a:p>
          <a:p>
            <a:endParaRPr lang="en-GB" dirty="0"/>
          </a:p>
          <a:p>
            <a:r>
              <a:rPr lang="en-GB" dirty="0"/>
              <a:t>Legally, we have impressed on colleagues their duties under the Local Safeguarding Partnership and duties under the Children Act 2004. </a:t>
            </a:r>
          </a:p>
        </p:txBody>
      </p:sp>
    </p:spTree>
    <p:extLst>
      <p:ext uri="{BB962C8B-B14F-4D97-AF65-F5344CB8AC3E}">
        <p14:creationId xmlns:p14="http://schemas.microsoft.com/office/powerpoint/2010/main" val="288289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E2EC3-BCF3-40BF-BFFD-D32B0317A620}"/>
              </a:ext>
            </a:extLst>
          </p:cNvPr>
          <p:cNvSpPr>
            <a:spLocks noGrp="1"/>
          </p:cNvSpPr>
          <p:nvPr>
            <p:ph type="title"/>
          </p:nvPr>
        </p:nvSpPr>
        <p:spPr>
          <a:xfrm>
            <a:off x="0" y="0"/>
            <a:ext cx="10515600" cy="1325563"/>
          </a:xfrm>
        </p:spPr>
        <p:txBody>
          <a:bodyPr/>
          <a:lstStyle/>
          <a:p>
            <a:r>
              <a:rPr lang="en-GB" dirty="0">
                <a:solidFill>
                  <a:srgbClr val="FF0000"/>
                </a:solidFill>
              </a:rPr>
              <a:t>Context </a:t>
            </a:r>
            <a:br>
              <a:rPr lang="en-GB" dirty="0">
                <a:solidFill>
                  <a:srgbClr val="FF0000"/>
                </a:solidFill>
              </a:rPr>
            </a:br>
            <a:endParaRPr lang="en-GB" dirty="0">
              <a:solidFill>
                <a:srgbClr val="FF0000"/>
              </a:solidFill>
            </a:endParaRPr>
          </a:p>
        </p:txBody>
      </p:sp>
      <p:sp>
        <p:nvSpPr>
          <p:cNvPr id="4" name="Content Placeholder 3">
            <a:extLst>
              <a:ext uri="{FF2B5EF4-FFF2-40B4-BE49-F238E27FC236}">
                <a16:creationId xmlns:a16="http://schemas.microsoft.com/office/drawing/2014/main" id="{9824CB81-F1E7-4217-A223-58F709D9DCB9}"/>
              </a:ext>
            </a:extLst>
          </p:cNvPr>
          <p:cNvSpPr txBox="1">
            <a:spLocks noGrp="1"/>
          </p:cNvSpPr>
          <p:nvPr>
            <p:ph idx="1"/>
          </p:nvPr>
        </p:nvSpPr>
        <p:spPr>
          <a:xfrm>
            <a:off x="259080" y="951865"/>
            <a:ext cx="10515600" cy="5512278"/>
          </a:xfrm>
          <a:prstGeom prst="rect">
            <a:avLst/>
          </a:prstGeom>
          <a:noFill/>
        </p:spPr>
        <p:txBody>
          <a:bodyPr wrap="square" rtlCol="0">
            <a:spAutoFit/>
          </a:bodyPr>
          <a:lstStyle/>
          <a:p>
            <a:pPr marL="285750" lvl="0" indent="-285750">
              <a:buFont typeface="Arial" panose="020B0604020202020204" pitchFamily="34" charset="0"/>
              <a:buChar char="•"/>
            </a:pPr>
            <a:r>
              <a:rPr lang="en-GB" sz="2000" dirty="0"/>
              <a:t>Published the audit in November 2020 (via heads briefings, Safeguarding briefings and via Ed reference group briefing note) with an initial deadline of January 4</a:t>
            </a:r>
            <a:r>
              <a:rPr lang="en-GB" sz="2000" baseline="30000" dirty="0"/>
              <a:t>th</a:t>
            </a:r>
            <a:r>
              <a:rPr lang="en-GB" sz="2000" dirty="0"/>
              <a:t> 2021 to allow settings to have longer to implement their action plans (the rest of the academic year). </a:t>
            </a:r>
          </a:p>
          <a:p>
            <a:pPr marL="285750" lvl="0" indent="-285750">
              <a:buFont typeface="Arial" panose="020B0604020202020204" pitchFamily="34" charset="0"/>
              <a:buChar char="•"/>
            </a:pPr>
            <a:endParaRPr lang="en-GB" sz="2000" dirty="0"/>
          </a:p>
          <a:p>
            <a:pPr marL="285750" lvl="0" indent="-285750">
              <a:buFont typeface="Arial" panose="020B0604020202020204" pitchFamily="34" charset="0"/>
              <a:buChar char="•"/>
            </a:pPr>
            <a:r>
              <a:rPr lang="en-GB" sz="2000" dirty="0"/>
              <a:t>Shared guidance on how to manage the audit within safeguarding teams.</a:t>
            </a:r>
          </a:p>
          <a:p>
            <a:pPr marL="285750" lvl="0" indent="-285750">
              <a:buFont typeface="Arial" panose="020B0604020202020204" pitchFamily="34" charset="0"/>
              <a:buChar char="•"/>
            </a:pPr>
            <a:endParaRPr lang="en-GB" sz="2000" dirty="0"/>
          </a:p>
          <a:p>
            <a:pPr marL="285750" lvl="0" indent="-285750">
              <a:buFont typeface="Arial" panose="020B0604020202020204" pitchFamily="34" charset="0"/>
              <a:buChar char="•"/>
            </a:pPr>
            <a:r>
              <a:rPr lang="en-GB" sz="2000" dirty="0"/>
              <a:t>Provided a list of the questions to enable settings to prepare for the completion of the audit and delegate sections as appropriate</a:t>
            </a:r>
          </a:p>
          <a:p>
            <a:pPr marL="285750" lvl="0" indent="-285750">
              <a:buFont typeface="Arial" panose="020B0604020202020204" pitchFamily="34" charset="0"/>
              <a:buChar char="•"/>
            </a:pPr>
            <a:endParaRPr lang="en-GB" sz="2000" dirty="0"/>
          </a:p>
          <a:p>
            <a:pPr marL="285750" lvl="0" indent="-285750">
              <a:buFont typeface="Arial" panose="020B0604020202020204" pitchFamily="34" charset="0"/>
              <a:buChar char="•"/>
            </a:pPr>
            <a:r>
              <a:rPr lang="en-GB" sz="2000" dirty="0"/>
              <a:t>Offered support from the advisors around the completion of the audit. Less than 10 settings took up this offer. </a:t>
            </a:r>
          </a:p>
          <a:p>
            <a:pPr marL="285750" lvl="0" indent="-285750">
              <a:buFont typeface="Arial" panose="020B0604020202020204" pitchFamily="34" charset="0"/>
              <a:buChar char="•"/>
            </a:pPr>
            <a:endParaRPr lang="en-GB" sz="2000" dirty="0"/>
          </a:p>
          <a:p>
            <a:pPr marL="285750" lvl="0" indent="-285750">
              <a:buFont typeface="Arial" panose="020B0604020202020204" pitchFamily="34" charset="0"/>
              <a:buChar char="•"/>
            </a:pPr>
            <a:r>
              <a:rPr lang="en-GB" sz="2000" dirty="0"/>
              <a:t>Extended the deadline to February 14</a:t>
            </a:r>
            <a:r>
              <a:rPr lang="en-GB" sz="2000" baseline="30000" dirty="0"/>
              <a:t>th</a:t>
            </a:r>
            <a:r>
              <a:rPr lang="en-GB" sz="2000" dirty="0"/>
              <a:t>, end of term 3, further extended to the deadline to 1</a:t>
            </a:r>
            <a:r>
              <a:rPr lang="en-GB" sz="2000" baseline="30000" dirty="0"/>
              <a:t>st</a:t>
            </a:r>
            <a:r>
              <a:rPr lang="en-GB" sz="2000" dirty="0"/>
              <a:t> April, end of term 4. </a:t>
            </a:r>
          </a:p>
          <a:p>
            <a:endParaRPr lang="en-GB" dirty="0"/>
          </a:p>
        </p:txBody>
      </p:sp>
    </p:spTree>
    <p:extLst>
      <p:ext uri="{BB962C8B-B14F-4D97-AF65-F5344CB8AC3E}">
        <p14:creationId xmlns:p14="http://schemas.microsoft.com/office/powerpoint/2010/main" val="420779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59F2-91A7-4E79-BCDD-01A63C748227}"/>
              </a:ext>
            </a:extLst>
          </p:cNvPr>
          <p:cNvSpPr>
            <a:spLocks noGrp="1"/>
          </p:cNvSpPr>
          <p:nvPr>
            <p:ph type="title"/>
          </p:nvPr>
        </p:nvSpPr>
        <p:spPr>
          <a:xfrm>
            <a:off x="0" y="-34269"/>
            <a:ext cx="11068987" cy="769993"/>
          </a:xfrm>
        </p:spPr>
        <p:txBody>
          <a:bodyPr>
            <a:normAutofit/>
          </a:bodyPr>
          <a:lstStyle/>
          <a:p>
            <a:r>
              <a:rPr lang="en-GB" sz="3600" dirty="0">
                <a:solidFill>
                  <a:srgbClr val="FF0000"/>
                </a:solidFill>
              </a:rPr>
              <a:t>Completion and compliance to statutory duties</a:t>
            </a:r>
          </a:p>
        </p:txBody>
      </p:sp>
      <p:graphicFrame>
        <p:nvGraphicFramePr>
          <p:cNvPr id="4" name="Content Placeholder 3">
            <a:extLst>
              <a:ext uri="{FF2B5EF4-FFF2-40B4-BE49-F238E27FC236}">
                <a16:creationId xmlns:a16="http://schemas.microsoft.com/office/drawing/2014/main" id="{355FD21B-101C-4F0E-BA93-3907696034C7}"/>
              </a:ext>
            </a:extLst>
          </p:cNvPr>
          <p:cNvGraphicFramePr>
            <a:graphicFrameLocks noGrp="1"/>
          </p:cNvGraphicFramePr>
          <p:nvPr>
            <p:ph idx="1"/>
            <p:extLst>
              <p:ext uri="{D42A27DB-BD31-4B8C-83A1-F6EECF244321}">
                <p14:modId xmlns:p14="http://schemas.microsoft.com/office/powerpoint/2010/main" val="423592992"/>
              </p:ext>
            </p:extLst>
          </p:nvPr>
        </p:nvGraphicFramePr>
        <p:xfrm>
          <a:off x="106138" y="735724"/>
          <a:ext cx="5143097" cy="4449338"/>
        </p:xfrm>
        <a:graphic>
          <a:graphicData uri="http://schemas.openxmlformats.org/drawingml/2006/table">
            <a:tbl>
              <a:tblPr/>
              <a:tblGrid>
                <a:gridCol w="2244201">
                  <a:extLst>
                    <a:ext uri="{9D8B030D-6E8A-4147-A177-3AD203B41FA5}">
                      <a16:colId xmlns:a16="http://schemas.microsoft.com/office/drawing/2014/main" val="555111204"/>
                    </a:ext>
                  </a:extLst>
                </a:gridCol>
                <a:gridCol w="502312">
                  <a:extLst>
                    <a:ext uri="{9D8B030D-6E8A-4147-A177-3AD203B41FA5}">
                      <a16:colId xmlns:a16="http://schemas.microsoft.com/office/drawing/2014/main" val="2331808075"/>
                    </a:ext>
                  </a:extLst>
                </a:gridCol>
                <a:gridCol w="474954">
                  <a:extLst>
                    <a:ext uri="{9D8B030D-6E8A-4147-A177-3AD203B41FA5}">
                      <a16:colId xmlns:a16="http://schemas.microsoft.com/office/drawing/2014/main" val="1779010586"/>
                    </a:ext>
                  </a:extLst>
                </a:gridCol>
                <a:gridCol w="697630">
                  <a:extLst>
                    <a:ext uri="{9D8B030D-6E8A-4147-A177-3AD203B41FA5}">
                      <a16:colId xmlns:a16="http://schemas.microsoft.com/office/drawing/2014/main" val="1475601482"/>
                    </a:ext>
                  </a:extLst>
                </a:gridCol>
                <a:gridCol w="1224000">
                  <a:extLst>
                    <a:ext uri="{9D8B030D-6E8A-4147-A177-3AD203B41FA5}">
                      <a16:colId xmlns:a16="http://schemas.microsoft.com/office/drawing/2014/main" val="602345068"/>
                    </a:ext>
                  </a:extLst>
                </a:gridCol>
              </a:tblGrid>
              <a:tr h="420852">
                <a:tc>
                  <a:txBody>
                    <a:bodyPr/>
                    <a:lstStyle/>
                    <a:p>
                      <a:pPr algn="l" fontAlgn="b"/>
                      <a:r>
                        <a:rPr lang="en-GB" sz="2000" b="1" i="0" u="none" strike="noStrike" dirty="0">
                          <a:solidFill>
                            <a:srgbClr val="000000"/>
                          </a:solidFill>
                          <a:effectLst/>
                          <a:latin typeface="Calibri" panose="020F0502020204030204" pitchFamily="34" charset="0"/>
                        </a:rPr>
                        <a:t>Type</a:t>
                      </a:r>
                    </a:p>
                  </a:txBody>
                  <a:tcPr marL="6350" marR="6350" marT="6350" anchor="ctr">
                    <a:lnL>
                      <a:noFill/>
                    </a:lnL>
                    <a:lnR>
                      <a:noFill/>
                    </a:lnR>
                    <a:lnT>
                      <a:noFill/>
                    </a:lnT>
                    <a:lnB>
                      <a:noFill/>
                    </a:lnB>
                  </a:tcPr>
                </a:tc>
                <a:tc>
                  <a:txBody>
                    <a:bodyPr/>
                    <a:lstStyle/>
                    <a:p>
                      <a:pPr algn="ctr" fontAlgn="b"/>
                      <a:r>
                        <a:rPr lang="en-GB" sz="2000" b="1" i="0" u="none" strike="noStrike" dirty="0">
                          <a:solidFill>
                            <a:srgbClr val="000000"/>
                          </a:solidFill>
                          <a:effectLst/>
                          <a:latin typeface="Calibri" panose="020F0502020204030204" pitchFamily="34" charset="0"/>
                        </a:rPr>
                        <a:t>Yes</a:t>
                      </a:r>
                    </a:p>
                  </a:txBody>
                  <a:tcPr marL="6350" marR="6350" marT="6350" anchor="ctr">
                    <a:lnL>
                      <a:noFill/>
                    </a:lnL>
                    <a:lnR>
                      <a:noFill/>
                    </a:lnR>
                    <a:lnT>
                      <a:noFill/>
                    </a:lnT>
                    <a:lnB>
                      <a:noFill/>
                    </a:lnB>
                  </a:tcPr>
                </a:tc>
                <a:tc>
                  <a:txBody>
                    <a:bodyPr/>
                    <a:lstStyle/>
                    <a:p>
                      <a:pPr algn="ctr" fontAlgn="b"/>
                      <a:r>
                        <a:rPr lang="en-GB" sz="2000" b="1" i="0" u="none" strike="noStrike" dirty="0">
                          <a:solidFill>
                            <a:srgbClr val="000000"/>
                          </a:solidFill>
                          <a:effectLst/>
                          <a:latin typeface="Calibri" panose="020F0502020204030204" pitchFamily="34" charset="0"/>
                        </a:rPr>
                        <a:t>No</a:t>
                      </a:r>
                    </a:p>
                  </a:txBody>
                  <a:tcPr marL="6350" marR="6350" marT="6350" anchor="ctr">
                    <a:lnL>
                      <a:noFill/>
                    </a:lnL>
                    <a:lnR>
                      <a:noFill/>
                    </a:lnR>
                    <a:lnT>
                      <a:noFill/>
                    </a:lnT>
                    <a:lnB>
                      <a:noFill/>
                    </a:lnB>
                  </a:tcPr>
                </a:tc>
                <a:tc>
                  <a:txBody>
                    <a:bodyPr/>
                    <a:lstStyle/>
                    <a:p>
                      <a:pPr algn="ctr" fontAlgn="b"/>
                      <a:r>
                        <a:rPr lang="en-GB" sz="2000" b="1" i="0" u="none" strike="noStrike" dirty="0">
                          <a:solidFill>
                            <a:srgbClr val="000000"/>
                          </a:solidFill>
                          <a:effectLst/>
                          <a:latin typeface="Calibri" panose="020F0502020204030204" pitchFamily="34" charset="0"/>
                        </a:rPr>
                        <a:t>Total</a:t>
                      </a:r>
                    </a:p>
                  </a:txBody>
                  <a:tcPr marL="6350" marR="6350" marT="6350" anchor="ctr">
                    <a:lnL>
                      <a:noFill/>
                    </a:lnL>
                    <a:lnR>
                      <a:noFill/>
                    </a:lnR>
                    <a:lnT>
                      <a:noFill/>
                    </a:lnT>
                    <a:lnB>
                      <a:noFill/>
                    </a:lnB>
                  </a:tcPr>
                </a:tc>
                <a:tc>
                  <a:txBody>
                    <a:bodyPr/>
                    <a:lstStyle/>
                    <a:p>
                      <a:pPr algn="r" fontAlgn="b"/>
                      <a:r>
                        <a:rPr lang="en-GB" sz="2000" b="1" i="0" u="none" strike="noStrike" dirty="0">
                          <a:solidFill>
                            <a:srgbClr val="000000"/>
                          </a:solidFill>
                          <a:effectLst/>
                          <a:latin typeface="Calibri" panose="020F0502020204030204" pitchFamily="34" charset="0"/>
                        </a:rPr>
                        <a:t>Percentage </a:t>
                      </a:r>
                    </a:p>
                  </a:txBody>
                  <a:tcPr marL="6350" marR="6350" marT="6350" anchor="ctr">
                    <a:lnL>
                      <a:noFill/>
                    </a:lnL>
                    <a:lnR>
                      <a:noFill/>
                    </a:lnR>
                    <a:lnT>
                      <a:noFill/>
                    </a:lnT>
                    <a:lnB>
                      <a:noFill/>
                    </a:lnB>
                  </a:tcPr>
                </a:tc>
                <a:extLst>
                  <a:ext uri="{0D108BD9-81ED-4DB2-BD59-A6C34878D82A}">
                    <a16:rowId xmlns:a16="http://schemas.microsoft.com/office/drawing/2014/main" val="983404787"/>
                  </a:ext>
                </a:extLst>
              </a:tr>
              <a:tr h="420852">
                <a:tc>
                  <a:txBody>
                    <a:bodyPr/>
                    <a:lstStyle/>
                    <a:p>
                      <a:pPr algn="l" fontAlgn="b"/>
                      <a:r>
                        <a:rPr lang="en-GB" sz="2000" b="0" i="0" u="none" strike="noStrike" dirty="0">
                          <a:solidFill>
                            <a:srgbClr val="000000"/>
                          </a:solidFill>
                          <a:effectLst/>
                          <a:latin typeface="Calibri" panose="020F0502020204030204" pitchFamily="34" charset="0"/>
                        </a:rPr>
                        <a:t>Primary</a:t>
                      </a:r>
                    </a:p>
                  </a:txBody>
                  <a:tcPr marL="6350" marR="6350" marT="6350" anchor="b">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81</a:t>
                      </a:r>
                    </a:p>
                  </a:txBody>
                  <a:tcPr marL="6350" marR="6350" marT="6350" anchor="ctr">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17</a:t>
                      </a:r>
                    </a:p>
                  </a:txBody>
                  <a:tcPr marL="6350" marR="6350" marT="6350" anchor="ctr">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98</a:t>
                      </a:r>
                    </a:p>
                  </a:txBody>
                  <a:tcPr marL="6350" marR="6350" marT="6350" anchor="ctr">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83%</a:t>
                      </a:r>
                    </a:p>
                  </a:txBody>
                  <a:tcPr marL="6350" marR="6350" marT="6350" anchor="b">
                    <a:lnL>
                      <a:noFill/>
                    </a:lnL>
                    <a:lnR>
                      <a:noFill/>
                    </a:lnR>
                    <a:lnT>
                      <a:noFill/>
                    </a:lnT>
                    <a:lnB>
                      <a:noFill/>
                    </a:lnB>
                    <a:solidFill>
                      <a:schemeClr val="accent2">
                        <a:lumMod val="20000"/>
                        <a:lumOff val="80000"/>
                      </a:schemeClr>
                    </a:solidFill>
                  </a:tcPr>
                </a:tc>
                <a:extLst>
                  <a:ext uri="{0D108BD9-81ED-4DB2-BD59-A6C34878D82A}">
                    <a16:rowId xmlns:a16="http://schemas.microsoft.com/office/drawing/2014/main" val="3081905502"/>
                  </a:ext>
                </a:extLst>
              </a:tr>
              <a:tr h="420852">
                <a:tc>
                  <a:txBody>
                    <a:bodyPr/>
                    <a:lstStyle/>
                    <a:p>
                      <a:pPr algn="l" fontAlgn="b"/>
                      <a:r>
                        <a:rPr lang="en-GB" sz="2000" b="0" i="0" u="none" strike="noStrike">
                          <a:solidFill>
                            <a:srgbClr val="000000"/>
                          </a:solidFill>
                          <a:effectLst/>
                          <a:latin typeface="Calibri" panose="020F0502020204030204" pitchFamily="34" charset="0"/>
                        </a:rPr>
                        <a:t>Secondary</a:t>
                      </a:r>
                    </a:p>
                  </a:txBody>
                  <a:tcPr marL="6350" marR="6350" marT="6350" anchor="b">
                    <a:lnL>
                      <a:noFill/>
                    </a:lnL>
                    <a:lnR>
                      <a:noFill/>
                    </a:lnR>
                    <a:lnT>
                      <a:noFill/>
                    </a:lnT>
                    <a:lnB>
                      <a:noFill/>
                    </a:lnB>
                  </a:tcPr>
                </a:tc>
                <a:tc>
                  <a:txBody>
                    <a:bodyPr/>
                    <a:lstStyle/>
                    <a:p>
                      <a:pPr algn="r" fontAlgn="b"/>
                      <a:r>
                        <a:rPr lang="en-GB" sz="2000" b="0" i="0" u="none" strike="noStrike">
                          <a:solidFill>
                            <a:srgbClr val="000000"/>
                          </a:solidFill>
                          <a:effectLst/>
                          <a:latin typeface="Calibri" panose="020F0502020204030204" pitchFamily="34" charset="0"/>
                        </a:rPr>
                        <a:t>19</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5</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24</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79%</a:t>
                      </a:r>
                    </a:p>
                  </a:txBody>
                  <a:tcPr marL="6350" marR="6350" marT="6350" anchor="b">
                    <a:lnL>
                      <a:noFill/>
                    </a:lnL>
                    <a:lnR>
                      <a:noFill/>
                    </a:lnR>
                    <a:lnT>
                      <a:noFill/>
                    </a:lnT>
                    <a:lnB>
                      <a:noFill/>
                    </a:lnB>
                  </a:tcPr>
                </a:tc>
                <a:extLst>
                  <a:ext uri="{0D108BD9-81ED-4DB2-BD59-A6C34878D82A}">
                    <a16:rowId xmlns:a16="http://schemas.microsoft.com/office/drawing/2014/main" val="2983685008"/>
                  </a:ext>
                </a:extLst>
              </a:tr>
              <a:tr h="420852">
                <a:tc>
                  <a:txBody>
                    <a:bodyPr/>
                    <a:lstStyle/>
                    <a:p>
                      <a:pPr algn="l" fontAlgn="b"/>
                      <a:r>
                        <a:rPr lang="en-GB" sz="2000" b="0" i="0" u="none" strike="noStrike" dirty="0">
                          <a:solidFill>
                            <a:srgbClr val="000000"/>
                          </a:solidFill>
                          <a:effectLst/>
                          <a:latin typeface="Calibri" panose="020F0502020204030204" pitchFamily="34" charset="0"/>
                        </a:rPr>
                        <a:t>Special</a:t>
                      </a:r>
                    </a:p>
                  </a:txBody>
                  <a:tcPr marL="6350" marR="6350" marT="6350" anchor="b">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8</a:t>
                      </a:r>
                    </a:p>
                  </a:txBody>
                  <a:tcPr marL="6350" marR="6350" marT="6350" anchor="ctr">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4</a:t>
                      </a:r>
                    </a:p>
                  </a:txBody>
                  <a:tcPr marL="6350" marR="6350" marT="6350" anchor="ctr">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12</a:t>
                      </a:r>
                    </a:p>
                  </a:txBody>
                  <a:tcPr marL="6350" marR="6350" marT="6350" anchor="ctr">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67%</a:t>
                      </a:r>
                    </a:p>
                  </a:txBody>
                  <a:tcPr marL="6350" marR="6350" marT="6350" anchor="b">
                    <a:lnL>
                      <a:noFill/>
                    </a:lnL>
                    <a:lnR>
                      <a:noFill/>
                    </a:lnR>
                    <a:lnT>
                      <a:noFill/>
                    </a:lnT>
                    <a:lnB>
                      <a:noFill/>
                    </a:lnB>
                    <a:solidFill>
                      <a:schemeClr val="accent2">
                        <a:lumMod val="20000"/>
                        <a:lumOff val="80000"/>
                      </a:schemeClr>
                    </a:solidFill>
                  </a:tcPr>
                </a:tc>
                <a:extLst>
                  <a:ext uri="{0D108BD9-81ED-4DB2-BD59-A6C34878D82A}">
                    <a16:rowId xmlns:a16="http://schemas.microsoft.com/office/drawing/2014/main" val="3141826972"/>
                  </a:ext>
                </a:extLst>
              </a:tr>
              <a:tr h="420852">
                <a:tc>
                  <a:txBody>
                    <a:bodyPr/>
                    <a:lstStyle/>
                    <a:p>
                      <a:pPr algn="l" fontAlgn="b"/>
                      <a:r>
                        <a:rPr lang="en-GB" sz="2000" b="0" i="0" u="none" strike="noStrike">
                          <a:solidFill>
                            <a:srgbClr val="000000"/>
                          </a:solidFill>
                          <a:effectLst/>
                          <a:latin typeface="Calibri" panose="020F0502020204030204" pitchFamily="34" charset="0"/>
                        </a:rPr>
                        <a:t>Through Phase</a:t>
                      </a:r>
                    </a:p>
                  </a:txBody>
                  <a:tcPr marL="6350" marR="6350" marT="6350" anchor="b">
                    <a:lnL>
                      <a:noFill/>
                    </a:lnL>
                    <a:lnR>
                      <a:noFill/>
                    </a:lnR>
                    <a:lnT>
                      <a:noFill/>
                    </a:lnT>
                    <a:lnB>
                      <a:noFill/>
                    </a:lnB>
                  </a:tcPr>
                </a:tc>
                <a:tc>
                  <a:txBody>
                    <a:bodyPr/>
                    <a:lstStyle/>
                    <a:p>
                      <a:pPr algn="r" fontAlgn="b"/>
                      <a:r>
                        <a:rPr lang="en-GB" sz="2000" b="0" i="0" u="none" strike="noStrike">
                          <a:solidFill>
                            <a:srgbClr val="000000"/>
                          </a:solidFill>
                          <a:effectLst/>
                          <a:latin typeface="Calibri" panose="020F0502020204030204" pitchFamily="34" charset="0"/>
                        </a:rPr>
                        <a:t>7</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1</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8</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88%</a:t>
                      </a:r>
                    </a:p>
                  </a:txBody>
                  <a:tcPr marL="6350" marR="6350" marT="6350" anchor="b">
                    <a:lnL>
                      <a:noFill/>
                    </a:lnL>
                    <a:lnR>
                      <a:noFill/>
                    </a:lnR>
                    <a:lnT>
                      <a:noFill/>
                    </a:lnT>
                    <a:lnB>
                      <a:noFill/>
                    </a:lnB>
                  </a:tcPr>
                </a:tc>
                <a:extLst>
                  <a:ext uri="{0D108BD9-81ED-4DB2-BD59-A6C34878D82A}">
                    <a16:rowId xmlns:a16="http://schemas.microsoft.com/office/drawing/2014/main" val="277543525"/>
                  </a:ext>
                </a:extLst>
              </a:tr>
              <a:tr h="420852">
                <a:tc>
                  <a:txBody>
                    <a:bodyPr/>
                    <a:lstStyle/>
                    <a:p>
                      <a:pPr algn="l" fontAlgn="b"/>
                      <a:r>
                        <a:rPr lang="en-GB" sz="2000" b="0" i="0" u="none" strike="noStrike" dirty="0">
                          <a:solidFill>
                            <a:srgbClr val="000000"/>
                          </a:solidFill>
                          <a:effectLst/>
                          <a:latin typeface="Calibri" panose="020F0502020204030204" pitchFamily="34" charset="0"/>
                        </a:rPr>
                        <a:t>ALP (including PRUS)*</a:t>
                      </a:r>
                    </a:p>
                  </a:txBody>
                  <a:tcPr marL="6350" marR="6350" marT="6350" anchor="b">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10</a:t>
                      </a:r>
                    </a:p>
                  </a:txBody>
                  <a:tcPr marL="6350" marR="6350" marT="6350" anchor="ctr">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2</a:t>
                      </a:r>
                    </a:p>
                  </a:txBody>
                  <a:tcPr marL="6350" marR="6350" marT="6350" anchor="ctr">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12</a:t>
                      </a:r>
                    </a:p>
                  </a:txBody>
                  <a:tcPr marL="6350" marR="6350" marT="6350" anchor="ctr">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83%</a:t>
                      </a:r>
                    </a:p>
                  </a:txBody>
                  <a:tcPr marL="6350" marR="6350" marT="6350" anchor="b">
                    <a:lnL>
                      <a:noFill/>
                    </a:lnL>
                    <a:lnR>
                      <a:noFill/>
                    </a:lnR>
                    <a:lnT>
                      <a:noFill/>
                    </a:lnT>
                    <a:lnB>
                      <a:noFill/>
                    </a:lnB>
                    <a:solidFill>
                      <a:schemeClr val="accent2">
                        <a:lumMod val="20000"/>
                        <a:lumOff val="80000"/>
                      </a:schemeClr>
                    </a:solidFill>
                  </a:tcPr>
                </a:tc>
                <a:extLst>
                  <a:ext uri="{0D108BD9-81ED-4DB2-BD59-A6C34878D82A}">
                    <a16:rowId xmlns:a16="http://schemas.microsoft.com/office/drawing/2014/main" val="517166597"/>
                  </a:ext>
                </a:extLst>
              </a:tr>
              <a:tr h="420852">
                <a:tc>
                  <a:txBody>
                    <a:bodyPr/>
                    <a:lstStyle/>
                    <a:p>
                      <a:pPr algn="l" fontAlgn="b"/>
                      <a:r>
                        <a:rPr lang="en-GB" sz="2000" b="0" i="0" u="none" strike="noStrike">
                          <a:solidFill>
                            <a:srgbClr val="000000"/>
                          </a:solidFill>
                          <a:effectLst/>
                          <a:latin typeface="Calibri" panose="020F0502020204030204" pitchFamily="34" charset="0"/>
                        </a:rPr>
                        <a:t>Infant</a:t>
                      </a:r>
                    </a:p>
                  </a:txBody>
                  <a:tcPr marL="6350" marR="6350" marT="6350" anchor="b">
                    <a:lnL>
                      <a:noFill/>
                    </a:lnL>
                    <a:lnR>
                      <a:noFill/>
                    </a:lnR>
                    <a:lnT>
                      <a:noFill/>
                    </a:lnT>
                    <a:lnB>
                      <a:noFill/>
                    </a:lnB>
                  </a:tcPr>
                </a:tc>
                <a:tc>
                  <a:txBody>
                    <a:bodyPr/>
                    <a:lstStyle/>
                    <a:p>
                      <a:pPr algn="r" fontAlgn="b"/>
                      <a:r>
                        <a:rPr lang="en-GB" sz="2000" b="0" i="0" u="none" strike="noStrike">
                          <a:solidFill>
                            <a:srgbClr val="000000"/>
                          </a:solidFill>
                          <a:effectLst/>
                          <a:latin typeface="Calibri" panose="020F0502020204030204" pitchFamily="34" charset="0"/>
                        </a:rPr>
                        <a:t>5</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1</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6</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83%</a:t>
                      </a:r>
                    </a:p>
                  </a:txBody>
                  <a:tcPr marL="6350" marR="6350" marT="6350" anchor="b">
                    <a:lnL>
                      <a:noFill/>
                    </a:lnL>
                    <a:lnR>
                      <a:noFill/>
                    </a:lnR>
                    <a:lnT>
                      <a:noFill/>
                    </a:lnT>
                    <a:lnB>
                      <a:noFill/>
                    </a:lnB>
                  </a:tcPr>
                </a:tc>
                <a:extLst>
                  <a:ext uri="{0D108BD9-81ED-4DB2-BD59-A6C34878D82A}">
                    <a16:rowId xmlns:a16="http://schemas.microsoft.com/office/drawing/2014/main" val="1007614420"/>
                  </a:ext>
                </a:extLst>
              </a:tr>
              <a:tr h="420852">
                <a:tc>
                  <a:txBody>
                    <a:bodyPr/>
                    <a:lstStyle/>
                    <a:p>
                      <a:pPr algn="l" fontAlgn="b"/>
                      <a:r>
                        <a:rPr lang="en-GB" sz="2000" b="0" i="0" u="none" strike="noStrike" dirty="0">
                          <a:solidFill>
                            <a:srgbClr val="000000"/>
                          </a:solidFill>
                          <a:effectLst/>
                          <a:latin typeface="Calibri" panose="020F0502020204030204" pitchFamily="34" charset="0"/>
                        </a:rPr>
                        <a:t>Junior</a:t>
                      </a:r>
                    </a:p>
                  </a:txBody>
                  <a:tcPr marL="6350" marR="6350" marT="6350" anchor="b">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5</a:t>
                      </a:r>
                    </a:p>
                  </a:txBody>
                  <a:tcPr marL="6350" marR="6350" marT="6350" anchor="ctr">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0</a:t>
                      </a:r>
                    </a:p>
                  </a:txBody>
                  <a:tcPr marL="6350" marR="6350" marT="6350" anchor="ctr">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5</a:t>
                      </a:r>
                    </a:p>
                  </a:txBody>
                  <a:tcPr marL="6350" marR="6350" marT="6350" anchor="ctr">
                    <a:lnL>
                      <a:noFill/>
                    </a:lnL>
                    <a:lnR>
                      <a:noFill/>
                    </a:lnR>
                    <a:lnT>
                      <a:noFill/>
                    </a:lnT>
                    <a:lnB>
                      <a:noFill/>
                    </a:lnB>
                    <a:solidFill>
                      <a:schemeClr val="accent2">
                        <a:lumMod val="20000"/>
                        <a:lumOff val="80000"/>
                      </a:schemeClr>
                    </a:solidFill>
                  </a:tcPr>
                </a:tc>
                <a:tc>
                  <a:txBody>
                    <a:bodyPr/>
                    <a:lstStyle/>
                    <a:p>
                      <a:pPr algn="r" fontAlgn="b"/>
                      <a:r>
                        <a:rPr lang="en-GB" sz="2000" b="0" i="0" u="none" strike="noStrike" dirty="0">
                          <a:solidFill>
                            <a:srgbClr val="000000"/>
                          </a:solidFill>
                          <a:effectLst/>
                          <a:latin typeface="Calibri" panose="020F0502020204030204" pitchFamily="34" charset="0"/>
                        </a:rPr>
                        <a:t>100%</a:t>
                      </a:r>
                    </a:p>
                  </a:txBody>
                  <a:tcPr marL="6350" marR="6350" marT="6350" anchor="b">
                    <a:lnL>
                      <a:noFill/>
                    </a:lnL>
                    <a:lnR>
                      <a:noFill/>
                    </a:lnR>
                    <a:lnT>
                      <a:noFill/>
                    </a:lnT>
                    <a:lnB>
                      <a:noFill/>
                    </a:lnB>
                    <a:solidFill>
                      <a:schemeClr val="accent2">
                        <a:lumMod val="20000"/>
                        <a:lumOff val="80000"/>
                      </a:schemeClr>
                    </a:solidFill>
                  </a:tcPr>
                </a:tc>
                <a:extLst>
                  <a:ext uri="{0D108BD9-81ED-4DB2-BD59-A6C34878D82A}">
                    <a16:rowId xmlns:a16="http://schemas.microsoft.com/office/drawing/2014/main" val="660870966"/>
                  </a:ext>
                </a:extLst>
              </a:tr>
              <a:tr h="420852">
                <a:tc>
                  <a:txBody>
                    <a:bodyPr/>
                    <a:lstStyle/>
                    <a:p>
                      <a:pPr algn="l" fontAlgn="b"/>
                      <a:r>
                        <a:rPr lang="en-GB" sz="2000" b="0" i="0" u="none" strike="noStrike">
                          <a:solidFill>
                            <a:srgbClr val="000000"/>
                          </a:solidFill>
                          <a:effectLst/>
                          <a:latin typeface="Calibri" panose="020F0502020204030204" pitchFamily="34" charset="0"/>
                        </a:rPr>
                        <a:t>Post 16</a:t>
                      </a:r>
                    </a:p>
                  </a:txBody>
                  <a:tcPr marL="6350" marR="6350" marT="6350" anchor="b">
                    <a:lnL>
                      <a:noFill/>
                    </a:lnL>
                    <a:lnR>
                      <a:noFill/>
                    </a:lnR>
                    <a:lnT>
                      <a:noFill/>
                    </a:lnT>
                    <a:lnB>
                      <a:noFill/>
                    </a:lnB>
                  </a:tcPr>
                </a:tc>
                <a:tc>
                  <a:txBody>
                    <a:bodyPr/>
                    <a:lstStyle/>
                    <a:p>
                      <a:pPr algn="r" fontAlgn="b"/>
                      <a:r>
                        <a:rPr lang="en-GB" sz="2000" b="0" i="0" u="none" strike="noStrike">
                          <a:solidFill>
                            <a:srgbClr val="000000"/>
                          </a:solidFill>
                          <a:effectLst/>
                          <a:latin typeface="Calibri" panose="020F0502020204030204" pitchFamily="34" charset="0"/>
                        </a:rPr>
                        <a:t>3</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3</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100%</a:t>
                      </a:r>
                    </a:p>
                  </a:txBody>
                  <a:tcPr marL="6350" marR="6350" marT="6350" anchor="b">
                    <a:lnL>
                      <a:noFill/>
                    </a:lnL>
                    <a:lnR>
                      <a:noFill/>
                    </a:lnR>
                    <a:lnT>
                      <a:noFill/>
                    </a:lnT>
                    <a:lnB>
                      <a:noFill/>
                    </a:lnB>
                  </a:tcPr>
                </a:tc>
                <a:extLst>
                  <a:ext uri="{0D108BD9-81ED-4DB2-BD59-A6C34878D82A}">
                    <a16:rowId xmlns:a16="http://schemas.microsoft.com/office/drawing/2014/main" val="1174975038"/>
                  </a:ext>
                </a:extLst>
              </a:tr>
              <a:tr h="420852">
                <a:tc>
                  <a:txBody>
                    <a:bodyPr/>
                    <a:lstStyle/>
                    <a:p>
                      <a:pPr algn="l" fontAlgn="b"/>
                      <a:r>
                        <a:rPr lang="en-GB" sz="2000" b="0" i="0" u="none" strike="noStrike" dirty="0">
                          <a:solidFill>
                            <a:srgbClr val="000000"/>
                          </a:solidFill>
                          <a:effectLst/>
                          <a:latin typeface="Calibri" panose="020F0502020204030204" pitchFamily="34" charset="0"/>
                        </a:rPr>
                        <a:t>Independent </a:t>
                      </a:r>
                    </a:p>
                  </a:txBody>
                  <a:tcPr marL="6350" marR="6350" marT="6350" anchor="b">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11</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4</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15</a:t>
                      </a:r>
                    </a:p>
                  </a:txBody>
                  <a:tcPr marL="6350" marR="6350" marT="6350" anchor="ctr">
                    <a:lnL>
                      <a:noFill/>
                    </a:lnL>
                    <a:lnR>
                      <a:noFill/>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73%</a:t>
                      </a:r>
                    </a:p>
                  </a:txBody>
                  <a:tcPr marL="6350" marR="6350" marT="6350" anchor="b">
                    <a:lnL>
                      <a:noFill/>
                    </a:lnL>
                    <a:lnR>
                      <a:noFill/>
                    </a:lnR>
                    <a:lnT>
                      <a:noFill/>
                    </a:lnT>
                    <a:lnB>
                      <a:noFill/>
                    </a:lnB>
                  </a:tcPr>
                </a:tc>
                <a:extLst>
                  <a:ext uri="{0D108BD9-81ED-4DB2-BD59-A6C34878D82A}">
                    <a16:rowId xmlns:a16="http://schemas.microsoft.com/office/drawing/2014/main" val="1361495283"/>
                  </a:ext>
                </a:extLst>
              </a:tr>
            </a:tbl>
          </a:graphicData>
        </a:graphic>
      </p:graphicFrame>
      <p:pic>
        <p:nvPicPr>
          <p:cNvPr id="1025" name="Chart 7">
            <a:extLst>
              <a:ext uri="{FF2B5EF4-FFF2-40B4-BE49-F238E27FC236}">
                <a16:creationId xmlns:a16="http://schemas.microsoft.com/office/drawing/2014/main" id="{965718D6-E597-4A3A-8E74-6A0EB816CCB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0914"/>
          <a:stretch/>
        </p:blipFill>
        <p:spPr bwMode="auto">
          <a:xfrm>
            <a:off x="5534493" y="840827"/>
            <a:ext cx="6461564" cy="385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CD27DCD9-6772-444F-A188-6DEF1409FB13}"/>
              </a:ext>
            </a:extLst>
          </p:cNvPr>
          <p:cNvSpPr/>
          <p:nvPr/>
        </p:nvSpPr>
        <p:spPr>
          <a:xfrm>
            <a:off x="7135774" y="4988127"/>
            <a:ext cx="3541986" cy="646331"/>
          </a:xfrm>
          <a:prstGeom prst="rect">
            <a:avLst/>
          </a:prstGeom>
        </p:spPr>
        <p:txBody>
          <a:bodyPr wrap="square">
            <a:spAutoFit/>
          </a:bodyPr>
          <a:lstStyle/>
          <a:p>
            <a:r>
              <a:rPr lang="en-GB" dirty="0">
                <a:latin typeface="Calibri" panose="020F0502020204030204" pitchFamily="34" charset="0"/>
                <a:ea typeface="Calibri" panose="020F0502020204030204" pitchFamily="34" charset="0"/>
              </a:rPr>
              <a:t>Full Score Average - </a:t>
            </a:r>
            <a:r>
              <a:rPr lang="en-GB" dirty="0">
                <a:solidFill>
                  <a:srgbClr val="000000"/>
                </a:solidFill>
                <a:latin typeface="Calibri" panose="020F0502020204030204" pitchFamily="34" charset="0"/>
                <a:ea typeface="Calibri" panose="020F0502020204030204" pitchFamily="34" charset="0"/>
              </a:rPr>
              <a:t>88.97%</a:t>
            </a:r>
            <a:endParaRPr lang="en-GB" dirty="0">
              <a:latin typeface="Calibri" panose="020F0502020204030204" pitchFamily="34" charset="0"/>
              <a:ea typeface="Calibri" panose="020F0502020204030204" pitchFamily="34" charset="0"/>
            </a:endParaRPr>
          </a:p>
          <a:p>
            <a:r>
              <a:rPr lang="en-GB" dirty="0">
                <a:latin typeface="Calibri" panose="020F0502020204030204" pitchFamily="34" charset="0"/>
                <a:ea typeface="Calibri" panose="020F0502020204030204" pitchFamily="34" charset="0"/>
              </a:rPr>
              <a:t>Statutory Only Average - 92.40%</a:t>
            </a:r>
          </a:p>
        </p:txBody>
      </p:sp>
      <p:pic>
        <p:nvPicPr>
          <p:cNvPr id="7" name="Chart 7">
            <a:extLst>
              <a:ext uri="{FF2B5EF4-FFF2-40B4-BE49-F238E27FC236}">
                <a16:creationId xmlns:a16="http://schemas.microsoft.com/office/drawing/2014/main" id="{1E88AFEB-49F3-4C15-9594-E0EE223191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8337" t="45040" b="33885"/>
          <a:stretch/>
        </p:blipFill>
        <p:spPr bwMode="auto">
          <a:xfrm>
            <a:off x="9252856" y="1457573"/>
            <a:ext cx="2525487" cy="1061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D12248C6-5C23-4064-BDC0-E2CF4EF54D4D}"/>
              </a:ext>
            </a:extLst>
          </p:cNvPr>
          <p:cNvSpPr/>
          <p:nvPr/>
        </p:nvSpPr>
        <p:spPr>
          <a:xfrm>
            <a:off x="196588" y="5522111"/>
            <a:ext cx="6044834" cy="1015663"/>
          </a:xfrm>
          <a:prstGeom prst="rect">
            <a:avLst/>
          </a:prstGeom>
        </p:spPr>
        <p:txBody>
          <a:bodyPr wrap="square">
            <a:spAutoFit/>
          </a:bodyPr>
          <a:lstStyle/>
          <a:p>
            <a:pPr fontAlgn="b"/>
            <a:r>
              <a:rPr lang="en-GB" dirty="0">
                <a:solidFill>
                  <a:srgbClr val="000000"/>
                </a:solidFill>
                <a:latin typeface="Calibri" panose="020F0502020204030204" pitchFamily="34" charset="0"/>
              </a:rPr>
              <a:t>*</a:t>
            </a:r>
            <a:r>
              <a:rPr lang="en-GB" sz="1400" dirty="0">
                <a:solidFill>
                  <a:srgbClr val="000000"/>
                </a:solidFill>
                <a:latin typeface="Calibri" panose="020F0502020204030204" pitchFamily="34" charset="0"/>
              </a:rPr>
              <a:t>Further work needs to be undertaken around ensuring that all part time APs are included. This number reflects more engaged and established organisations which are most commonly used and commissioned however this is an area of development. </a:t>
            </a:r>
            <a:endParaRPr lang="en-GB"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734234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ECE71-088C-47AD-A28C-FF065D5CE5E0}"/>
              </a:ext>
            </a:extLst>
          </p:cNvPr>
          <p:cNvSpPr>
            <a:spLocks noGrp="1"/>
          </p:cNvSpPr>
          <p:nvPr>
            <p:ph type="title"/>
          </p:nvPr>
        </p:nvSpPr>
        <p:spPr>
          <a:xfrm>
            <a:off x="0" y="0"/>
            <a:ext cx="10515600" cy="1325563"/>
          </a:xfrm>
        </p:spPr>
        <p:txBody>
          <a:bodyPr/>
          <a:lstStyle/>
          <a:p>
            <a:r>
              <a:rPr lang="en-GB" dirty="0"/>
              <a:t>Areas of development - headliners</a:t>
            </a:r>
          </a:p>
        </p:txBody>
      </p:sp>
      <p:sp>
        <p:nvSpPr>
          <p:cNvPr id="3" name="Content Placeholder 2">
            <a:extLst>
              <a:ext uri="{FF2B5EF4-FFF2-40B4-BE49-F238E27FC236}">
                <a16:creationId xmlns:a16="http://schemas.microsoft.com/office/drawing/2014/main" id="{9FDC899A-FA19-43F6-89F6-912B3601F9EA}"/>
              </a:ext>
            </a:extLst>
          </p:cNvPr>
          <p:cNvSpPr>
            <a:spLocks noGrp="1"/>
          </p:cNvSpPr>
          <p:nvPr>
            <p:ph idx="1"/>
          </p:nvPr>
        </p:nvSpPr>
        <p:spPr>
          <a:xfrm>
            <a:off x="239485" y="5360769"/>
            <a:ext cx="7064829" cy="1325563"/>
          </a:xfrm>
        </p:spPr>
        <p:txBody>
          <a:bodyPr>
            <a:normAutofit/>
          </a:bodyPr>
          <a:lstStyle/>
          <a:p>
            <a:pPr marL="0" indent="0">
              <a:buNone/>
            </a:pPr>
            <a:r>
              <a:rPr lang="en-GB" dirty="0"/>
              <a:t>Early years</a:t>
            </a:r>
          </a:p>
          <a:p>
            <a:pPr marL="0" indent="0">
              <a:buNone/>
            </a:pPr>
            <a:r>
              <a:rPr lang="en-GB" sz="2000" dirty="0"/>
              <a:t>To be completed – mostly staff training (Five to Thrive, Non-mobile babies procedures). . </a:t>
            </a:r>
          </a:p>
        </p:txBody>
      </p:sp>
      <p:graphicFrame>
        <p:nvGraphicFramePr>
          <p:cNvPr id="4" name="Table 4">
            <a:extLst>
              <a:ext uri="{FF2B5EF4-FFF2-40B4-BE49-F238E27FC236}">
                <a16:creationId xmlns:a16="http://schemas.microsoft.com/office/drawing/2014/main" id="{B8A1E326-D3DB-4ADE-9407-73ACA5B3F19C}"/>
              </a:ext>
            </a:extLst>
          </p:cNvPr>
          <p:cNvGraphicFramePr>
            <a:graphicFrameLocks noGrp="1"/>
          </p:cNvGraphicFramePr>
          <p:nvPr>
            <p:extLst>
              <p:ext uri="{D42A27DB-BD31-4B8C-83A1-F6EECF244321}">
                <p14:modId xmlns:p14="http://schemas.microsoft.com/office/powerpoint/2010/main" val="3964725270"/>
              </p:ext>
            </p:extLst>
          </p:nvPr>
        </p:nvGraphicFramePr>
        <p:xfrm>
          <a:off x="293915" y="1057123"/>
          <a:ext cx="11691257" cy="2763520"/>
        </p:xfrm>
        <a:graphic>
          <a:graphicData uri="http://schemas.openxmlformats.org/drawingml/2006/table">
            <a:tbl>
              <a:tblPr firstRow="1" bandRow="1">
                <a:tableStyleId>{5C22544A-7EE6-4342-B048-85BDC9FD1C3A}</a:tableStyleId>
              </a:tblPr>
              <a:tblGrid>
                <a:gridCol w="7855219">
                  <a:extLst>
                    <a:ext uri="{9D8B030D-6E8A-4147-A177-3AD203B41FA5}">
                      <a16:colId xmlns:a16="http://schemas.microsoft.com/office/drawing/2014/main" val="4245145969"/>
                    </a:ext>
                  </a:extLst>
                </a:gridCol>
                <a:gridCol w="1278680">
                  <a:extLst>
                    <a:ext uri="{9D8B030D-6E8A-4147-A177-3AD203B41FA5}">
                      <a16:colId xmlns:a16="http://schemas.microsoft.com/office/drawing/2014/main" val="2116704255"/>
                    </a:ext>
                  </a:extLst>
                </a:gridCol>
                <a:gridCol w="1278679">
                  <a:extLst>
                    <a:ext uri="{9D8B030D-6E8A-4147-A177-3AD203B41FA5}">
                      <a16:colId xmlns:a16="http://schemas.microsoft.com/office/drawing/2014/main" val="1111226827"/>
                    </a:ext>
                  </a:extLst>
                </a:gridCol>
                <a:gridCol w="1278679">
                  <a:extLst>
                    <a:ext uri="{9D8B030D-6E8A-4147-A177-3AD203B41FA5}">
                      <a16:colId xmlns:a16="http://schemas.microsoft.com/office/drawing/2014/main" val="2207486902"/>
                    </a:ext>
                  </a:extLst>
                </a:gridCol>
              </a:tblGrid>
              <a:tr h="370840">
                <a:tc>
                  <a:txBody>
                    <a:bodyPr/>
                    <a:lstStyle/>
                    <a:p>
                      <a:r>
                        <a:rPr lang="en-GB" dirty="0"/>
                        <a:t>Topic</a:t>
                      </a:r>
                    </a:p>
                  </a:txBody>
                  <a:tcPr/>
                </a:tc>
                <a:tc>
                  <a:txBody>
                    <a:bodyPr/>
                    <a:lstStyle/>
                    <a:p>
                      <a:r>
                        <a:rPr lang="en-GB" dirty="0"/>
                        <a:t>Red </a:t>
                      </a:r>
                    </a:p>
                  </a:txBody>
                  <a:tcPr/>
                </a:tc>
                <a:tc>
                  <a:txBody>
                    <a:bodyPr/>
                    <a:lstStyle/>
                    <a:p>
                      <a:r>
                        <a:rPr lang="en-GB" dirty="0"/>
                        <a:t>Amber</a:t>
                      </a:r>
                    </a:p>
                  </a:txBody>
                  <a:tcPr/>
                </a:tc>
                <a:tc>
                  <a:txBody>
                    <a:bodyPr/>
                    <a:lstStyle/>
                    <a:p>
                      <a:r>
                        <a:rPr lang="en-GB" dirty="0"/>
                        <a:t>Green</a:t>
                      </a:r>
                    </a:p>
                  </a:txBody>
                  <a:tcPr/>
                </a:tc>
                <a:extLst>
                  <a:ext uri="{0D108BD9-81ED-4DB2-BD59-A6C34878D82A}">
                    <a16:rowId xmlns:a16="http://schemas.microsoft.com/office/drawing/2014/main" val="1554147023"/>
                  </a:ext>
                </a:extLst>
              </a:tr>
              <a:tr h="370840">
                <a:tc>
                  <a:txBody>
                    <a:bodyPr/>
                    <a:lstStyle/>
                    <a:p>
                      <a:r>
                        <a:rPr lang="en-GB" dirty="0"/>
                        <a:t>Completed Bristol Offensive Weapons in Education Settings Audit</a:t>
                      </a:r>
                    </a:p>
                  </a:txBody>
                  <a:tcPr/>
                </a:tc>
                <a:tc>
                  <a:txBody>
                    <a:bodyPr/>
                    <a:lstStyle/>
                    <a:p>
                      <a:pPr algn="ctr"/>
                      <a:r>
                        <a:rPr lang="en-GB" sz="1800" dirty="0"/>
                        <a:t>66%</a:t>
                      </a:r>
                    </a:p>
                  </a:txBody>
                  <a:tcPr/>
                </a:tc>
                <a:tc>
                  <a:txBody>
                    <a:bodyPr/>
                    <a:lstStyle/>
                    <a:p>
                      <a:pPr algn="ctr"/>
                      <a:r>
                        <a:rPr lang="en-GB" sz="1800" dirty="0"/>
                        <a:t>14%</a:t>
                      </a:r>
                    </a:p>
                  </a:txBody>
                  <a:tcPr/>
                </a:tc>
                <a:tc>
                  <a:txBody>
                    <a:bodyPr/>
                    <a:lstStyle/>
                    <a:p>
                      <a:pPr algn="ctr"/>
                      <a:r>
                        <a:rPr lang="en-GB" sz="1800" dirty="0"/>
                        <a:t>20%</a:t>
                      </a:r>
                    </a:p>
                  </a:txBody>
                  <a:tcPr/>
                </a:tc>
                <a:extLst>
                  <a:ext uri="{0D108BD9-81ED-4DB2-BD59-A6C34878D82A}">
                    <a16:rowId xmlns:a16="http://schemas.microsoft.com/office/drawing/2014/main" val="2520522123"/>
                  </a:ext>
                </a:extLst>
              </a:tr>
              <a:tr h="370840">
                <a:tc>
                  <a:txBody>
                    <a:bodyPr/>
                    <a:lstStyle/>
                    <a:p>
                      <a:r>
                        <a:rPr lang="en-GB" dirty="0"/>
                        <a:t>Completed the Contextual Safeguarding ‘Beyond Referrals Audit’  (prevention of harmful sexualised behaviours in schools)</a:t>
                      </a:r>
                    </a:p>
                  </a:txBody>
                  <a:tcPr/>
                </a:tc>
                <a:tc>
                  <a:txBody>
                    <a:bodyPr/>
                    <a:lstStyle/>
                    <a:p>
                      <a:pPr algn="ctr"/>
                      <a:r>
                        <a:rPr lang="en-GB" sz="1800" dirty="0"/>
                        <a:t>57%</a:t>
                      </a:r>
                    </a:p>
                  </a:txBody>
                  <a:tcPr/>
                </a:tc>
                <a:tc>
                  <a:txBody>
                    <a:bodyPr/>
                    <a:lstStyle/>
                    <a:p>
                      <a:pPr algn="ctr"/>
                      <a:r>
                        <a:rPr lang="en-GB" sz="1800" dirty="0"/>
                        <a:t>21%</a:t>
                      </a:r>
                    </a:p>
                  </a:txBody>
                  <a:tcPr/>
                </a:tc>
                <a:tc>
                  <a:txBody>
                    <a:bodyPr/>
                    <a:lstStyle/>
                    <a:p>
                      <a:pPr algn="ctr"/>
                      <a:r>
                        <a:rPr lang="en-GB" sz="1800" dirty="0"/>
                        <a:t>22%</a:t>
                      </a:r>
                    </a:p>
                  </a:txBody>
                  <a:tcPr/>
                </a:tc>
                <a:extLst>
                  <a:ext uri="{0D108BD9-81ED-4DB2-BD59-A6C34878D82A}">
                    <a16:rowId xmlns:a16="http://schemas.microsoft.com/office/drawing/2014/main" val="1852569918"/>
                  </a:ext>
                </a:extLst>
              </a:tr>
              <a:tr h="370840">
                <a:tc>
                  <a:txBody>
                    <a:bodyPr/>
                    <a:lstStyle/>
                    <a:p>
                      <a:r>
                        <a:rPr lang="en-GB" dirty="0"/>
                        <a:t>Young Carers support programme completion</a:t>
                      </a:r>
                    </a:p>
                  </a:txBody>
                  <a:tcPr/>
                </a:tc>
                <a:tc>
                  <a:txBody>
                    <a:bodyPr/>
                    <a:lstStyle/>
                    <a:p>
                      <a:pPr algn="ctr"/>
                      <a:r>
                        <a:rPr lang="en-GB" sz="1800" dirty="0"/>
                        <a:t>36%</a:t>
                      </a:r>
                    </a:p>
                  </a:txBody>
                  <a:tcPr/>
                </a:tc>
                <a:tc>
                  <a:txBody>
                    <a:bodyPr/>
                    <a:lstStyle/>
                    <a:p>
                      <a:pPr algn="ctr"/>
                      <a:r>
                        <a:rPr lang="en-GB" sz="1800" dirty="0"/>
                        <a:t>33%</a:t>
                      </a:r>
                    </a:p>
                  </a:txBody>
                  <a:tcPr/>
                </a:tc>
                <a:tc>
                  <a:txBody>
                    <a:bodyPr/>
                    <a:lstStyle/>
                    <a:p>
                      <a:pPr algn="ctr"/>
                      <a:r>
                        <a:rPr lang="en-GB" sz="1800" dirty="0"/>
                        <a:t>31%</a:t>
                      </a:r>
                    </a:p>
                  </a:txBody>
                  <a:tcPr/>
                </a:tc>
                <a:extLst>
                  <a:ext uri="{0D108BD9-81ED-4DB2-BD59-A6C34878D82A}">
                    <a16:rowId xmlns:a16="http://schemas.microsoft.com/office/drawing/2014/main" val="2888402573"/>
                  </a:ext>
                </a:extLst>
              </a:tr>
              <a:tr h="370840">
                <a:tc>
                  <a:txBody>
                    <a:bodyPr/>
                    <a:lstStyle/>
                    <a:p>
                      <a:r>
                        <a:rPr lang="en-GB" dirty="0"/>
                        <a:t> Accessible literature for parents and carers on private fostering </a:t>
                      </a:r>
                    </a:p>
                  </a:txBody>
                  <a:tcPr/>
                </a:tc>
                <a:tc>
                  <a:txBody>
                    <a:bodyPr/>
                    <a:lstStyle/>
                    <a:p>
                      <a:pPr algn="ctr"/>
                      <a:r>
                        <a:rPr lang="en-GB" sz="1800" dirty="0"/>
                        <a:t>44%</a:t>
                      </a:r>
                    </a:p>
                  </a:txBody>
                  <a:tcPr/>
                </a:tc>
                <a:tc>
                  <a:txBody>
                    <a:bodyPr/>
                    <a:lstStyle/>
                    <a:p>
                      <a:pPr algn="ctr"/>
                      <a:r>
                        <a:rPr lang="en-GB" sz="1800" dirty="0"/>
                        <a:t>23%</a:t>
                      </a:r>
                    </a:p>
                  </a:txBody>
                  <a:tcPr/>
                </a:tc>
                <a:tc>
                  <a:txBody>
                    <a:bodyPr/>
                    <a:lstStyle/>
                    <a:p>
                      <a:pPr algn="ctr"/>
                      <a:r>
                        <a:rPr lang="en-GB" sz="1800" dirty="0"/>
                        <a:t>33%</a:t>
                      </a:r>
                    </a:p>
                  </a:txBody>
                  <a:tcPr/>
                </a:tc>
                <a:extLst>
                  <a:ext uri="{0D108BD9-81ED-4DB2-BD59-A6C34878D82A}">
                    <a16:rowId xmlns:a16="http://schemas.microsoft.com/office/drawing/2014/main" val="1799106542"/>
                  </a:ext>
                </a:extLst>
              </a:tr>
              <a:tr h="370840">
                <a:tc>
                  <a:txBody>
                    <a:bodyPr/>
                    <a:lstStyle/>
                    <a:p>
                      <a:r>
                        <a:rPr lang="en-GB" dirty="0"/>
                        <a:t>Completion of the ‘Self-assessment emergency incident planning checklist’ from the DFE</a:t>
                      </a:r>
                    </a:p>
                  </a:txBody>
                  <a:tcPr/>
                </a:tc>
                <a:tc>
                  <a:txBody>
                    <a:bodyPr/>
                    <a:lstStyle/>
                    <a:p>
                      <a:pPr algn="ctr"/>
                      <a:r>
                        <a:rPr lang="en-GB" sz="1800" dirty="0"/>
                        <a:t>34%</a:t>
                      </a:r>
                    </a:p>
                  </a:txBody>
                  <a:tcPr/>
                </a:tc>
                <a:tc>
                  <a:txBody>
                    <a:bodyPr/>
                    <a:lstStyle/>
                    <a:p>
                      <a:pPr algn="ctr"/>
                      <a:r>
                        <a:rPr lang="en-GB" sz="1800" dirty="0"/>
                        <a:t>26%</a:t>
                      </a:r>
                    </a:p>
                  </a:txBody>
                  <a:tcPr/>
                </a:tc>
                <a:tc>
                  <a:txBody>
                    <a:bodyPr/>
                    <a:lstStyle/>
                    <a:p>
                      <a:pPr algn="ctr"/>
                      <a:r>
                        <a:rPr lang="en-GB" sz="1800" dirty="0"/>
                        <a:t>40%</a:t>
                      </a:r>
                    </a:p>
                  </a:txBody>
                  <a:tcPr/>
                </a:tc>
                <a:extLst>
                  <a:ext uri="{0D108BD9-81ED-4DB2-BD59-A6C34878D82A}">
                    <a16:rowId xmlns:a16="http://schemas.microsoft.com/office/drawing/2014/main" val="918790674"/>
                  </a:ext>
                </a:extLst>
              </a:tr>
            </a:tbl>
          </a:graphicData>
        </a:graphic>
      </p:graphicFrame>
      <p:sp>
        <p:nvSpPr>
          <p:cNvPr id="5" name="Content Placeholder 2">
            <a:extLst>
              <a:ext uri="{FF2B5EF4-FFF2-40B4-BE49-F238E27FC236}">
                <a16:creationId xmlns:a16="http://schemas.microsoft.com/office/drawing/2014/main" id="{17F02B51-6A76-4296-8521-635CB6D5EB0F}"/>
              </a:ext>
            </a:extLst>
          </p:cNvPr>
          <p:cNvSpPr txBox="1">
            <a:spLocks/>
          </p:cNvSpPr>
          <p:nvPr/>
        </p:nvSpPr>
        <p:spPr>
          <a:xfrm>
            <a:off x="293915" y="4035207"/>
            <a:ext cx="11658600" cy="1325562"/>
          </a:xfrm>
          <a:prstGeom prst="rect">
            <a:avLst/>
          </a:prstGeom>
          <a:ln>
            <a:solidFill>
              <a:srgbClr val="C00000"/>
            </a:solidFill>
          </a:ln>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t>A high number of reds and ambers were accounted for RSHE topics. With further analysis this reflects non-statutory completion of specific topics by primary aged settings. This should be perceived as ‘good practice’ and not an area or risk or concern. </a:t>
            </a:r>
          </a:p>
          <a:p>
            <a:pPr marL="0" indent="0">
              <a:buFont typeface="Arial" panose="020B0604020202020204" pitchFamily="34" charset="0"/>
              <a:buNone/>
            </a:pPr>
            <a:r>
              <a:rPr lang="en-GB" sz="2000" dirty="0" err="1"/>
              <a:t>E.g</a:t>
            </a:r>
            <a:r>
              <a:rPr lang="en-GB" sz="2000" dirty="0"/>
              <a:t>, teaching about abortion, pornography and serious youth violence in an age appropriate/differentiated way. </a:t>
            </a:r>
          </a:p>
        </p:txBody>
      </p:sp>
    </p:spTree>
    <p:extLst>
      <p:ext uri="{BB962C8B-B14F-4D97-AF65-F5344CB8AC3E}">
        <p14:creationId xmlns:p14="http://schemas.microsoft.com/office/powerpoint/2010/main" val="1326463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DCEB5-89E8-4098-B91F-42301FB740B2}"/>
              </a:ext>
            </a:extLst>
          </p:cNvPr>
          <p:cNvSpPr>
            <a:spLocks noGrp="1"/>
          </p:cNvSpPr>
          <p:nvPr>
            <p:ph type="title"/>
          </p:nvPr>
        </p:nvSpPr>
        <p:spPr>
          <a:xfrm>
            <a:off x="0" y="18256"/>
            <a:ext cx="10515600" cy="662782"/>
          </a:xfrm>
        </p:spPr>
        <p:txBody>
          <a:bodyPr>
            <a:normAutofit fontScale="90000"/>
          </a:bodyPr>
          <a:lstStyle/>
          <a:p>
            <a:r>
              <a:rPr lang="en-GB" dirty="0">
                <a:solidFill>
                  <a:srgbClr val="FF0000"/>
                </a:solidFill>
              </a:rPr>
              <a:t>Data reporting Headliners</a:t>
            </a:r>
          </a:p>
        </p:txBody>
      </p:sp>
      <p:graphicFrame>
        <p:nvGraphicFramePr>
          <p:cNvPr id="4" name="Table 4">
            <a:extLst>
              <a:ext uri="{FF2B5EF4-FFF2-40B4-BE49-F238E27FC236}">
                <a16:creationId xmlns:a16="http://schemas.microsoft.com/office/drawing/2014/main" id="{F07E4E27-08A0-4BC9-84C4-40E3D965E7B4}"/>
              </a:ext>
            </a:extLst>
          </p:cNvPr>
          <p:cNvGraphicFramePr>
            <a:graphicFrameLocks noGrp="1"/>
          </p:cNvGraphicFramePr>
          <p:nvPr>
            <p:ph idx="1"/>
            <p:extLst>
              <p:ext uri="{D42A27DB-BD31-4B8C-83A1-F6EECF244321}">
                <p14:modId xmlns:p14="http://schemas.microsoft.com/office/powerpoint/2010/main" val="1841333363"/>
              </p:ext>
            </p:extLst>
          </p:nvPr>
        </p:nvGraphicFramePr>
        <p:xfrm>
          <a:off x="93458" y="821918"/>
          <a:ext cx="7783285" cy="2264317"/>
        </p:xfrm>
        <a:graphic>
          <a:graphicData uri="http://schemas.openxmlformats.org/drawingml/2006/table">
            <a:tbl>
              <a:tblPr firstRow="1" bandRow="1">
                <a:tableStyleId>{5C22544A-7EE6-4342-B048-85BDC9FD1C3A}</a:tableStyleId>
              </a:tblPr>
              <a:tblGrid>
                <a:gridCol w="6520777">
                  <a:extLst>
                    <a:ext uri="{9D8B030D-6E8A-4147-A177-3AD203B41FA5}">
                      <a16:colId xmlns:a16="http://schemas.microsoft.com/office/drawing/2014/main" val="3613279829"/>
                    </a:ext>
                  </a:extLst>
                </a:gridCol>
                <a:gridCol w="1262508">
                  <a:extLst>
                    <a:ext uri="{9D8B030D-6E8A-4147-A177-3AD203B41FA5}">
                      <a16:colId xmlns:a16="http://schemas.microsoft.com/office/drawing/2014/main" val="2306131330"/>
                    </a:ext>
                  </a:extLst>
                </a:gridCol>
              </a:tblGrid>
              <a:tr h="370840">
                <a:tc>
                  <a:txBody>
                    <a:bodyPr/>
                    <a:lstStyle/>
                    <a:p>
                      <a:r>
                        <a:rPr lang="en-GB" dirty="0"/>
                        <a:t>Topic</a:t>
                      </a:r>
                    </a:p>
                  </a:txBody>
                  <a:tcPr/>
                </a:tc>
                <a:tc>
                  <a:txBody>
                    <a:bodyPr/>
                    <a:lstStyle/>
                    <a:p>
                      <a:r>
                        <a:rPr lang="en-GB" dirty="0"/>
                        <a:t>Range</a:t>
                      </a:r>
                    </a:p>
                  </a:txBody>
                  <a:tcPr/>
                </a:tc>
                <a:extLst>
                  <a:ext uri="{0D108BD9-81ED-4DB2-BD59-A6C34878D82A}">
                    <a16:rowId xmlns:a16="http://schemas.microsoft.com/office/drawing/2014/main" val="24895236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How many staff have completed formal DSL Training</a:t>
                      </a:r>
                    </a:p>
                  </a:txBody>
                  <a:tcPr/>
                </a:tc>
                <a:tc>
                  <a:txBody>
                    <a:bodyPr/>
                    <a:lstStyle/>
                    <a:p>
                      <a:r>
                        <a:rPr lang="en-GB" dirty="0"/>
                        <a:t>0 - 19</a:t>
                      </a:r>
                    </a:p>
                  </a:txBody>
                  <a:tcPr/>
                </a:tc>
                <a:extLst>
                  <a:ext uri="{0D108BD9-81ED-4DB2-BD59-A6C34878D82A}">
                    <a16:rowId xmlns:a16="http://schemas.microsoft.com/office/drawing/2014/main" val="362356908"/>
                  </a:ext>
                </a:extLst>
              </a:tr>
              <a:tr h="410117">
                <a:tc>
                  <a:txBody>
                    <a:bodyPr/>
                    <a:lstStyle/>
                    <a:p>
                      <a:r>
                        <a:rPr lang="en-GB" dirty="0"/>
                        <a:t>How many members of staff make up your safeguarding Team</a:t>
                      </a:r>
                    </a:p>
                  </a:txBody>
                  <a:tcPr/>
                </a:tc>
                <a:tc>
                  <a:txBody>
                    <a:bodyPr/>
                    <a:lstStyle/>
                    <a:p>
                      <a:r>
                        <a:rPr lang="en-GB" dirty="0"/>
                        <a:t>0 - 12</a:t>
                      </a:r>
                    </a:p>
                  </a:txBody>
                  <a:tcPr/>
                </a:tc>
                <a:extLst>
                  <a:ext uri="{0D108BD9-81ED-4DB2-BD59-A6C34878D82A}">
                    <a16:rowId xmlns:a16="http://schemas.microsoft.com/office/drawing/2014/main" val="3366550092"/>
                  </a:ext>
                </a:extLst>
              </a:tr>
              <a:tr h="370840">
                <a:tc>
                  <a:txBody>
                    <a:bodyPr/>
                    <a:lstStyle/>
                    <a:p>
                      <a:r>
                        <a:rPr lang="en-GB" dirty="0"/>
                        <a:t>Police Safeguarding Notifications</a:t>
                      </a:r>
                    </a:p>
                  </a:txBody>
                  <a:tcPr/>
                </a:tc>
                <a:tc>
                  <a:txBody>
                    <a:bodyPr/>
                    <a:lstStyle/>
                    <a:p>
                      <a:r>
                        <a:rPr lang="en-GB" dirty="0"/>
                        <a:t>0-4</a:t>
                      </a:r>
                    </a:p>
                  </a:txBody>
                  <a:tcPr/>
                </a:tc>
                <a:extLst>
                  <a:ext uri="{0D108BD9-81ED-4DB2-BD59-A6C34878D82A}">
                    <a16:rowId xmlns:a16="http://schemas.microsoft.com/office/drawing/2014/main" val="362427456"/>
                  </a:ext>
                </a:extLst>
              </a:tr>
              <a:tr h="370840">
                <a:tc>
                  <a:txBody>
                    <a:bodyPr/>
                    <a:lstStyle/>
                    <a:p>
                      <a:r>
                        <a:rPr lang="en-GB" dirty="0"/>
                        <a:t>GCP2</a:t>
                      </a:r>
                    </a:p>
                  </a:txBody>
                  <a:tcPr/>
                </a:tc>
                <a:tc>
                  <a:txBody>
                    <a:bodyPr/>
                    <a:lstStyle/>
                    <a:p>
                      <a:r>
                        <a:rPr lang="en-GB" dirty="0"/>
                        <a:t>0-2</a:t>
                      </a:r>
                    </a:p>
                  </a:txBody>
                  <a:tcPr/>
                </a:tc>
                <a:extLst>
                  <a:ext uri="{0D108BD9-81ED-4DB2-BD59-A6C34878D82A}">
                    <a16:rowId xmlns:a16="http://schemas.microsoft.com/office/drawing/2014/main" val="4211093834"/>
                  </a:ext>
                </a:extLst>
              </a:tr>
              <a:tr h="370840">
                <a:tc>
                  <a:txBody>
                    <a:bodyPr/>
                    <a:lstStyle/>
                    <a:p>
                      <a:r>
                        <a:rPr lang="en-GB" dirty="0"/>
                        <a:t>ACES</a:t>
                      </a:r>
                    </a:p>
                  </a:txBody>
                  <a:tcPr/>
                </a:tc>
                <a:tc>
                  <a:txBody>
                    <a:bodyPr/>
                    <a:lstStyle/>
                    <a:p>
                      <a:r>
                        <a:rPr lang="en-GB" dirty="0"/>
                        <a:t>0-4</a:t>
                      </a:r>
                    </a:p>
                  </a:txBody>
                  <a:tcPr/>
                </a:tc>
                <a:extLst>
                  <a:ext uri="{0D108BD9-81ED-4DB2-BD59-A6C34878D82A}">
                    <a16:rowId xmlns:a16="http://schemas.microsoft.com/office/drawing/2014/main" val="1084745501"/>
                  </a:ext>
                </a:extLst>
              </a:tr>
            </a:tbl>
          </a:graphicData>
        </a:graphic>
      </p:graphicFrame>
      <p:pic>
        <p:nvPicPr>
          <p:cNvPr id="6" name="Picture 5">
            <a:extLst>
              <a:ext uri="{FF2B5EF4-FFF2-40B4-BE49-F238E27FC236}">
                <a16:creationId xmlns:a16="http://schemas.microsoft.com/office/drawing/2014/main" id="{C634B9A4-6912-42E2-885E-1E84045B7E75}"/>
              </a:ext>
            </a:extLst>
          </p:cNvPr>
          <p:cNvPicPr>
            <a:picLocks noChangeAspect="1"/>
          </p:cNvPicPr>
          <p:nvPr/>
        </p:nvPicPr>
        <p:blipFill>
          <a:blip r:embed="rId2"/>
          <a:stretch>
            <a:fillRect/>
          </a:stretch>
        </p:blipFill>
        <p:spPr>
          <a:xfrm>
            <a:off x="266" y="3247096"/>
            <a:ext cx="7783285" cy="2762250"/>
          </a:xfrm>
          <a:prstGeom prst="rect">
            <a:avLst/>
          </a:prstGeom>
        </p:spPr>
      </p:pic>
      <p:sp>
        <p:nvSpPr>
          <p:cNvPr id="7" name="TextBox 6">
            <a:extLst>
              <a:ext uri="{FF2B5EF4-FFF2-40B4-BE49-F238E27FC236}">
                <a16:creationId xmlns:a16="http://schemas.microsoft.com/office/drawing/2014/main" id="{30954F09-87BF-4DA9-84CD-85CAAB3DB89B}"/>
              </a:ext>
            </a:extLst>
          </p:cNvPr>
          <p:cNvSpPr txBox="1"/>
          <p:nvPr/>
        </p:nvSpPr>
        <p:spPr>
          <a:xfrm>
            <a:off x="7783551" y="895001"/>
            <a:ext cx="4408449" cy="4414480"/>
          </a:xfrm>
          <a:prstGeom prst="ellipse">
            <a:avLst/>
          </a:prstGeom>
          <a:solidFill>
            <a:schemeClr val="tx2"/>
          </a:solidFill>
        </p:spPr>
        <p:txBody>
          <a:bodyPr wrap="square" rtlCol="0">
            <a:spAutoFit/>
          </a:bodyPr>
          <a:lstStyle/>
          <a:p>
            <a:pPr algn="ctr"/>
            <a:r>
              <a:rPr lang="en-GB" dirty="0">
                <a:solidFill>
                  <a:schemeClr val="bg1"/>
                </a:solidFill>
              </a:rPr>
              <a:t>Concerns</a:t>
            </a:r>
          </a:p>
          <a:p>
            <a:endParaRPr lang="en-GB" dirty="0">
              <a:solidFill>
                <a:schemeClr val="bg1"/>
              </a:solidFill>
            </a:endParaRPr>
          </a:p>
          <a:p>
            <a:pPr algn="ctr"/>
            <a:r>
              <a:rPr lang="en-GB" dirty="0">
                <a:solidFill>
                  <a:schemeClr val="bg1"/>
                </a:solidFill>
              </a:rPr>
              <a:t>Varying levels : </a:t>
            </a:r>
          </a:p>
          <a:p>
            <a:pPr algn="ctr"/>
            <a:endParaRPr lang="en-GB" dirty="0">
              <a:solidFill>
                <a:schemeClr val="bg1"/>
              </a:solidFill>
            </a:endParaRPr>
          </a:p>
          <a:p>
            <a:pPr algn="ctr"/>
            <a:r>
              <a:rPr lang="en-GB" dirty="0">
                <a:solidFill>
                  <a:schemeClr val="bg1"/>
                </a:solidFill>
              </a:rPr>
              <a:t> - of compliance with statutory guidance. </a:t>
            </a:r>
          </a:p>
          <a:p>
            <a:pPr algn="ctr"/>
            <a:endParaRPr lang="en-GB" dirty="0">
              <a:solidFill>
                <a:schemeClr val="bg1"/>
              </a:solidFill>
            </a:endParaRPr>
          </a:p>
          <a:p>
            <a:pPr algn="ctr"/>
            <a:r>
              <a:rPr lang="en-GB" dirty="0">
                <a:solidFill>
                  <a:schemeClr val="bg1"/>
                </a:solidFill>
              </a:rPr>
              <a:t> - Engagement with national updates and Local Safeguarding Partnership processes.</a:t>
            </a:r>
          </a:p>
        </p:txBody>
      </p:sp>
    </p:spTree>
    <p:extLst>
      <p:ext uri="{BB962C8B-B14F-4D97-AF65-F5344CB8AC3E}">
        <p14:creationId xmlns:p14="http://schemas.microsoft.com/office/powerpoint/2010/main" val="707928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9BA76A5-BCC4-4992-AAE8-123EB0AA3097}"/>
              </a:ext>
            </a:extLst>
          </p:cNvPr>
          <p:cNvPicPr>
            <a:picLocks noChangeAspect="1"/>
          </p:cNvPicPr>
          <p:nvPr/>
        </p:nvPicPr>
        <p:blipFill>
          <a:blip r:embed="rId2"/>
          <a:stretch>
            <a:fillRect/>
          </a:stretch>
        </p:blipFill>
        <p:spPr>
          <a:xfrm>
            <a:off x="5861825" y="0"/>
            <a:ext cx="8201025" cy="2743200"/>
          </a:xfrm>
          <a:prstGeom prst="rect">
            <a:avLst/>
          </a:prstGeom>
        </p:spPr>
      </p:pic>
      <p:pic>
        <p:nvPicPr>
          <p:cNvPr id="5" name="Picture 4">
            <a:extLst>
              <a:ext uri="{FF2B5EF4-FFF2-40B4-BE49-F238E27FC236}">
                <a16:creationId xmlns:a16="http://schemas.microsoft.com/office/drawing/2014/main" id="{730654F6-70E5-4852-A9D2-E619E721C199}"/>
              </a:ext>
            </a:extLst>
          </p:cNvPr>
          <p:cNvPicPr>
            <a:picLocks noChangeAspect="1"/>
          </p:cNvPicPr>
          <p:nvPr/>
        </p:nvPicPr>
        <p:blipFill>
          <a:blip r:embed="rId3"/>
          <a:stretch>
            <a:fillRect/>
          </a:stretch>
        </p:blipFill>
        <p:spPr>
          <a:xfrm>
            <a:off x="5861825" y="2743200"/>
            <a:ext cx="8191500" cy="2228850"/>
          </a:xfrm>
          <a:prstGeom prst="rect">
            <a:avLst/>
          </a:prstGeom>
        </p:spPr>
      </p:pic>
      <p:pic>
        <p:nvPicPr>
          <p:cNvPr id="6" name="Picture 5">
            <a:extLst>
              <a:ext uri="{FF2B5EF4-FFF2-40B4-BE49-F238E27FC236}">
                <a16:creationId xmlns:a16="http://schemas.microsoft.com/office/drawing/2014/main" id="{376D45FA-0266-4E6E-A8CB-59E475F4CFD7}"/>
              </a:ext>
            </a:extLst>
          </p:cNvPr>
          <p:cNvPicPr>
            <a:picLocks noChangeAspect="1"/>
          </p:cNvPicPr>
          <p:nvPr/>
        </p:nvPicPr>
        <p:blipFill rotWithShape="1">
          <a:blip r:embed="rId4"/>
          <a:srcRect b="15873"/>
          <a:stretch/>
        </p:blipFill>
        <p:spPr>
          <a:xfrm>
            <a:off x="5880875" y="4972050"/>
            <a:ext cx="8181975" cy="2307772"/>
          </a:xfrm>
          <a:prstGeom prst="rect">
            <a:avLst/>
          </a:prstGeom>
        </p:spPr>
      </p:pic>
      <p:sp>
        <p:nvSpPr>
          <p:cNvPr id="2" name="TextBox 1">
            <a:extLst>
              <a:ext uri="{FF2B5EF4-FFF2-40B4-BE49-F238E27FC236}">
                <a16:creationId xmlns:a16="http://schemas.microsoft.com/office/drawing/2014/main" id="{7D761D26-EB44-45F0-BC1C-2C41FC0D9A8A}"/>
              </a:ext>
            </a:extLst>
          </p:cNvPr>
          <p:cNvSpPr txBox="1"/>
          <p:nvPr/>
        </p:nvSpPr>
        <p:spPr>
          <a:xfrm>
            <a:off x="390293" y="657922"/>
            <a:ext cx="5196468" cy="6740307"/>
          </a:xfrm>
          <a:prstGeom prst="rect">
            <a:avLst/>
          </a:prstGeom>
          <a:noFill/>
        </p:spPr>
        <p:txBody>
          <a:bodyPr wrap="square" rtlCol="0">
            <a:spAutoFit/>
          </a:bodyPr>
          <a:lstStyle/>
          <a:p>
            <a:pPr marL="285750" indent="-285750">
              <a:buFont typeface="Arial" panose="020B0604020202020204" pitchFamily="34" charset="0"/>
              <a:buChar char="•"/>
            </a:pPr>
            <a:r>
              <a:rPr lang="en-GB" dirty="0"/>
              <a:t>Since September 2020 there have been more explicit duties on governance (or equivalent) to engage with Local Safeguarding Partnerships not just Designated Safeguarding leads.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 Safeguarding in Education Team have been putting on Safeguarding Governors network to assist with this. Data has suggested that this has not been greatly engaged with, but extremely positive feedback from those who have. Approx. (60 colleagues/ old school term)</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Positive response from mainstream schools – more vulnerability from our Alternative learning providers and EY’s Private Voluntary Independent  sectors. This indicates that there is a need to rethink the infrastructure of support (network meetings/ accessibility of materials/  perceived relevancy of resources).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endParaRPr lang="en-GB" dirty="0"/>
          </a:p>
          <a:p>
            <a:endParaRPr lang="en-GB" dirty="0"/>
          </a:p>
          <a:p>
            <a:endParaRPr lang="en-GB" dirty="0"/>
          </a:p>
        </p:txBody>
      </p:sp>
    </p:spTree>
    <p:extLst>
      <p:ext uri="{BB962C8B-B14F-4D97-AF65-F5344CB8AC3E}">
        <p14:creationId xmlns:p14="http://schemas.microsoft.com/office/powerpoint/2010/main" val="264019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4AB53-8913-4604-8321-A9756D1C7BD4}"/>
              </a:ext>
            </a:extLst>
          </p:cNvPr>
          <p:cNvSpPr>
            <a:spLocks noGrp="1"/>
          </p:cNvSpPr>
          <p:nvPr>
            <p:ph type="title"/>
          </p:nvPr>
        </p:nvSpPr>
        <p:spPr>
          <a:xfrm>
            <a:off x="740229" y="201839"/>
            <a:ext cx="9971314" cy="712561"/>
          </a:xfrm>
        </p:spPr>
        <p:txBody>
          <a:bodyPr/>
          <a:lstStyle/>
          <a:p>
            <a:r>
              <a:rPr lang="en-GB" dirty="0">
                <a:solidFill>
                  <a:srgbClr val="FF0000"/>
                </a:solidFill>
              </a:rPr>
              <a:t>Feedback</a:t>
            </a:r>
            <a:endParaRPr lang="en-GB" sz="3600" dirty="0">
              <a:solidFill>
                <a:srgbClr val="FF0000"/>
              </a:solidFill>
            </a:endParaRPr>
          </a:p>
        </p:txBody>
      </p:sp>
      <p:sp>
        <p:nvSpPr>
          <p:cNvPr id="3" name="Content Placeholder 2">
            <a:extLst>
              <a:ext uri="{FF2B5EF4-FFF2-40B4-BE49-F238E27FC236}">
                <a16:creationId xmlns:a16="http://schemas.microsoft.com/office/drawing/2014/main" id="{02ACF091-0097-47B9-9860-546A2DEA7B87}"/>
              </a:ext>
            </a:extLst>
          </p:cNvPr>
          <p:cNvSpPr>
            <a:spLocks noGrp="1"/>
          </p:cNvSpPr>
          <p:nvPr>
            <p:ph idx="1"/>
          </p:nvPr>
        </p:nvSpPr>
        <p:spPr>
          <a:xfrm>
            <a:off x="4212772" y="1298121"/>
            <a:ext cx="3537857" cy="4351338"/>
          </a:xfrm>
          <a:solidFill>
            <a:schemeClr val="accent6">
              <a:lumMod val="20000"/>
              <a:lumOff val="80000"/>
            </a:schemeClr>
          </a:solidFill>
        </p:spPr>
        <p:txBody>
          <a:bodyPr>
            <a:normAutofit lnSpcReduction="10000"/>
          </a:bodyPr>
          <a:lstStyle/>
          <a:p>
            <a:pPr marL="0" indent="0">
              <a:buNone/>
            </a:pPr>
            <a:r>
              <a:rPr lang="en-GB" dirty="0"/>
              <a:t>Positive elements</a:t>
            </a:r>
          </a:p>
          <a:p>
            <a:r>
              <a:rPr lang="en-GB" dirty="0"/>
              <a:t>RAG rating </a:t>
            </a:r>
          </a:p>
          <a:p>
            <a:r>
              <a:rPr lang="en-GB" dirty="0"/>
              <a:t>Timing of the audit</a:t>
            </a:r>
          </a:p>
          <a:p>
            <a:r>
              <a:rPr lang="en-GB" dirty="0"/>
              <a:t>Action plan</a:t>
            </a:r>
          </a:p>
          <a:p>
            <a:r>
              <a:rPr lang="en-GB" dirty="0"/>
              <a:t>Having the questions available in a different format</a:t>
            </a:r>
          </a:p>
          <a:p>
            <a:r>
              <a:rPr lang="en-GB" dirty="0"/>
              <a:t>Support from the Safeguarding in education team. </a:t>
            </a:r>
          </a:p>
        </p:txBody>
      </p:sp>
      <p:sp>
        <p:nvSpPr>
          <p:cNvPr id="4" name="Content Placeholder 2">
            <a:extLst>
              <a:ext uri="{FF2B5EF4-FFF2-40B4-BE49-F238E27FC236}">
                <a16:creationId xmlns:a16="http://schemas.microsoft.com/office/drawing/2014/main" id="{8AB179DF-D7F8-4079-9AAA-71DB74D5C742}"/>
              </a:ext>
            </a:extLst>
          </p:cNvPr>
          <p:cNvSpPr txBox="1">
            <a:spLocks/>
          </p:cNvSpPr>
          <p:nvPr/>
        </p:nvSpPr>
        <p:spPr>
          <a:xfrm>
            <a:off x="500743" y="1298121"/>
            <a:ext cx="3537857" cy="4351338"/>
          </a:xfrm>
          <a:prstGeom prst="rect">
            <a:avLst/>
          </a:prstGeom>
          <a:solidFill>
            <a:schemeClr val="accent2">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Key challenges: </a:t>
            </a:r>
          </a:p>
          <a:p>
            <a:r>
              <a:rPr lang="en-GB" dirty="0"/>
              <a:t>The pandemic, </a:t>
            </a:r>
          </a:p>
          <a:p>
            <a:r>
              <a:rPr lang="en-GB" dirty="0"/>
              <a:t>Timing of the audit</a:t>
            </a:r>
          </a:p>
          <a:p>
            <a:r>
              <a:rPr lang="en-GB" dirty="0"/>
              <a:t>Number of questions (length of time took)</a:t>
            </a:r>
          </a:p>
          <a:p>
            <a:r>
              <a:rPr lang="en-GB" dirty="0"/>
              <a:t>Troubleshooting with the survey. </a:t>
            </a:r>
          </a:p>
          <a:p>
            <a:r>
              <a:rPr lang="en-GB" dirty="0"/>
              <a:t>Question relevancy. </a:t>
            </a:r>
          </a:p>
          <a:p>
            <a:endParaRPr lang="en-GB" dirty="0"/>
          </a:p>
        </p:txBody>
      </p:sp>
      <p:sp>
        <p:nvSpPr>
          <p:cNvPr id="5" name="Content Placeholder 2">
            <a:extLst>
              <a:ext uri="{FF2B5EF4-FFF2-40B4-BE49-F238E27FC236}">
                <a16:creationId xmlns:a16="http://schemas.microsoft.com/office/drawing/2014/main" id="{17E19F4E-3744-4E54-80DA-6EC0DA93F0ED}"/>
              </a:ext>
            </a:extLst>
          </p:cNvPr>
          <p:cNvSpPr txBox="1">
            <a:spLocks/>
          </p:cNvSpPr>
          <p:nvPr/>
        </p:nvSpPr>
        <p:spPr>
          <a:xfrm>
            <a:off x="8044543" y="1298121"/>
            <a:ext cx="3537857" cy="4351338"/>
          </a:xfrm>
          <a:prstGeom prst="rect">
            <a:avLst/>
          </a:prstGeom>
          <a:solidFill>
            <a:schemeClr val="accent4">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Improvements</a:t>
            </a:r>
          </a:p>
          <a:p>
            <a:r>
              <a:rPr lang="en-GB" dirty="0"/>
              <a:t>Break it up</a:t>
            </a:r>
          </a:p>
          <a:p>
            <a:r>
              <a:rPr lang="en-GB" dirty="0"/>
              <a:t>More CPD and resources</a:t>
            </a:r>
          </a:p>
          <a:p>
            <a:r>
              <a:rPr lang="en-GB" dirty="0"/>
              <a:t>Less questions. </a:t>
            </a:r>
          </a:p>
          <a:p>
            <a:endParaRPr lang="en-GB" dirty="0"/>
          </a:p>
        </p:txBody>
      </p:sp>
    </p:spTree>
    <p:extLst>
      <p:ext uri="{BB962C8B-B14F-4D97-AF65-F5344CB8AC3E}">
        <p14:creationId xmlns:p14="http://schemas.microsoft.com/office/powerpoint/2010/main" val="322655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4DBC64-0B0A-4B5A-927A-9A98BAF85033}"/>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Task and Finish group</a:t>
            </a:r>
            <a:br>
              <a:rPr lang="en-GB">
                <a:solidFill>
                  <a:srgbClr val="FFFFFF"/>
                </a:solidFill>
              </a:rPr>
            </a:br>
            <a:r>
              <a:rPr lang="en-GB">
                <a:solidFill>
                  <a:srgbClr val="FFFFFF"/>
                </a:solidFill>
              </a:rPr>
              <a:t>objectives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D587963-5F63-493B-A4CB-584FB071243A}"/>
              </a:ext>
            </a:extLst>
          </p:cNvPr>
          <p:cNvSpPr>
            <a:spLocks noGrp="1"/>
          </p:cNvSpPr>
          <p:nvPr>
            <p:ph idx="1"/>
          </p:nvPr>
        </p:nvSpPr>
        <p:spPr>
          <a:xfrm>
            <a:off x="4510761" y="591343"/>
            <a:ext cx="6374953" cy="5585619"/>
          </a:xfrm>
        </p:spPr>
        <p:txBody>
          <a:bodyPr anchor="ctr">
            <a:normAutofit lnSpcReduction="10000"/>
          </a:bodyPr>
          <a:lstStyle/>
          <a:p>
            <a:r>
              <a:rPr lang="en-GB" dirty="0"/>
              <a:t>Consider a different ‘format’  and break it up throughout the academic year to be less task orientated. </a:t>
            </a:r>
          </a:p>
          <a:p>
            <a:r>
              <a:rPr lang="en-GB" dirty="0"/>
              <a:t>Review of questions in line with statutory guidance and updates. </a:t>
            </a:r>
          </a:p>
          <a:p>
            <a:r>
              <a:rPr lang="en-GB" dirty="0"/>
              <a:t>Reduce number of questions to just compliance with statutory duties and remainder put into resources/guidance. </a:t>
            </a:r>
          </a:p>
          <a:p>
            <a:r>
              <a:rPr lang="en-GB" dirty="0"/>
              <a:t>Develop more detailed guidance for governors around supporting their DSLs. </a:t>
            </a:r>
          </a:p>
          <a:p>
            <a:r>
              <a:rPr lang="en-GB" dirty="0"/>
              <a:t>Further analyses and full report generated. Comparable data and progress to be made with last year’s audit. </a:t>
            </a:r>
          </a:p>
          <a:p>
            <a:endParaRPr lang="en-GB" dirty="0"/>
          </a:p>
        </p:txBody>
      </p:sp>
    </p:spTree>
    <p:extLst>
      <p:ext uri="{BB962C8B-B14F-4D97-AF65-F5344CB8AC3E}">
        <p14:creationId xmlns:p14="http://schemas.microsoft.com/office/powerpoint/2010/main" val="1143512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1784</TotalTime>
  <Words>842</Words>
  <Application>Microsoft Office PowerPoint</Application>
  <PresentationFormat>Widescreen</PresentationFormat>
  <Paragraphs>150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S. 175 Audit 2020-21    Preliminary Report</vt:lpstr>
      <vt:lpstr>Context  </vt:lpstr>
      <vt:lpstr>Completion and compliance to statutory duties</vt:lpstr>
      <vt:lpstr>Areas of development - headliners</vt:lpstr>
      <vt:lpstr>Data reporting Headliners</vt:lpstr>
      <vt:lpstr>PowerPoint Presentation</vt:lpstr>
      <vt:lpstr>Feedback</vt:lpstr>
      <vt:lpstr>Task and Finish group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 175 Audit 2020-21 - Preliminary Report</dc:title>
  <dc:creator>Henry Chan</dc:creator>
  <cp:lastModifiedBy>Henry Chan</cp:lastModifiedBy>
  <cp:revision>19</cp:revision>
  <dcterms:created xsi:type="dcterms:W3CDTF">2021-05-08T17:04:20Z</dcterms:created>
  <dcterms:modified xsi:type="dcterms:W3CDTF">2021-06-30T07:32:01Z</dcterms:modified>
</cp:coreProperties>
</file>