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66272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04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hcYpchbSN1GbX3HPkwcaMBqSfc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061F37-6C7A-4F77-AD87-0ACA0DA93310}">
  <a:tblStyle styleId="{3F061F37-6C7A-4F77-AD87-0ACA0DA9331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04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2887186" cy="49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4011" y="1"/>
            <a:ext cx="2887186" cy="49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8584"/>
            <a:ext cx="2887186" cy="49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850900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DD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red flare.png" id="13" name="Google Shape;13;p9"/>
          <p:cNvPicPr preferRelativeResize="0"/>
          <p:nvPr/>
        </p:nvPicPr>
        <p:blipFill rotWithShape="1">
          <a:blip r:embed="rId2">
            <a:alphaModFix/>
          </a:blip>
          <a:srcRect b="51333" l="0" r="47813" t="0"/>
          <a:stretch/>
        </p:blipFill>
        <p:spPr>
          <a:xfrm>
            <a:off x="6063183" y="3957420"/>
            <a:ext cx="3124200" cy="291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flare.png" id="14" name="Google Shape;14;p9"/>
          <p:cNvPicPr preferRelativeResize="0"/>
          <p:nvPr/>
        </p:nvPicPr>
        <p:blipFill rotWithShape="1">
          <a:blip r:embed="rId2">
            <a:alphaModFix/>
          </a:blip>
          <a:srcRect b="-697" l="50798" r="834" t="50136"/>
          <a:stretch/>
        </p:blipFill>
        <p:spPr>
          <a:xfrm>
            <a:off x="0" y="1"/>
            <a:ext cx="2464099" cy="257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DD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c-logo.png" id="18" name="Google Shape;1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7002" y="6030054"/>
            <a:ext cx="1660824" cy="68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DD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red flare.png" id="22" name="Google Shape;22;p11"/>
          <p:cNvPicPr preferRelativeResize="0"/>
          <p:nvPr/>
        </p:nvPicPr>
        <p:blipFill rotWithShape="1">
          <a:blip r:embed="rId2">
            <a:alphaModFix/>
          </a:blip>
          <a:srcRect b="51333" l="0" r="47813" t="0"/>
          <a:stretch/>
        </p:blipFill>
        <p:spPr>
          <a:xfrm>
            <a:off x="6063183" y="3957420"/>
            <a:ext cx="3124200" cy="29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d flare.png" id="24" name="Google Shape;2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280" y="-439196"/>
            <a:ext cx="7450550" cy="7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 txBox="1"/>
          <p:nvPr>
            <p:ph type="ctrTitle"/>
          </p:nvPr>
        </p:nvSpPr>
        <p:spPr>
          <a:xfrm>
            <a:off x="2919908" y="2545875"/>
            <a:ext cx="3454037" cy="2736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ctrTitle"/>
          </p:nvPr>
        </p:nvSpPr>
        <p:spPr>
          <a:xfrm>
            <a:off x="2919908" y="2545875"/>
            <a:ext cx="3454037" cy="2736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0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ite flare.png" id="29" name="Google Shape;2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926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3"/>
          <p:cNvSpPr txBox="1"/>
          <p:nvPr/>
        </p:nvSpPr>
        <p:spPr>
          <a:xfrm>
            <a:off x="2977348" y="2698275"/>
            <a:ext cx="3454037" cy="2736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ve learning badge.png"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65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0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hite flare.png" id="37" name="Google Shape;37;p15"/>
          <p:cNvPicPr preferRelativeResize="0"/>
          <p:nvPr/>
        </p:nvPicPr>
        <p:blipFill rotWithShape="1">
          <a:blip r:embed="rId2">
            <a:alphaModFix/>
          </a:blip>
          <a:srcRect b="48325" l="0" r="44729" t="0"/>
          <a:stretch/>
        </p:blipFill>
        <p:spPr>
          <a:xfrm>
            <a:off x="6252966" y="4127316"/>
            <a:ext cx="2934418" cy="274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oogle.com/url?sa=i&amp;url=https%3A%2F%2Fwww.signsofsafety.net%2F&amp;psig=AOvVaw20uIqfeLCUQUcC8b4HwrcJ&amp;ust=1590678194113000&amp;source=images&amp;cd=vfe&amp;ved=0CAIQjRxqFwoTCPCftJyo1OkCFQAAAAAdAAAAABAD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s://www.google.com/url?sa=i&amp;url=http%3A%2F%2Fwww.nottinghamchildrenspartnership.co.uk%2Fmedia%2F362112%2Fncc_sos_blank-fairy-and-wizard-tool.pdf&amp;psig=AOvVaw0Bo-caNTBzcbsYz5BNQoez&amp;ust=1590683390931000&amp;source=images&amp;cd=vfe&amp;ved=0CAIQjRxqFwoTCPjP-ci71OkCFQAAAAAdAAAAABAD" TargetMode="External"/><Relationship Id="rId5" Type="http://schemas.openxmlformats.org/officeDocument/2006/relationships/image" Target="../media/image11.jpg"/><Relationship Id="rId6" Type="http://schemas.openxmlformats.org/officeDocument/2006/relationships/hyperlink" Target="https://www.google.com/url?sa=i&amp;url=http%3A%2F%2Fwww.nottinghamchildrenspartnership.co.uk%2Fmedia%2F362112%2Fncc_sos_blank-fairy-and-wizard-tool.pdf&amp;psig=AOvVaw0Bo-caNTBzcbsYz5BNQoez&amp;ust=1590683390931000&amp;source=images&amp;cd=vfe&amp;ved=0CAIQjRxqFwoTCPjP-ci71OkCFQAAAAAdAAAAABAJ" TargetMode="External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ctrTitle"/>
          </p:nvPr>
        </p:nvSpPr>
        <p:spPr>
          <a:xfrm>
            <a:off x="683568" y="249289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400"/>
              <a:buFont typeface="Calibri"/>
              <a:buNone/>
            </a:pPr>
            <a:r>
              <a:rPr lang="en-GB"/>
              <a:t>Using Signs of Safety Mapping to support students</a:t>
            </a:r>
            <a:endParaRPr/>
          </a:p>
        </p:txBody>
      </p:sp>
      <p:sp>
        <p:nvSpPr>
          <p:cNvPr id="43" name="Google Shape;43;p1"/>
          <p:cNvSpPr txBox="1"/>
          <p:nvPr>
            <p:ph idx="1" type="subTitle"/>
          </p:nvPr>
        </p:nvSpPr>
        <p:spPr>
          <a:xfrm>
            <a:off x="2051720" y="4005064"/>
            <a:ext cx="5000600" cy="697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20"/>
              <a:buNone/>
            </a:pPr>
            <a:r>
              <a:rPr lang="en-GB" sz="2720"/>
              <a:t>Safeguarding in Education Team</a:t>
            </a:r>
            <a:endParaRPr sz="27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0" y="0"/>
            <a:ext cx="47726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3600"/>
              <a:buFont typeface="Calibri"/>
              <a:buNone/>
            </a:pPr>
            <a:r>
              <a:rPr lang="en-GB" sz="3600"/>
              <a:t>What is Signs of Safety?</a:t>
            </a:r>
            <a:endParaRPr sz="3600"/>
          </a:p>
        </p:txBody>
      </p:sp>
      <p:sp>
        <p:nvSpPr>
          <p:cNvPr id="49" name="Google Shape;49;p2"/>
          <p:cNvSpPr txBox="1"/>
          <p:nvPr>
            <p:ph idx="1" type="body"/>
          </p:nvPr>
        </p:nvSpPr>
        <p:spPr>
          <a:xfrm>
            <a:off x="107504" y="692696"/>
            <a:ext cx="482453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 strengths-based approach to child protection. </a:t>
            </a:r>
            <a:endParaRPr/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It promotes the building of partnerships with parents and children when tackling child abuse. 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tools can be used by any professional to promote the safety and welfare of children and young people. 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descr="Home - Signs of Safety" id="50" name="Google Shape;50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5013176"/>
            <a:ext cx="2448272" cy="1705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shake, Regard, Cooperate, Connect, Unite" id="51" name="Google Shape;5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3439586" y="1333092"/>
            <a:ext cx="6857998" cy="419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/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400"/>
              <a:buFont typeface="Calibri"/>
              <a:buNone/>
            </a:pPr>
            <a:r>
              <a:rPr lang="en-GB"/>
              <a:t>When to use signs of safety</a:t>
            </a:r>
            <a:endParaRPr/>
          </a:p>
        </p:txBody>
      </p:sp>
      <p:sp>
        <p:nvSpPr>
          <p:cNvPr id="57" name="Google Shape;57;p3"/>
          <p:cNvSpPr txBox="1"/>
          <p:nvPr>
            <p:ph idx="1" type="body"/>
          </p:nvPr>
        </p:nvSpPr>
        <p:spPr>
          <a:xfrm>
            <a:off x="457200" y="1600200"/>
            <a:ext cx="31786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716016" y="873586"/>
            <a:ext cx="426571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tools can be adapted to assist with checking in with students when they return back to school.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tools: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review a student’s welfare.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easy to use and allow students to share their experiences.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represent the ‘voice of the child/young person’.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07504" y="836712"/>
            <a:ext cx="399593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tools capture the experiences and perspectives of children and young people.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tools are commonly used in the following platforms: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work with service users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Multi-agency meetings with families.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 Protection Conferences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 To School, School Enrollment, School, Schulbeginn" id="60" name="Google Shape;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4221087"/>
            <a:ext cx="4427984" cy="26369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onnection, Community, Partnership - Teamwork, Order" id="61" name="Google Shape;6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21088"/>
            <a:ext cx="4103440" cy="26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000"/>
              <a:buFont typeface="Calibri"/>
              <a:buNone/>
            </a:pPr>
            <a:r>
              <a:rPr lang="en-GB" sz="4000"/>
              <a:t>Tools/Mapping </a:t>
            </a:r>
            <a:endParaRPr sz="4000"/>
          </a:p>
        </p:txBody>
      </p:sp>
      <p:graphicFrame>
        <p:nvGraphicFramePr>
          <p:cNvPr id="67" name="Google Shape;67;p4"/>
          <p:cNvGraphicFramePr/>
          <p:nvPr/>
        </p:nvGraphicFramePr>
        <p:xfrm>
          <a:off x="0" y="35010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{3F061F37-6C7A-4F77-AD87-0ACA0DA93310}</a:tableStyleId>
              </a:tblPr>
              <a:tblGrid>
                <a:gridCol w="3047350"/>
                <a:gridCol w="3048325"/>
                <a:gridCol w="3048325"/>
              </a:tblGrid>
              <a:tr h="98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are you worried about?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going well?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needs to happen next?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  <a:tr h="237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4"/>
          <p:cNvSpPr txBox="1"/>
          <p:nvPr/>
        </p:nvSpPr>
        <p:spPr>
          <a:xfrm>
            <a:off x="323528" y="781982"/>
            <a:ext cx="375508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hear the term ‘Mapping’ to refer to this process of using the Signs of Safety Tools. Essentially these are recorded in a table relating to three questions: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worried about?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going well?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needs to be different?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4499992" y="781982"/>
            <a:ext cx="4644008" cy="26161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 topics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did you find the Coronavirus lockdown?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you feel about coming back to school?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was it like at home over the last holiday?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type="title"/>
          </p:nvPr>
        </p:nvSpPr>
        <p:spPr>
          <a:xfrm>
            <a:off x="0" y="1341"/>
            <a:ext cx="9144000" cy="83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3600"/>
              <a:buFont typeface="Calibri"/>
              <a:buNone/>
            </a:pPr>
            <a:r>
              <a:rPr lang="en-GB" sz="3600"/>
              <a:t>This can be differentiated for younger children</a:t>
            </a:r>
            <a:endParaRPr sz="3600"/>
          </a:p>
        </p:txBody>
      </p: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4644008" y="790357"/>
            <a:ext cx="3959114" cy="2595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The fairy/wizard are just another formats to use!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Worries: belly/body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Good things: wings/cape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Dreams: star/cloud</a:t>
            </a:r>
            <a:endParaRPr sz="2400"/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3949"/>
          <a:stretch/>
        </p:blipFill>
        <p:spPr>
          <a:xfrm>
            <a:off x="786" y="4148892"/>
            <a:ext cx="4643221" cy="2709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Fairy and Wizard Tool" id="77" name="Google Shape;77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8926" y="3889433"/>
            <a:ext cx="2334959" cy="2968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Fairy and Wizard Tool" id="78" name="Google Shape;78;p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0629" y="3913029"/>
            <a:ext cx="2358323" cy="294497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373563" y="801629"/>
            <a:ext cx="3528392" cy="3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three houses can be drawn quite easily.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replace them with other structures: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schools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clouds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islands.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>
            <p:ph type="title"/>
          </p:nvPr>
        </p:nvSpPr>
        <p:spPr>
          <a:xfrm>
            <a:off x="0" y="0"/>
            <a:ext cx="56568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400"/>
              <a:buFont typeface="Calibri"/>
              <a:buNone/>
            </a:pPr>
            <a:r>
              <a:rPr lang="en-GB"/>
              <a:t>Hints and tips</a:t>
            </a:r>
            <a:endParaRPr/>
          </a:p>
        </p:txBody>
      </p:sp>
      <p:sp>
        <p:nvSpPr>
          <p:cNvPr id="85" name="Google Shape;85;p6"/>
          <p:cNvSpPr txBox="1"/>
          <p:nvPr>
            <p:ph idx="1" type="body"/>
          </p:nvPr>
        </p:nvSpPr>
        <p:spPr>
          <a:xfrm>
            <a:off x="251519" y="836712"/>
            <a:ext cx="52459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Start of with what's going well/ good things. 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Move between each column/section organically throughout the conversation. 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Let the child/young person know what you are going to do with the mapping if you need to share the information. 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Speak to your Designated Safeguarding Lead if there is a disclosure of harm. 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Ensure you record your conversation and upload your mapping (with the child’s permission) onto the child’s safeguarding/child protection file/ CPOMS.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descr="Inspiration, Idea, Thinking, Plant, Wisdom, Brilliant" id="86" name="Google Shape;86;p6"/>
          <p:cNvPicPr preferRelativeResize="0"/>
          <p:nvPr/>
        </p:nvPicPr>
        <p:blipFill rotWithShape="1">
          <a:blip r:embed="rId3">
            <a:alphaModFix/>
          </a:blip>
          <a:srcRect b="0" l="34337" r="26459" t="0"/>
          <a:stretch/>
        </p:blipFill>
        <p:spPr>
          <a:xfrm>
            <a:off x="5693706" y="-10236"/>
            <a:ext cx="348017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D0000"/>
              </a:buClr>
              <a:buSzPts val="4400"/>
              <a:buFont typeface="Calibri"/>
              <a:buNone/>
            </a:pPr>
            <a:r>
              <a:rPr lang="en-GB"/>
              <a:t>If you want to discuss further…</a:t>
            </a:r>
            <a:endParaRPr/>
          </a:p>
        </p:txBody>
      </p:sp>
      <p:sp>
        <p:nvSpPr>
          <p:cNvPr id="92" name="Google Shape;92;p7"/>
          <p:cNvSpPr txBox="1"/>
          <p:nvPr>
            <p:ph idx="1" type="body"/>
          </p:nvPr>
        </p:nvSpPr>
        <p:spPr>
          <a:xfrm>
            <a:off x="179512" y="1268760"/>
            <a:ext cx="8712968" cy="348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Don’t forget to consult your setting’s safeguarding/child protection  policy.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Speak to your Designated Safeguarding Lead/ Safeguarding Team.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 for 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2020-05-27T14:57:29Z</dcterms:created>
  <dc:creator>Henry Chan</dc:creator>
</cp:coreProperties>
</file>