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73" r:id="rId5"/>
    <p:sldMasterId id="2147483648" r:id="rId6"/>
    <p:sldMasterId id="2147483660" r:id="rId7"/>
  </p:sldMasterIdLst>
  <p:notesMasterIdLst>
    <p:notesMasterId r:id="rId28"/>
  </p:notesMasterIdLst>
  <p:sldIdLst>
    <p:sldId id="260" r:id="rId8"/>
    <p:sldId id="258" r:id="rId9"/>
    <p:sldId id="259" r:id="rId10"/>
    <p:sldId id="261" r:id="rId11"/>
    <p:sldId id="262" r:id="rId12"/>
    <p:sldId id="263" r:id="rId13"/>
    <p:sldId id="264" r:id="rId14"/>
    <p:sldId id="266" r:id="rId15"/>
    <p:sldId id="273" r:id="rId16"/>
    <p:sldId id="270" r:id="rId17"/>
    <p:sldId id="271" r:id="rId18"/>
    <p:sldId id="272" r:id="rId19"/>
    <p:sldId id="274" r:id="rId20"/>
    <p:sldId id="276" r:id="rId21"/>
    <p:sldId id="278" r:id="rId22"/>
    <p:sldId id="281" r:id="rId23"/>
    <p:sldId id="282" r:id="rId24"/>
    <p:sldId id="286" r:id="rId25"/>
    <p:sldId id="285" r:id="rId26"/>
    <p:sldId id="284" r:id="rId2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FE465F-3621-4626-AEE3-468993B0159D}" v="1052" dt="2021-11-02T18:09:34.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2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BB40F5D8-6FFD-4571-903D-552BCB3A9CE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BDFAEBB9-9EB6-4A3C-8595-D7A348E5711D}">
      <dgm:prSet/>
      <dgm:spPr/>
      <dgm:t>
        <a:bodyPr/>
        <a:lstStyle/>
        <a:p>
          <a:r>
            <a:rPr lang="en-GB"/>
            <a:t>Develop competency around managing issues relating to BAME/ SEN/Post 16/ contextual risk/ wider family and putative relationships</a:t>
          </a:r>
          <a:endParaRPr lang="en-US"/>
        </a:p>
      </dgm:t>
    </dgm:pt>
    <dgm:pt modelId="{FE265C3B-3415-482E-89E9-21A42C710CFF}" type="parTrans" cxnId="{C449947A-D003-4168-AF03-4DAD69460B65}">
      <dgm:prSet/>
      <dgm:spPr/>
      <dgm:t>
        <a:bodyPr/>
        <a:lstStyle/>
        <a:p>
          <a:endParaRPr lang="en-US"/>
        </a:p>
      </dgm:t>
    </dgm:pt>
    <dgm:pt modelId="{6FEA34DB-FCF3-41BC-B52E-92D5A51BC967}" type="sibTrans" cxnId="{C449947A-D003-4168-AF03-4DAD69460B65}">
      <dgm:prSet/>
      <dgm:spPr/>
      <dgm:t>
        <a:bodyPr/>
        <a:lstStyle/>
        <a:p>
          <a:endParaRPr lang="en-US"/>
        </a:p>
      </dgm:t>
    </dgm:pt>
    <dgm:pt modelId="{390B1172-4239-498D-8505-0C1F98782BDA}">
      <dgm:prSet/>
      <dgm:spPr/>
      <dgm:t>
        <a:bodyPr/>
        <a:lstStyle/>
        <a:p>
          <a:r>
            <a:rPr lang="en-GB"/>
            <a:t>EHCPs do not contain contextual or safeguarding  information- how do we effectively share information about risk and historical harm?</a:t>
          </a:r>
          <a:endParaRPr lang="en-US"/>
        </a:p>
      </dgm:t>
    </dgm:pt>
    <dgm:pt modelId="{3F49EA7C-1A05-4295-9E4B-7E5A29EF12F2}" type="parTrans" cxnId="{22522A25-D5B5-4A32-81DF-6B411DA293E4}">
      <dgm:prSet/>
      <dgm:spPr/>
      <dgm:t>
        <a:bodyPr/>
        <a:lstStyle/>
        <a:p>
          <a:endParaRPr lang="en-US"/>
        </a:p>
      </dgm:t>
    </dgm:pt>
    <dgm:pt modelId="{2F900B90-8401-4C69-83FC-A7F5127AA88E}" type="sibTrans" cxnId="{22522A25-D5B5-4A32-81DF-6B411DA293E4}">
      <dgm:prSet/>
      <dgm:spPr/>
      <dgm:t>
        <a:bodyPr/>
        <a:lstStyle/>
        <a:p>
          <a:endParaRPr lang="en-US"/>
        </a:p>
      </dgm:t>
    </dgm:pt>
    <dgm:pt modelId="{A97C3712-E115-423E-8039-35292E69BA17}">
      <dgm:prSet/>
      <dgm:spPr/>
      <dgm:t>
        <a:bodyPr/>
        <a:lstStyle/>
        <a:p>
          <a:r>
            <a:rPr lang="en-GB"/>
            <a:t>Risk assessments are varied in quality and effectiveness leading to risk averse decisions </a:t>
          </a:r>
          <a:endParaRPr lang="en-US"/>
        </a:p>
      </dgm:t>
    </dgm:pt>
    <dgm:pt modelId="{14A0560D-2672-4A9C-B4F9-DC801F55CF86}" type="parTrans" cxnId="{BE0B5EB3-BD3F-483D-8A7A-8378818C1567}">
      <dgm:prSet/>
      <dgm:spPr/>
      <dgm:t>
        <a:bodyPr/>
        <a:lstStyle/>
        <a:p>
          <a:endParaRPr lang="en-US"/>
        </a:p>
      </dgm:t>
    </dgm:pt>
    <dgm:pt modelId="{4D115B67-C095-43EA-96FA-CCBF01525900}" type="sibTrans" cxnId="{BE0B5EB3-BD3F-483D-8A7A-8378818C1567}">
      <dgm:prSet/>
      <dgm:spPr/>
      <dgm:t>
        <a:bodyPr/>
        <a:lstStyle/>
        <a:p>
          <a:endParaRPr lang="en-US"/>
        </a:p>
      </dgm:t>
    </dgm:pt>
    <dgm:pt modelId="{37E6A116-A72E-4835-9A27-3A5F279D92B4}">
      <dgm:prSet/>
      <dgm:spPr/>
      <dgm:t>
        <a:bodyPr/>
        <a:lstStyle/>
        <a:p>
          <a:pPr rtl="0"/>
          <a:r>
            <a:rPr lang="en-US"/>
            <a:t>Emergency SEN reviews did not take place following a significant incident</a:t>
          </a:r>
          <a:r>
            <a:rPr lang="en-US">
              <a:latin typeface="Calibri Light" panose="020F0302020204030204"/>
            </a:rPr>
            <a:t>. SEN and Safeguarding were seen as separate processes. </a:t>
          </a:r>
          <a:endParaRPr lang="en-US"/>
        </a:p>
      </dgm:t>
    </dgm:pt>
    <dgm:pt modelId="{BCDD44E6-9A1E-4A77-91F3-D25A2EDBAEB3}" type="parTrans" cxnId="{910F8A90-8530-4CC0-81BB-04DFD4CB290A}">
      <dgm:prSet/>
      <dgm:spPr/>
      <dgm:t>
        <a:bodyPr/>
        <a:lstStyle/>
        <a:p>
          <a:endParaRPr lang="en-GB"/>
        </a:p>
      </dgm:t>
    </dgm:pt>
    <dgm:pt modelId="{6C3740C8-6D3A-4038-B2FB-12DC6B5C5F9F}" type="sibTrans" cxnId="{910F8A90-8530-4CC0-81BB-04DFD4CB290A}">
      <dgm:prSet/>
      <dgm:spPr/>
      <dgm:t>
        <a:bodyPr/>
        <a:lstStyle/>
        <a:p>
          <a:endParaRPr lang="en-GB"/>
        </a:p>
      </dgm:t>
    </dgm:pt>
    <dgm:pt modelId="{4B580B53-1379-4064-909B-DF59DC3C78E0}">
      <dgm:prSet/>
      <dgm:spPr/>
      <dgm:t>
        <a:bodyPr/>
        <a:lstStyle/>
        <a:p>
          <a:r>
            <a:rPr lang="en-GB"/>
            <a:t>Need for LA teams (social care, SEN) to develop safeguarding knowledge around attendance, education entitlement and safeguarding systems in education (</a:t>
          </a:r>
          <a:r>
            <a:rPr lang="en-GB" err="1"/>
            <a:t>E.g</a:t>
          </a:r>
          <a:r>
            <a:rPr lang="en-GB"/>
            <a:t>, record keeping and police safeguarding notifications)</a:t>
          </a:r>
        </a:p>
      </dgm:t>
    </dgm:pt>
    <dgm:pt modelId="{64AB4C9C-2B2F-4099-A7A1-452550A40F07}" type="parTrans" cxnId="{575B3CE7-A583-4A1B-9B11-E2848A23507D}">
      <dgm:prSet/>
      <dgm:spPr/>
      <dgm:t>
        <a:bodyPr/>
        <a:lstStyle/>
        <a:p>
          <a:endParaRPr lang="en-GB"/>
        </a:p>
      </dgm:t>
    </dgm:pt>
    <dgm:pt modelId="{2E0CD88B-EA90-47EA-B466-C72914200808}" type="sibTrans" cxnId="{575B3CE7-A583-4A1B-9B11-E2848A23507D}">
      <dgm:prSet/>
      <dgm:spPr/>
      <dgm:t>
        <a:bodyPr/>
        <a:lstStyle/>
        <a:p>
          <a:endParaRPr lang="en-GB"/>
        </a:p>
      </dgm:t>
    </dgm:pt>
    <dgm:pt modelId="{542EB4CB-C8C2-4E34-96D7-8977F12ECDBB}" type="pres">
      <dgm:prSet presAssocID="{BB40F5D8-6FFD-4571-903D-552BCB3A9CED}" presName="vert0" presStyleCnt="0">
        <dgm:presLayoutVars>
          <dgm:dir/>
          <dgm:animOne val="branch"/>
          <dgm:animLvl val="lvl"/>
        </dgm:presLayoutVars>
      </dgm:prSet>
      <dgm:spPr/>
    </dgm:pt>
    <dgm:pt modelId="{A0FDFBC8-9577-48A0-8C89-54599457FC56}" type="pres">
      <dgm:prSet presAssocID="{BDFAEBB9-9EB6-4A3C-8595-D7A348E5711D}" presName="thickLine" presStyleLbl="alignNode1" presStyleIdx="0" presStyleCnt="5"/>
      <dgm:spPr/>
    </dgm:pt>
    <dgm:pt modelId="{21F6BAD1-DB8D-4A35-923A-6ED7D69B68A4}" type="pres">
      <dgm:prSet presAssocID="{BDFAEBB9-9EB6-4A3C-8595-D7A348E5711D}" presName="horz1" presStyleCnt="0"/>
      <dgm:spPr/>
    </dgm:pt>
    <dgm:pt modelId="{2455A7C2-475A-422E-AF1E-14D41738D73C}" type="pres">
      <dgm:prSet presAssocID="{BDFAEBB9-9EB6-4A3C-8595-D7A348E5711D}" presName="tx1" presStyleLbl="revTx" presStyleIdx="0" presStyleCnt="5"/>
      <dgm:spPr/>
    </dgm:pt>
    <dgm:pt modelId="{06AAE559-309E-4A19-B23A-656ED0B8DB13}" type="pres">
      <dgm:prSet presAssocID="{BDFAEBB9-9EB6-4A3C-8595-D7A348E5711D}" presName="vert1" presStyleCnt="0"/>
      <dgm:spPr/>
    </dgm:pt>
    <dgm:pt modelId="{5E5A33F9-E3D2-41F5-9335-12195DB9FF32}" type="pres">
      <dgm:prSet presAssocID="{390B1172-4239-498D-8505-0C1F98782BDA}" presName="thickLine" presStyleLbl="alignNode1" presStyleIdx="1" presStyleCnt="5"/>
      <dgm:spPr/>
    </dgm:pt>
    <dgm:pt modelId="{8469D30B-B412-4820-B7CE-6F99FA092A21}" type="pres">
      <dgm:prSet presAssocID="{390B1172-4239-498D-8505-0C1F98782BDA}" presName="horz1" presStyleCnt="0"/>
      <dgm:spPr/>
    </dgm:pt>
    <dgm:pt modelId="{7B5D5BDB-6003-40C0-9664-237D9BCA463E}" type="pres">
      <dgm:prSet presAssocID="{390B1172-4239-498D-8505-0C1F98782BDA}" presName="tx1" presStyleLbl="revTx" presStyleIdx="1" presStyleCnt="5"/>
      <dgm:spPr/>
    </dgm:pt>
    <dgm:pt modelId="{EBB8C7F2-E0CF-47BA-8AFF-4947D2A39159}" type="pres">
      <dgm:prSet presAssocID="{390B1172-4239-498D-8505-0C1F98782BDA}" presName="vert1" presStyleCnt="0"/>
      <dgm:spPr/>
    </dgm:pt>
    <dgm:pt modelId="{711D25AF-ED5E-4442-960F-B2099ABC8450}" type="pres">
      <dgm:prSet presAssocID="{A97C3712-E115-423E-8039-35292E69BA17}" presName="thickLine" presStyleLbl="alignNode1" presStyleIdx="2" presStyleCnt="5"/>
      <dgm:spPr/>
    </dgm:pt>
    <dgm:pt modelId="{1A3694F4-8744-4BFE-979C-9965FBEDB2BB}" type="pres">
      <dgm:prSet presAssocID="{A97C3712-E115-423E-8039-35292E69BA17}" presName="horz1" presStyleCnt="0"/>
      <dgm:spPr/>
    </dgm:pt>
    <dgm:pt modelId="{318528C3-0683-46AC-9432-426616369654}" type="pres">
      <dgm:prSet presAssocID="{A97C3712-E115-423E-8039-35292E69BA17}" presName="tx1" presStyleLbl="revTx" presStyleIdx="2" presStyleCnt="5"/>
      <dgm:spPr/>
    </dgm:pt>
    <dgm:pt modelId="{10196EE8-D2C1-44AB-813B-C69721606199}" type="pres">
      <dgm:prSet presAssocID="{A97C3712-E115-423E-8039-35292E69BA17}" presName="vert1" presStyleCnt="0"/>
      <dgm:spPr/>
    </dgm:pt>
    <dgm:pt modelId="{8BCEC087-ECCE-4A9D-8FEB-29547F812A9E}" type="pres">
      <dgm:prSet presAssocID="{37E6A116-A72E-4835-9A27-3A5F279D92B4}" presName="thickLine" presStyleLbl="alignNode1" presStyleIdx="3" presStyleCnt="5"/>
      <dgm:spPr/>
    </dgm:pt>
    <dgm:pt modelId="{10BE0038-E23F-48AD-806B-E3F984AB7783}" type="pres">
      <dgm:prSet presAssocID="{37E6A116-A72E-4835-9A27-3A5F279D92B4}" presName="horz1" presStyleCnt="0"/>
      <dgm:spPr/>
    </dgm:pt>
    <dgm:pt modelId="{BEF9A111-62E0-482A-845B-9D3C49961E36}" type="pres">
      <dgm:prSet presAssocID="{37E6A116-A72E-4835-9A27-3A5F279D92B4}" presName="tx1" presStyleLbl="revTx" presStyleIdx="3" presStyleCnt="5"/>
      <dgm:spPr/>
    </dgm:pt>
    <dgm:pt modelId="{0EDC8363-D506-42B8-B345-F25A3C63678B}" type="pres">
      <dgm:prSet presAssocID="{37E6A116-A72E-4835-9A27-3A5F279D92B4}" presName="vert1" presStyleCnt="0"/>
      <dgm:spPr/>
    </dgm:pt>
    <dgm:pt modelId="{122875C5-6FAE-4E55-8FB8-3ECB61A4C5D3}" type="pres">
      <dgm:prSet presAssocID="{4B580B53-1379-4064-909B-DF59DC3C78E0}" presName="thickLine" presStyleLbl="alignNode1" presStyleIdx="4" presStyleCnt="5"/>
      <dgm:spPr/>
    </dgm:pt>
    <dgm:pt modelId="{92A6C09B-29DA-4F2D-8378-A044745C40C7}" type="pres">
      <dgm:prSet presAssocID="{4B580B53-1379-4064-909B-DF59DC3C78E0}" presName="horz1" presStyleCnt="0"/>
      <dgm:spPr/>
    </dgm:pt>
    <dgm:pt modelId="{D19D2F39-DE2A-4C10-8729-2C08B80CEEB2}" type="pres">
      <dgm:prSet presAssocID="{4B580B53-1379-4064-909B-DF59DC3C78E0}" presName="tx1" presStyleLbl="revTx" presStyleIdx="4" presStyleCnt="5"/>
      <dgm:spPr/>
    </dgm:pt>
    <dgm:pt modelId="{A546CD86-993B-4BB9-B61B-423FCC5BC453}" type="pres">
      <dgm:prSet presAssocID="{4B580B53-1379-4064-909B-DF59DC3C78E0}" presName="vert1" presStyleCnt="0"/>
      <dgm:spPr/>
    </dgm:pt>
  </dgm:ptLst>
  <dgm:cxnLst>
    <dgm:cxn modelId="{86E9D020-6327-41DC-AE82-06FE4793A591}" type="presOf" srcId="{A97C3712-E115-423E-8039-35292E69BA17}" destId="{318528C3-0683-46AC-9432-426616369654}" srcOrd="0" destOrd="0" presId="urn:microsoft.com/office/officeart/2008/layout/LinedList"/>
    <dgm:cxn modelId="{22522A25-D5B5-4A32-81DF-6B411DA293E4}" srcId="{BB40F5D8-6FFD-4571-903D-552BCB3A9CED}" destId="{390B1172-4239-498D-8505-0C1F98782BDA}" srcOrd="1" destOrd="0" parTransId="{3F49EA7C-1A05-4295-9E4B-7E5A29EF12F2}" sibTransId="{2F900B90-8401-4C69-83FC-A7F5127AA88E}"/>
    <dgm:cxn modelId="{0559B53F-3F89-4D33-AF92-63A905F9EAB3}" type="presOf" srcId="{4B580B53-1379-4064-909B-DF59DC3C78E0}" destId="{D19D2F39-DE2A-4C10-8729-2C08B80CEEB2}" srcOrd="0" destOrd="0" presId="urn:microsoft.com/office/officeart/2008/layout/LinedList"/>
    <dgm:cxn modelId="{76D36868-3670-44C2-B6FE-1F926495C97B}" type="presOf" srcId="{390B1172-4239-498D-8505-0C1F98782BDA}" destId="{7B5D5BDB-6003-40C0-9664-237D9BCA463E}" srcOrd="0" destOrd="0" presId="urn:microsoft.com/office/officeart/2008/layout/LinedList"/>
    <dgm:cxn modelId="{23E44055-EC95-476D-B4E8-FB1538DEB8E2}" type="presOf" srcId="{37E6A116-A72E-4835-9A27-3A5F279D92B4}" destId="{BEF9A111-62E0-482A-845B-9D3C49961E36}" srcOrd="0" destOrd="0" presId="urn:microsoft.com/office/officeart/2008/layout/LinedList"/>
    <dgm:cxn modelId="{C449947A-D003-4168-AF03-4DAD69460B65}" srcId="{BB40F5D8-6FFD-4571-903D-552BCB3A9CED}" destId="{BDFAEBB9-9EB6-4A3C-8595-D7A348E5711D}" srcOrd="0" destOrd="0" parTransId="{FE265C3B-3415-482E-89E9-21A42C710CFF}" sibTransId="{6FEA34DB-FCF3-41BC-B52E-92D5A51BC967}"/>
    <dgm:cxn modelId="{910F8A90-8530-4CC0-81BB-04DFD4CB290A}" srcId="{BB40F5D8-6FFD-4571-903D-552BCB3A9CED}" destId="{37E6A116-A72E-4835-9A27-3A5F279D92B4}" srcOrd="3" destOrd="0" parTransId="{BCDD44E6-9A1E-4A77-91F3-D25A2EDBAEB3}" sibTransId="{6C3740C8-6D3A-4038-B2FB-12DC6B5C5F9F}"/>
    <dgm:cxn modelId="{BE0B5EB3-BD3F-483D-8A7A-8378818C1567}" srcId="{BB40F5D8-6FFD-4571-903D-552BCB3A9CED}" destId="{A97C3712-E115-423E-8039-35292E69BA17}" srcOrd="2" destOrd="0" parTransId="{14A0560D-2672-4A9C-B4F9-DC801F55CF86}" sibTransId="{4D115B67-C095-43EA-96FA-CCBF01525900}"/>
    <dgm:cxn modelId="{83077AE6-9BE4-4925-B089-ED1917439967}" type="presOf" srcId="{BB40F5D8-6FFD-4571-903D-552BCB3A9CED}" destId="{542EB4CB-C8C2-4E34-96D7-8977F12ECDBB}" srcOrd="0" destOrd="0" presId="urn:microsoft.com/office/officeart/2008/layout/LinedList"/>
    <dgm:cxn modelId="{575B3CE7-A583-4A1B-9B11-E2848A23507D}" srcId="{BB40F5D8-6FFD-4571-903D-552BCB3A9CED}" destId="{4B580B53-1379-4064-909B-DF59DC3C78E0}" srcOrd="4" destOrd="0" parTransId="{64AB4C9C-2B2F-4099-A7A1-452550A40F07}" sibTransId="{2E0CD88B-EA90-47EA-B466-C72914200808}"/>
    <dgm:cxn modelId="{6CD6E2F3-62C9-45D5-8341-F3F1C8B9205B}" type="presOf" srcId="{BDFAEBB9-9EB6-4A3C-8595-D7A348E5711D}" destId="{2455A7C2-475A-422E-AF1E-14D41738D73C}" srcOrd="0" destOrd="0" presId="urn:microsoft.com/office/officeart/2008/layout/LinedList"/>
    <dgm:cxn modelId="{469AE73D-B44E-476D-B37A-309CC9AA2EFC}" type="presParOf" srcId="{542EB4CB-C8C2-4E34-96D7-8977F12ECDBB}" destId="{A0FDFBC8-9577-48A0-8C89-54599457FC56}" srcOrd="0" destOrd="0" presId="urn:microsoft.com/office/officeart/2008/layout/LinedList"/>
    <dgm:cxn modelId="{CAF9F85E-58EA-4F37-91EC-18F58DFF66C6}" type="presParOf" srcId="{542EB4CB-C8C2-4E34-96D7-8977F12ECDBB}" destId="{21F6BAD1-DB8D-4A35-923A-6ED7D69B68A4}" srcOrd="1" destOrd="0" presId="urn:microsoft.com/office/officeart/2008/layout/LinedList"/>
    <dgm:cxn modelId="{8DC6D553-8D9F-48A1-AD83-0EEBD6AE7E1E}" type="presParOf" srcId="{21F6BAD1-DB8D-4A35-923A-6ED7D69B68A4}" destId="{2455A7C2-475A-422E-AF1E-14D41738D73C}" srcOrd="0" destOrd="0" presId="urn:microsoft.com/office/officeart/2008/layout/LinedList"/>
    <dgm:cxn modelId="{470EC251-B224-477F-B76E-A099440BE268}" type="presParOf" srcId="{21F6BAD1-DB8D-4A35-923A-6ED7D69B68A4}" destId="{06AAE559-309E-4A19-B23A-656ED0B8DB13}" srcOrd="1" destOrd="0" presId="urn:microsoft.com/office/officeart/2008/layout/LinedList"/>
    <dgm:cxn modelId="{D35B3116-5635-448F-B47F-9CA43F8A10F5}" type="presParOf" srcId="{542EB4CB-C8C2-4E34-96D7-8977F12ECDBB}" destId="{5E5A33F9-E3D2-41F5-9335-12195DB9FF32}" srcOrd="2" destOrd="0" presId="urn:microsoft.com/office/officeart/2008/layout/LinedList"/>
    <dgm:cxn modelId="{EDDAAD33-8660-4A71-8ADA-0A3D1598B85F}" type="presParOf" srcId="{542EB4CB-C8C2-4E34-96D7-8977F12ECDBB}" destId="{8469D30B-B412-4820-B7CE-6F99FA092A21}" srcOrd="3" destOrd="0" presId="urn:microsoft.com/office/officeart/2008/layout/LinedList"/>
    <dgm:cxn modelId="{F3E97671-2288-41C4-BF06-210353553D9D}" type="presParOf" srcId="{8469D30B-B412-4820-B7CE-6F99FA092A21}" destId="{7B5D5BDB-6003-40C0-9664-237D9BCA463E}" srcOrd="0" destOrd="0" presId="urn:microsoft.com/office/officeart/2008/layout/LinedList"/>
    <dgm:cxn modelId="{4746D79C-6597-4AFD-A84B-6364E1A17984}" type="presParOf" srcId="{8469D30B-B412-4820-B7CE-6F99FA092A21}" destId="{EBB8C7F2-E0CF-47BA-8AFF-4947D2A39159}" srcOrd="1" destOrd="0" presId="urn:microsoft.com/office/officeart/2008/layout/LinedList"/>
    <dgm:cxn modelId="{2F2A7213-25A7-45B6-99D6-C42257D5462C}" type="presParOf" srcId="{542EB4CB-C8C2-4E34-96D7-8977F12ECDBB}" destId="{711D25AF-ED5E-4442-960F-B2099ABC8450}" srcOrd="4" destOrd="0" presId="urn:microsoft.com/office/officeart/2008/layout/LinedList"/>
    <dgm:cxn modelId="{06A0E673-79E7-4860-B992-295D94AEA98C}" type="presParOf" srcId="{542EB4CB-C8C2-4E34-96D7-8977F12ECDBB}" destId="{1A3694F4-8744-4BFE-979C-9965FBEDB2BB}" srcOrd="5" destOrd="0" presId="urn:microsoft.com/office/officeart/2008/layout/LinedList"/>
    <dgm:cxn modelId="{88C683B4-8323-4A44-A11F-91559854C068}" type="presParOf" srcId="{1A3694F4-8744-4BFE-979C-9965FBEDB2BB}" destId="{318528C3-0683-46AC-9432-426616369654}" srcOrd="0" destOrd="0" presId="urn:microsoft.com/office/officeart/2008/layout/LinedList"/>
    <dgm:cxn modelId="{EC909E81-0FCE-4074-BAAD-3D2ED872E4C0}" type="presParOf" srcId="{1A3694F4-8744-4BFE-979C-9965FBEDB2BB}" destId="{10196EE8-D2C1-44AB-813B-C69721606199}" srcOrd="1" destOrd="0" presId="urn:microsoft.com/office/officeart/2008/layout/LinedList"/>
    <dgm:cxn modelId="{7BBDE588-C21C-4D89-878A-03676D5200ED}" type="presParOf" srcId="{542EB4CB-C8C2-4E34-96D7-8977F12ECDBB}" destId="{8BCEC087-ECCE-4A9D-8FEB-29547F812A9E}" srcOrd="6" destOrd="0" presId="urn:microsoft.com/office/officeart/2008/layout/LinedList"/>
    <dgm:cxn modelId="{E40B3B20-0376-4FAA-A372-08697A01D1DB}" type="presParOf" srcId="{542EB4CB-C8C2-4E34-96D7-8977F12ECDBB}" destId="{10BE0038-E23F-48AD-806B-E3F984AB7783}" srcOrd="7" destOrd="0" presId="urn:microsoft.com/office/officeart/2008/layout/LinedList"/>
    <dgm:cxn modelId="{3339DD9E-FE8A-41EF-B7DB-CD37A8334F54}" type="presParOf" srcId="{10BE0038-E23F-48AD-806B-E3F984AB7783}" destId="{BEF9A111-62E0-482A-845B-9D3C49961E36}" srcOrd="0" destOrd="0" presId="urn:microsoft.com/office/officeart/2008/layout/LinedList"/>
    <dgm:cxn modelId="{90B4AA78-C9E8-48C7-B418-A4C4641DF5E6}" type="presParOf" srcId="{10BE0038-E23F-48AD-806B-E3F984AB7783}" destId="{0EDC8363-D506-42B8-B345-F25A3C63678B}" srcOrd="1" destOrd="0" presId="urn:microsoft.com/office/officeart/2008/layout/LinedList"/>
    <dgm:cxn modelId="{586B8157-B6A9-46BC-8E85-CD7A02D1E7DE}" type="presParOf" srcId="{542EB4CB-C8C2-4E34-96D7-8977F12ECDBB}" destId="{122875C5-6FAE-4E55-8FB8-3ECB61A4C5D3}" srcOrd="8" destOrd="0" presId="urn:microsoft.com/office/officeart/2008/layout/LinedList"/>
    <dgm:cxn modelId="{65953514-D6AD-4F75-A58F-2A11AD8083F6}" type="presParOf" srcId="{542EB4CB-C8C2-4E34-96D7-8977F12ECDBB}" destId="{92A6C09B-29DA-4F2D-8378-A044745C40C7}" srcOrd="9" destOrd="0" presId="urn:microsoft.com/office/officeart/2008/layout/LinedList"/>
    <dgm:cxn modelId="{E5EDF126-DE4D-4FC3-BB4F-EE16F29931A8}" type="presParOf" srcId="{92A6C09B-29DA-4F2D-8378-A044745C40C7}" destId="{D19D2F39-DE2A-4C10-8729-2C08B80CEEB2}" srcOrd="0" destOrd="0" presId="urn:microsoft.com/office/officeart/2008/layout/LinedList"/>
    <dgm:cxn modelId="{1FA87B2C-0A4D-472C-AD16-DD1DF60040C6}" type="presParOf" srcId="{92A6C09B-29DA-4F2D-8378-A044745C40C7}" destId="{A546CD86-993B-4BB9-B61B-423FCC5BC4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76A22-9F29-4FD8-BE27-692D47CE629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96D925D-D522-489D-BD94-D046FBEE354F}">
      <dgm:prSet/>
      <dgm:spPr/>
      <dgm:t>
        <a:bodyPr/>
        <a:lstStyle/>
        <a:p>
          <a:pPr>
            <a:lnSpc>
              <a:spcPct val="100000"/>
            </a:lnSpc>
            <a:defRPr cap="all"/>
          </a:pPr>
          <a:r>
            <a:rPr lang="en-GB"/>
            <a:t>Put any questions in the chat function or unmute. </a:t>
          </a:r>
          <a:endParaRPr lang="en-US"/>
        </a:p>
      </dgm:t>
    </dgm:pt>
    <dgm:pt modelId="{4EF24E4E-9E8A-4A31-843D-961E1D0395B7}" type="parTrans" cxnId="{0788CD01-F7F4-4248-8231-3F440317604A}">
      <dgm:prSet/>
      <dgm:spPr/>
      <dgm:t>
        <a:bodyPr/>
        <a:lstStyle/>
        <a:p>
          <a:endParaRPr lang="en-US"/>
        </a:p>
      </dgm:t>
    </dgm:pt>
    <dgm:pt modelId="{79423925-C195-4A9B-9042-6E59DF42BF00}" type="sibTrans" cxnId="{0788CD01-F7F4-4248-8231-3F440317604A}">
      <dgm:prSet/>
      <dgm:spPr/>
      <dgm:t>
        <a:bodyPr/>
        <a:lstStyle/>
        <a:p>
          <a:endParaRPr lang="en-US"/>
        </a:p>
      </dgm:t>
    </dgm:pt>
    <dgm:pt modelId="{2878A4AA-9AF4-4958-B9A8-FC84ECBADC5F}">
      <dgm:prSet/>
      <dgm:spPr/>
      <dgm:t>
        <a:bodyPr/>
        <a:lstStyle/>
        <a:p>
          <a:pPr>
            <a:lnSpc>
              <a:spcPct val="100000"/>
            </a:lnSpc>
            <a:defRPr cap="all"/>
          </a:pPr>
          <a:r>
            <a:rPr lang="en-GB"/>
            <a:t>We will stick around for another 10-15 minutes.</a:t>
          </a:r>
          <a:endParaRPr lang="en-US"/>
        </a:p>
      </dgm:t>
    </dgm:pt>
    <dgm:pt modelId="{5F4E8CB9-D96D-4D65-8EF4-3327F97EF230}" type="parTrans" cxnId="{2627D01F-C5D0-48D5-87B0-CCBCAC61FA17}">
      <dgm:prSet/>
      <dgm:spPr/>
      <dgm:t>
        <a:bodyPr/>
        <a:lstStyle/>
        <a:p>
          <a:endParaRPr lang="en-US"/>
        </a:p>
      </dgm:t>
    </dgm:pt>
    <dgm:pt modelId="{11E395D5-368B-4F61-B6A2-222E76A1E659}" type="sibTrans" cxnId="{2627D01F-C5D0-48D5-87B0-CCBCAC61FA17}">
      <dgm:prSet/>
      <dgm:spPr/>
      <dgm:t>
        <a:bodyPr/>
        <a:lstStyle/>
        <a:p>
          <a:endParaRPr lang="en-US"/>
        </a:p>
      </dgm:t>
    </dgm:pt>
    <dgm:pt modelId="{9D7843A0-0F69-4551-A06F-6B28AB230044}" type="pres">
      <dgm:prSet presAssocID="{9FB76A22-9F29-4FD8-BE27-692D47CE629F}" presName="root" presStyleCnt="0">
        <dgm:presLayoutVars>
          <dgm:dir/>
          <dgm:resizeHandles val="exact"/>
        </dgm:presLayoutVars>
      </dgm:prSet>
      <dgm:spPr/>
    </dgm:pt>
    <dgm:pt modelId="{DBBBA858-0063-4940-A6B6-02470835979A}" type="pres">
      <dgm:prSet presAssocID="{796D925D-D522-489D-BD94-D046FBEE354F}" presName="compNode" presStyleCnt="0"/>
      <dgm:spPr/>
    </dgm:pt>
    <dgm:pt modelId="{FFB66D6E-7B23-4E4F-B1E1-126B499152CC}" type="pres">
      <dgm:prSet presAssocID="{796D925D-D522-489D-BD94-D046FBEE354F}" presName="iconBgRect" presStyleLbl="bgShp" presStyleIdx="0" presStyleCnt="2"/>
      <dgm:spPr/>
    </dgm:pt>
    <dgm:pt modelId="{286FF1C4-EF62-41D2-8ADC-CB89C9A3C82A}" type="pres">
      <dgm:prSet presAssocID="{796D925D-D522-489D-BD94-D046FBEE35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20686014-9393-4FF6-B663-427C9C1E2774}" type="pres">
      <dgm:prSet presAssocID="{796D925D-D522-489D-BD94-D046FBEE354F}" presName="spaceRect" presStyleCnt="0"/>
      <dgm:spPr/>
    </dgm:pt>
    <dgm:pt modelId="{24D24F79-A034-4F5A-8831-AEFE16AE204F}" type="pres">
      <dgm:prSet presAssocID="{796D925D-D522-489D-BD94-D046FBEE354F}" presName="textRect" presStyleLbl="revTx" presStyleIdx="0" presStyleCnt="2">
        <dgm:presLayoutVars>
          <dgm:chMax val="1"/>
          <dgm:chPref val="1"/>
        </dgm:presLayoutVars>
      </dgm:prSet>
      <dgm:spPr/>
    </dgm:pt>
    <dgm:pt modelId="{E7484753-7CCD-428E-BB35-8A644099FF8A}" type="pres">
      <dgm:prSet presAssocID="{79423925-C195-4A9B-9042-6E59DF42BF00}" presName="sibTrans" presStyleCnt="0"/>
      <dgm:spPr/>
    </dgm:pt>
    <dgm:pt modelId="{52053EED-4F89-466B-A2A0-4AEF6335742C}" type="pres">
      <dgm:prSet presAssocID="{2878A4AA-9AF4-4958-B9A8-FC84ECBADC5F}" presName="compNode" presStyleCnt="0"/>
      <dgm:spPr/>
    </dgm:pt>
    <dgm:pt modelId="{AB31D365-BDE7-4091-B546-CD13DC25F300}" type="pres">
      <dgm:prSet presAssocID="{2878A4AA-9AF4-4958-B9A8-FC84ECBADC5F}" presName="iconBgRect" presStyleLbl="bgShp" presStyleIdx="1" presStyleCnt="2"/>
      <dgm:spPr/>
    </dgm:pt>
    <dgm:pt modelId="{26DB2486-BDB8-4703-8262-64D688AB7517}" type="pres">
      <dgm:prSet presAssocID="{2878A4AA-9AF4-4958-B9A8-FC84ECBADC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1F230DFC-9D38-4721-AF01-A4765A51D35B}" type="pres">
      <dgm:prSet presAssocID="{2878A4AA-9AF4-4958-B9A8-FC84ECBADC5F}" presName="spaceRect" presStyleCnt="0"/>
      <dgm:spPr/>
    </dgm:pt>
    <dgm:pt modelId="{7FCA16AC-5B9B-48C5-8011-6DCEC41470CA}" type="pres">
      <dgm:prSet presAssocID="{2878A4AA-9AF4-4958-B9A8-FC84ECBADC5F}" presName="textRect" presStyleLbl="revTx" presStyleIdx="1" presStyleCnt="2">
        <dgm:presLayoutVars>
          <dgm:chMax val="1"/>
          <dgm:chPref val="1"/>
        </dgm:presLayoutVars>
      </dgm:prSet>
      <dgm:spPr/>
    </dgm:pt>
  </dgm:ptLst>
  <dgm:cxnLst>
    <dgm:cxn modelId="{0788CD01-F7F4-4248-8231-3F440317604A}" srcId="{9FB76A22-9F29-4FD8-BE27-692D47CE629F}" destId="{796D925D-D522-489D-BD94-D046FBEE354F}" srcOrd="0" destOrd="0" parTransId="{4EF24E4E-9E8A-4A31-843D-961E1D0395B7}" sibTransId="{79423925-C195-4A9B-9042-6E59DF42BF00}"/>
    <dgm:cxn modelId="{5118BD0E-5620-48BA-9186-80BDE0E30037}" type="presOf" srcId="{796D925D-D522-489D-BD94-D046FBEE354F}" destId="{24D24F79-A034-4F5A-8831-AEFE16AE204F}" srcOrd="0" destOrd="0" presId="urn:microsoft.com/office/officeart/2018/5/layout/IconCircleLabelList"/>
    <dgm:cxn modelId="{2627D01F-C5D0-48D5-87B0-CCBCAC61FA17}" srcId="{9FB76A22-9F29-4FD8-BE27-692D47CE629F}" destId="{2878A4AA-9AF4-4958-B9A8-FC84ECBADC5F}" srcOrd="1" destOrd="0" parTransId="{5F4E8CB9-D96D-4D65-8EF4-3327F97EF230}" sibTransId="{11E395D5-368B-4F61-B6A2-222E76A1E659}"/>
    <dgm:cxn modelId="{BC39D12E-9D14-4B65-AB5D-BAAE13F2C4D0}" type="presOf" srcId="{9FB76A22-9F29-4FD8-BE27-692D47CE629F}" destId="{9D7843A0-0F69-4551-A06F-6B28AB230044}" srcOrd="0" destOrd="0" presId="urn:microsoft.com/office/officeart/2018/5/layout/IconCircleLabelList"/>
    <dgm:cxn modelId="{A291F34F-1DDA-49C7-9CDE-4C2A35F21FC9}" type="presOf" srcId="{2878A4AA-9AF4-4958-B9A8-FC84ECBADC5F}" destId="{7FCA16AC-5B9B-48C5-8011-6DCEC41470CA}" srcOrd="0" destOrd="0" presId="urn:microsoft.com/office/officeart/2018/5/layout/IconCircleLabelList"/>
    <dgm:cxn modelId="{06711C9D-FC30-4E57-B261-2A422AFA20D9}" type="presParOf" srcId="{9D7843A0-0F69-4551-A06F-6B28AB230044}" destId="{DBBBA858-0063-4940-A6B6-02470835979A}" srcOrd="0" destOrd="0" presId="urn:microsoft.com/office/officeart/2018/5/layout/IconCircleLabelList"/>
    <dgm:cxn modelId="{4B29ED92-51E2-4202-9C64-AC34C02F2037}" type="presParOf" srcId="{DBBBA858-0063-4940-A6B6-02470835979A}" destId="{FFB66D6E-7B23-4E4F-B1E1-126B499152CC}" srcOrd="0" destOrd="0" presId="urn:microsoft.com/office/officeart/2018/5/layout/IconCircleLabelList"/>
    <dgm:cxn modelId="{52E74069-5AB9-4B1F-B3BD-7822474E7A36}" type="presParOf" srcId="{DBBBA858-0063-4940-A6B6-02470835979A}" destId="{286FF1C4-EF62-41D2-8ADC-CB89C9A3C82A}" srcOrd="1" destOrd="0" presId="urn:microsoft.com/office/officeart/2018/5/layout/IconCircleLabelList"/>
    <dgm:cxn modelId="{B4F7DFCE-2603-4853-8B84-21F592A19768}" type="presParOf" srcId="{DBBBA858-0063-4940-A6B6-02470835979A}" destId="{20686014-9393-4FF6-B663-427C9C1E2774}" srcOrd="2" destOrd="0" presId="urn:microsoft.com/office/officeart/2018/5/layout/IconCircleLabelList"/>
    <dgm:cxn modelId="{7F08B9DA-9F01-4563-8DDE-9FB791DC2658}" type="presParOf" srcId="{DBBBA858-0063-4940-A6B6-02470835979A}" destId="{24D24F79-A034-4F5A-8831-AEFE16AE204F}" srcOrd="3" destOrd="0" presId="urn:microsoft.com/office/officeart/2018/5/layout/IconCircleLabelList"/>
    <dgm:cxn modelId="{B7A93A10-4487-461B-B884-65018609BA91}" type="presParOf" srcId="{9D7843A0-0F69-4551-A06F-6B28AB230044}" destId="{E7484753-7CCD-428E-BB35-8A644099FF8A}" srcOrd="1" destOrd="0" presId="urn:microsoft.com/office/officeart/2018/5/layout/IconCircleLabelList"/>
    <dgm:cxn modelId="{74DB6F70-1145-47F8-8452-EEAE0C3D9EBA}" type="presParOf" srcId="{9D7843A0-0F69-4551-A06F-6B28AB230044}" destId="{52053EED-4F89-466B-A2A0-4AEF6335742C}" srcOrd="2" destOrd="0" presId="urn:microsoft.com/office/officeart/2018/5/layout/IconCircleLabelList"/>
    <dgm:cxn modelId="{3E4809FF-7BCB-49D5-814F-49A186F02982}" type="presParOf" srcId="{52053EED-4F89-466B-A2A0-4AEF6335742C}" destId="{AB31D365-BDE7-4091-B546-CD13DC25F300}" srcOrd="0" destOrd="0" presId="urn:microsoft.com/office/officeart/2018/5/layout/IconCircleLabelList"/>
    <dgm:cxn modelId="{3A6806EA-1869-42A2-B4F9-AA0C5B76808B}" type="presParOf" srcId="{52053EED-4F89-466B-A2A0-4AEF6335742C}" destId="{26DB2486-BDB8-4703-8262-64D688AB7517}" srcOrd="1" destOrd="0" presId="urn:microsoft.com/office/officeart/2018/5/layout/IconCircleLabelList"/>
    <dgm:cxn modelId="{FB625497-E854-4B85-96CD-F3CCC533F257}" type="presParOf" srcId="{52053EED-4F89-466B-A2A0-4AEF6335742C}" destId="{1F230DFC-9D38-4721-AF01-A4765A51D35B}" srcOrd="2" destOrd="0" presId="urn:microsoft.com/office/officeart/2018/5/layout/IconCircleLabelList"/>
    <dgm:cxn modelId="{AF1E93C4-5715-4914-8061-1D771A0D757A}" type="presParOf" srcId="{52053EED-4F89-466B-A2A0-4AEF6335742C}" destId="{7FCA16AC-5B9B-48C5-8011-6DCEC41470C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DFBC8-9577-48A0-8C89-54599457FC56}">
      <dsp:nvSpPr>
        <dsp:cNvPr id="0" name=""/>
        <dsp:cNvSpPr/>
      </dsp:nvSpPr>
      <dsp:spPr>
        <a:xfrm>
          <a:off x="0" y="662"/>
          <a:ext cx="7995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5A7C2-475A-422E-AF1E-14D41738D73C}">
      <dsp:nvSpPr>
        <dsp:cNvPr id="0" name=""/>
        <dsp:cNvSpPr/>
      </dsp:nvSpPr>
      <dsp:spPr>
        <a:xfrm>
          <a:off x="0" y="662"/>
          <a:ext cx="7995720" cy="108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Develop competency around managing issues relating to BAME/ SEN/Post 16/ contextual risk/ wider family and putative relationships</a:t>
          </a:r>
          <a:endParaRPr lang="en-US" sz="2100" kern="1200"/>
        </a:p>
      </dsp:txBody>
      <dsp:txXfrm>
        <a:off x="0" y="662"/>
        <a:ext cx="7995720" cy="1084641"/>
      </dsp:txXfrm>
    </dsp:sp>
    <dsp:sp modelId="{5E5A33F9-E3D2-41F5-9335-12195DB9FF32}">
      <dsp:nvSpPr>
        <dsp:cNvPr id="0" name=""/>
        <dsp:cNvSpPr/>
      </dsp:nvSpPr>
      <dsp:spPr>
        <a:xfrm>
          <a:off x="0" y="1085303"/>
          <a:ext cx="7995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D5BDB-6003-40C0-9664-237D9BCA463E}">
      <dsp:nvSpPr>
        <dsp:cNvPr id="0" name=""/>
        <dsp:cNvSpPr/>
      </dsp:nvSpPr>
      <dsp:spPr>
        <a:xfrm>
          <a:off x="0" y="1085303"/>
          <a:ext cx="7995720" cy="108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EHCPs do not contain contextual or safeguarding  information- how do we effectively share information about risk and historical harm?</a:t>
          </a:r>
          <a:endParaRPr lang="en-US" sz="2100" kern="1200"/>
        </a:p>
      </dsp:txBody>
      <dsp:txXfrm>
        <a:off x="0" y="1085303"/>
        <a:ext cx="7995720" cy="1084641"/>
      </dsp:txXfrm>
    </dsp:sp>
    <dsp:sp modelId="{711D25AF-ED5E-4442-960F-B2099ABC8450}">
      <dsp:nvSpPr>
        <dsp:cNvPr id="0" name=""/>
        <dsp:cNvSpPr/>
      </dsp:nvSpPr>
      <dsp:spPr>
        <a:xfrm>
          <a:off x="0" y="2169945"/>
          <a:ext cx="7995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528C3-0683-46AC-9432-426616369654}">
      <dsp:nvSpPr>
        <dsp:cNvPr id="0" name=""/>
        <dsp:cNvSpPr/>
      </dsp:nvSpPr>
      <dsp:spPr>
        <a:xfrm>
          <a:off x="0" y="2169945"/>
          <a:ext cx="7995720" cy="108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Risk assessments are varied in quality and effectiveness leading to risk averse decisions </a:t>
          </a:r>
          <a:endParaRPr lang="en-US" sz="2100" kern="1200"/>
        </a:p>
      </dsp:txBody>
      <dsp:txXfrm>
        <a:off x="0" y="2169945"/>
        <a:ext cx="7995720" cy="1084641"/>
      </dsp:txXfrm>
    </dsp:sp>
    <dsp:sp modelId="{8BCEC087-ECCE-4A9D-8FEB-29547F812A9E}">
      <dsp:nvSpPr>
        <dsp:cNvPr id="0" name=""/>
        <dsp:cNvSpPr/>
      </dsp:nvSpPr>
      <dsp:spPr>
        <a:xfrm>
          <a:off x="0" y="3254586"/>
          <a:ext cx="7995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9A111-62E0-482A-845B-9D3C49961E36}">
      <dsp:nvSpPr>
        <dsp:cNvPr id="0" name=""/>
        <dsp:cNvSpPr/>
      </dsp:nvSpPr>
      <dsp:spPr>
        <a:xfrm>
          <a:off x="0" y="3254586"/>
          <a:ext cx="7995720" cy="108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Emergency SEN reviews did not take place following a significant incident</a:t>
          </a:r>
          <a:r>
            <a:rPr lang="en-US" sz="2100" kern="1200">
              <a:latin typeface="Calibri Light" panose="020F0302020204030204"/>
            </a:rPr>
            <a:t>. SEN and Safeguarding were seen as separate processes. </a:t>
          </a:r>
          <a:endParaRPr lang="en-US" sz="2100" kern="1200"/>
        </a:p>
      </dsp:txBody>
      <dsp:txXfrm>
        <a:off x="0" y="3254586"/>
        <a:ext cx="7995720" cy="1084641"/>
      </dsp:txXfrm>
    </dsp:sp>
    <dsp:sp modelId="{122875C5-6FAE-4E55-8FB8-3ECB61A4C5D3}">
      <dsp:nvSpPr>
        <dsp:cNvPr id="0" name=""/>
        <dsp:cNvSpPr/>
      </dsp:nvSpPr>
      <dsp:spPr>
        <a:xfrm>
          <a:off x="0" y="4339228"/>
          <a:ext cx="7995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D2F39-DE2A-4C10-8729-2C08B80CEEB2}">
      <dsp:nvSpPr>
        <dsp:cNvPr id="0" name=""/>
        <dsp:cNvSpPr/>
      </dsp:nvSpPr>
      <dsp:spPr>
        <a:xfrm>
          <a:off x="0" y="4339228"/>
          <a:ext cx="7995720" cy="108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Need for LA teams (social care, SEN) to develop safeguarding knowledge around attendance, education entitlement and safeguarding systems in education (</a:t>
          </a:r>
          <a:r>
            <a:rPr lang="en-GB" sz="2100" kern="1200" err="1"/>
            <a:t>E.g</a:t>
          </a:r>
          <a:r>
            <a:rPr lang="en-GB" sz="2100" kern="1200"/>
            <a:t>, record keeping and police safeguarding notifications)</a:t>
          </a:r>
        </a:p>
      </dsp:txBody>
      <dsp:txXfrm>
        <a:off x="0" y="4339228"/>
        <a:ext cx="7995720" cy="1084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66D6E-7B23-4E4F-B1E1-126B499152CC}">
      <dsp:nvSpPr>
        <dsp:cNvPr id="0" name=""/>
        <dsp:cNvSpPr/>
      </dsp:nvSpPr>
      <dsp:spPr>
        <a:xfrm>
          <a:off x="2044800"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FF1C4-EF62-41D2-8ADC-CB89C9A3C82A}">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D24F79-A034-4F5A-8831-AEFE16AE204F}">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GB" sz="2200" kern="1200"/>
            <a:t>Put any questions in the chat function or unmute. </a:t>
          </a:r>
          <a:endParaRPr lang="en-US" sz="2200" kern="1200"/>
        </a:p>
      </dsp:txBody>
      <dsp:txXfrm>
        <a:off x="1342800" y="3255669"/>
        <a:ext cx="3600000" cy="720000"/>
      </dsp:txXfrm>
    </dsp:sp>
    <dsp:sp modelId="{AB31D365-BDE7-4091-B546-CD13DC25F300}">
      <dsp:nvSpPr>
        <dsp:cNvPr id="0" name=""/>
        <dsp:cNvSpPr/>
      </dsp:nvSpPr>
      <dsp:spPr>
        <a:xfrm>
          <a:off x="627480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B2486-BDB8-4703-8262-64D688AB7517}">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CA16AC-5B9B-48C5-8011-6DCEC41470CA}">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GB" sz="2200" kern="1200"/>
            <a:t>We will stick around for another 10-15 minutes.</a:t>
          </a:r>
          <a:endParaRPr lang="en-US" sz="2200" kern="1200"/>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0B156-DAF9-4D59-A9E8-315EF3A818A1}" type="datetimeFigureOut">
              <a:rPr lang="en-GB" smtClean="0"/>
              <a:t>26/11/2021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AD67E-CE6D-4035-975C-992172335F12}" type="slidenum">
              <a:rPr lang="en-GB" smtClean="0"/>
              <a:t>‹#›</a:t>
            </a:fld>
            <a:endParaRPr lang="en-GB"/>
          </a:p>
        </p:txBody>
      </p:sp>
    </p:spTree>
    <p:extLst>
      <p:ext uri="{BB962C8B-B14F-4D97-AF65-F5344CB8AC3E}">
        <p14:creationId xmlns:p14="http://schemas.microsoft.com/office/powerpoint/2010/main" val="326329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F8E77E-78B4-4EB7-A8A3-0AF5E45F9AAE}" type="slidenum">
              <a:rPr lang="en-GB" smtClean="0"/>
              <a:t>2</a:t>
            </a:fld>
            <a:endParaRPr lang="en-GB"/>
          </a:p>
        </p:txBody>
      </p:sp>
    </p:spTree>
    <p:extLst>
      <p:ext uri="{BB962C8B-B14F-4D97-AF65-F5344CB8AC3E}">
        <p14:creationId xmlns:p14="http://schemas.microsoft.com/office/powerpoint/2010/main" val="176143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https://www.smartsurvey.co.uk/s/DF70VQ/</a:t>
            </a:r>
          </a:p>
        </p:txBody>
      </p:sp>
      <p:sp>
        <p:nvSpPr>
          <p:cNvPr id="4" name="Slide Number Placeholder 3"/>
          <p:cNvSpPr>
            <a:spLocks noGrp="1"/>
          </p:cNvSpPr>
          <p:nvPr>
            <p:ph type="sldNum" sz="quarter" idx="5"/>
          </p:nvPr>
        </p:nvSpPr>
        <p:spPr/>
        <p:txBody>
          <a:bodyPr/>
          <a:lstStyle/>
          <a:p>
            <a:fld id="{139AD67E-CE6D-4035-975C-992172335F12}" type="slidenum">
              <a:rPr lang="en-GB" smtClean="0"/>
              <a:t>12</a:t>
            </a:fld>
            <a:endParaRPr lang="en-GB"/>
          </a:p>
        </p:txBody>
      </p:sp>
    </p:spTree>
    <p:extLst>
      <p:ext uri="{BB962C8B-B14F-4D97-AF65-F5344CB8AC3E}">
        <p14:creationId xmlns:p14="http://schemas.microsoft.com/office/powerpoint/2010/main" val="420189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EAB3DBC-FA6F-4C64-95B8-F70D1556F3EB}" type="slidenum">
              <a:rPr lang="en-GB" smtClean="0"/>
              <a:t>16</a:t>
            </a:fld>
            <a:endParaRPr lang="en-GB"/>
          </a:p>
        </p:txBody>
      </p:sp>
    </p:spTree>
    <p:extLst>
      <p:ext uri="{BB962C8B-B14F-4D97-AF65-F5344CB8AC3E}">
        <p14:creationId xmlns:p14="http://schemas.microsoft.com/office/powerpoint/2010/main" val="486663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https://www.smartsurvey.co.uk/s/41S0E0/</a:t>
            </a:r>
          </a:p>
        </p:txBody>
      </p:sp>
      <p:sp>
        <p:nvSpPr>
          <p:cNvPr id="4" name="Slide Number Placeholder 3"/>
          <p:cNvSpPr>
            <a:spLocks noGrp="1"/>
          </p:cNvSpPr>
          <p:nvPr>
            <p:ph type="sldNum" sz="quarter" idx="5"/>
          </p:nvPr>
        </p:nvSpPr>
        <p:spPr/>
        <p:txBody>
          <a:bodyPr/>
          <a:lstStyle/>
          <a:p>
            <a:fld id="{151AFB7A-D851-4C22-8D3B-B4E26C9A2AEC}" type="slidenum">
              <a:rPr lang="en-GB" smtClean="0"/>
              <a:t>18</a:t>
            </a:fld>
            <a:endParaRPr lang="en-GB"/>
          </a:p>
        </p:txBody>
      </p:sp>
    </p:spTree>
    <p:extLst>
      <p:ext uri="{BB962C8B-B14F-4D97-AF65-F5344CB8AC3E}">
        <p14:creationId xmlns:p14="http://schemas.microsoft.com/office/powerpoint/2010/main" val="117609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note change to the governor’s network – 2</a:t>
            </a:r>
            <a:r>
              <a:rPr lang="en-GB" baseline="30000"/>
              <a:t>nd</a:t>
            </a:r>
            <a:r>
              <a:rPr lang="en-GB"/>
              <a:t> November </a:t>
            </a:r>
          </a:p>
        </p:txBody>
      </p:sp>
      <p:sp>
        <p:nvSpPr>
          <p:cNvPr id="4" name="Slide Number Placeholder 3"/>
          <p:cNvSpPr>
            <a:spLocks noGrp="1"/>
          </p:cNvSpPr>
          <p:nvPr>
            <p:ph type="sldNum" sz="quarter" idx="5"/>
          </p:nvPr>
        </p:nvSpPr>
        <p:spPr/>
        <p:txBody>
          <a:bodyPr/>
          <a:lstStyle/>
          <a:p>
            <a:fld id="{B752C31E-5358-4216-A8CE-D896A317755B}" type="slidenum">
              <a:rPr lang="en-GB" smtClean="0"/>
              <a:t>19</a:t>
            </a:fld>
            <a:endParaRPr lang="en-GB"/>
          </a:p>
        </p:txBody>
      </p:sp>
    </p:spTree>
    <p:extLst>
      <p:ext uri="{BB962C8B-B14F-4D97-AF65-F5344CB8AC3E}">
        <p14:creationId xmlns:p14="http://schemas.microsoft.com/office/powerpoint/2010/main" val="381254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E6A6D3-92F6-4BAA-9480-F679B85E0902}" type="slidenum">
              <a:rPr lang="en-GB" smtClean="0"/>
              <a:t>3</a:t>
            </a:fld>
            <a:endParaRPr lang="en-GB"/>
          </a:p>
        </p:txBody>
      </p:sp>
    </p:spTree>
    <p:extLst>
      <p:ext uri="{BB962C8B-B14F-4D97-AF65-F5344CB8AC3E}">
        <p14:creationId xmlns:p14="http://schemas.microsoft.com/office/powerpoint/2010/main" val="300349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-COVID19- </a:t>
            </a:r>
            <a:r>
              <a:rPr lang="en-GB" b="0" i="0">
                <a:solidFill>
                  <a:srgbClr val="212529"/>
                </a:solidFill>
                <a:effectLst/>
                <a:latin typeface="-apple-system"/>
              </a:rPr>
              <a:t>updated the guidance on asymptomatic testing and accountability arrangements for this academic year. We’ve also updated the advice around clinically extremely vulnerable pupils and staff and added information on the vaccination of 12 to 17 year olds. Centralised on our website for easy access. </a:t>
            </a:r>
            <a:endParaRPr lang="en-GB"/>
          </a:p>
          <a:p>
            <a:pPr marL="0" indent="0">
              <a:buFont typeface="Arial" panose="020B0604020202020204" pitchFamily="34" charset="0"/>
              <a:buNone/>
            </a:pPr>
            <a:r>
              <a:rPr lang="en-GB"/>
              <a:t>-Senior Mental Health Lead Training - Member of SLT to apply for grant and training to develop a whole setting approach to responding to MH as per key update in guidance. </a:t>
            </a:r>
          </a:p>
          <a:p>
            <a:pPr marL="0" indent="0">
              <a:buFont typeface="Arial" panose="020B0604020202020204" pitchFamily="34" charset="0"/>
              <a:buNone/>
            </a:pPr>
            <a:r>
              <a:rPr lang="en-GB"/>
              <a:t>-ABA – All Together programme now ended – well done to all those that registered and obtained awards. We will cascade updates when confirmed. </a:t>
            </a:r>
          </a:p>
          <a:p>
            <a:pPr marL="0" indent="0">
              <a:buFont typeface="Arial" panose="020B0604020202020204" pitchFamily="34" charset="0"/>
              <a:buNone/>
            </a:pPr>
            <a:r>
              <a:rPr lang="en-GB"/>
              <a:t>-Beyond Referrals – 60% of you said you had completed audit on the s175 audit. Given Ofsted review we recommend carrying our assessment and audit for due diligence and develop a ‘it could happen here’ approach.</a:t>
            </a:r>
          </a:p>
          <a:p>
            <a:pPr marL="0" indent="0">
              <a:buFont typeface="Arial" panose="020B0604020202020204" pitchFamily="34" charset="0"/>
              <a:buNone/>
            </a:pPr>
            <a:r>
              <a:rPr lang="en-GB"/>
              <a:t>-Low Level Concerns – all reports should be reported to headteacher/principal. Guide is easy reading and based on caselaw. </a:t>
            </a:r>
          </a:p>
        </p:txBody>
      </p:sp>
      <p:sp>
        <p:nvSpPr>
          <p:cNvPr id="4" name="Slide Number Placeholder 3"/>
          <p:cNvSpPr>
            <a:spLocks noGrp="1"/>
          </p:cNvSpPr>
          <p:nvPr>
            <p:ph type="sldNum" sz="quarter" idx="10"/>
          </p:nvPr>
        </p:nvSpPr>
        <p:spPr/>
        <p:txBody>
          <a:bodyPr/>
          <a:lstStyle/>
          <a:p>
            <a:fld id="{E1B64624-5C48-4A90-949B-0D5E11170A0B}" type="slidenum">
              <a:rPr lang="en-GB" smtClean="0"/>
              <a:t>4</a:t>
            </a:fld>
            <a:endParaRPr lang="en-GB"/>
          </a:p>
        </p:txBody>
      </p:sp>
    </p:spTree>
    <p:extLst>
      <p:ext uri="{BB962C8B-B14F-4D97-AF65-F5344CB8AC3E}">
        <p14:creationId xmlns:p14="http://schemas.microsoft.com/office/powerpoint/2010/main" val="57510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Black History Month – resources from Domini Leong (Cotham). Ofsted inspection framework. </a:t>
            </a:r>
          </a:p>
          <a:p>
            <a:pPr marL="0" indent="0">
              <a:buFont typeface="Arial" panose="020B0604020202020204" pitchFamily="34" charset="0"/>
              <a:buNone/>
            </a:pPr>
            <a:r>
              <a:rPr lang="en-GB"/>
              <a:t>Update in guidance to reinforce duties. </a:t>
            </a:r>
          </a:p>
          <a:p>
            <a:pPr marL="0" indent="0">
              <a:buFont typeface="Arial" panose="020B0604020202020204" pitchFamily="34" charset="0"/>
              <a:buNone/>
            </a:pPr>
            <a:endParaRPr lang="en-GB"/>
          </a:p>
          <a:p>
            <a:pPr marL="0" indent="0">
              <a:buFont typeface="Arial" panose="020B0604020202020204" pitchFamily="34" charset="0"/>
              <a:buNone/>
            </a:pPr>
            <a:r>
              <a:rPr lang="en-GB"/>
              <a:t>Honour based abuse, forced marriage and FGM conference. </a:t>
            </a:r>
            <a:br>
              <a:rPr lang="en-GB"/>
            </a:br>
            <a:endParaRPr lang="en-GB"/>
          </a:p>
          <a:p>
            <a:pPr marL="0" indent="0">
              <a:buFont typeface="Arial" panose="020B0604020202020204" pitchFamily="34" charset="0"/>
              <a:buNone/>
            </a:pPr>
            <a:r>
              <a:rPr lang="en-GB"/>
              <a:t>DSL/RSHE Leads – contact if you want to contribute to ongoing research/work to develop resources, share your practice, curriculum plans etc. </a:t>
            </a:r>
          </a:p>
          <a:p>
            <a:pPr marL="0" indent="0">
              <a:buFont typeface="Arial" panose="020B0604020202020204" pitchFamily="34" charset="0"/>
              <a:buNone/>
            </a:pPr>
            <a:endParaRPr lang="en-GB"/>
          </a:p>
          <a:p>
            <a:pPr marL="0" indent="0">
              <a:buFont typeface="Arial" panose="020B0604020202020204" pitchFamily="34" charset="0"/>
              <a:buNone/>
            </a:pPr>
            <a:r>
              <a:rPr lang="en-GB"/>
              <a:t>National Hate Crime Awareness week – link to resources for training plans, posters, etc. conference – please book on. Supports your duties to respond to online harm. </a:t>
            </a:r>
          </a:p>
        </p:txBody>
      </p:sp>
      <p:sp>
        <p:nvSpPr>
          <p:cNvPr id="4" name="Slide Number Placeholder 3"/>
          <p:cNvSpPr>
            <a:spLocks noGrp="1"/>
          </p:cNvSpPr>
          <p:nvPr>
            <p:ph type="sldNum" sz="quarter" idx="10"/>
          </p:nvPr>
        </p:nvSpPr>
        <p:spPr/>
        <p:txBody>
          <a:bodyPr/>
          <a:lstStyle/>
          <a:p>
            <a:fld id="{E1B64624-5C48-4A90-949B-0D5E11170A0B}" type="slidenum">
              <a:rPr lang="en-GB" smtClean="0"/>
              <a:t>5</a:t>
            </a:fld>
            <a:endParaRPr lang="en-GB"/>
          </a:p>
        </p:txBody>
      </p:sp>
    </p:spTree>
    <p:extLst>
      <p:ext uri="{BB962C8B-B14F-4D97-AF65-F5344CB8AC3E}">
        <p14:creationId xmlns:p14="http://schemas.microsoft.com/office/powerpoint/2010/main" val="269974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have been robust attempts to lobby and obtain funding for the 2 Data Officers in the Safeguarding in Education Team who </a:t>
            </a:r>
            <a:r>
              <a:rPr lang="en-US" err="1"/>
              <a:t>operationalise</a:t>
            </a:r>
            <a:r>
              <a:rPr lang="en-US"/>
              <a:t> the notifications, attend the Daily Incident Review Meeting (DIRM), and coordinate reports for MARAC.</a:t>
            </a:r>
          </a:p>
          <a:p>
            <a:r>
              <a:rPr lang="en-US"/>
              <a:t>The Data Officers also support with processing vulnerable children’s lists (those open to Social Care and those with EHCPs).</a:t>
            </a:r>
            <a:endParaRPr lang="en-GB"/>
          </a:p>
          <a:p>
            <a:r>
              <a:rPr lang="en-US"/>
              <a:t>Public health has supported with funding for 1 post. The Safeguarding in Education Team has not yet been successful in obtaining match funding from other statutory agencies. Whilst we remain hopeful, colleagues currently in the roles have been served notice on their current contracts.</a:t>
            </a:r>
            <a:endParaRPr lang="en-GB"/>
          </a:p>
          <a:p>
            <a:r>
              <a:rPr lang="en-US"/>
              <a:t>It is important (yet regrettable) to notify the education workforce that there will likely be significant disruption to the above processes and changes to service whilst we attempt to work with agencies to balance work commitments and capacity to meet them.</a:t>
            </a:r>
            <a:endParaRPr lang="en-GB"/>
          </a:p>
          <a:p>
            <a:r>
              <a:rPr lang="en-US"/>
              <a:t>This will likely remain high on any agendas to ensure that colleagues are kept up to date and can modify processes accordingly.</a:t>
            </a:r>
            <a:endParaRPr lang="en-GB"/>
          </a:p>
          <a:p>
            <a:endParaRPr lang="en-US">
              <a:cs typeface="Calibri"/>
            </a:endParaRPr>
          </a:p>
        </p:txBody>
      </p:sp>
      <p:sp>
        <p:nvSpPr>
          <p:cNvPr id="4" name="Slide Number Placeholder 3"/>
          <p:cNvSpPr>
            <a:spLocks noGrp="1"/>
          </p:cNvSpPr>
          <p:nvPr>
            <p:ph type="sldNum" sz="quarter" idx="5"/>
          </p:nvPr>
        </p:nvSpPr>
        <p:spPr/>
        <p:txBody>
          <a:bodyPr/>
          <a:lstStyle/>
          <a:p>
            <a:fld id="{B752C31E-5358-4216-A8CE-D896A317755B}" type="slidenum">
              <a:rPr lang="en-GB" smtClean="0"/>
              <a:t>6</a:t>
            </a:fld>
            <a:endParaRPr lang="en-GB"/>
          </a:p>
        </p:txBody>
      </p:sp>
    </p:spTree>
    <p:extLst>
      <p:ext uri="{BB962C8B-B14F-4D97-AF65-F5344CB8AC3E}">
        <p14:creationId xmlns:p14="http://schemas.microsoft.com/office/powerpoint/2010/main" val="61989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KBSP Training – please refer to training program. Advanced CP training – should be completed before DSL training. </a:t>
            </a:r>
          </a:p>
          <a:p>
            <a:endParaRPr lang="en-GB"/>
          </a:p>
          <a:p>
            <a:r>
              <a:rPr lang="en-GB"/>
              <a:t>Shadow Board – picture is hyperlinked. Aimed at those that may have experience of services in Bristol. </a:t>
            </a:r>
          </a:p>
          <a:p>
            <a:endParaRPr lang="en-GB"/>
          </a:p>
          <a:p>
            <a:r>
              <a:rPr lang="en-GB"/>
              <a:t>Safeguarding contacts – to provide for the purposes of safeguarding children and statutory processes. Also complete if there are any short/mid term changes </a:t>
            </a:r>
            <a:r>
              <a:rPr lang="en-GB" err="1"/>
              <a:t>ie</a:t>
            </a:r>
            <a:r>
              <a:rPr lang="en-GB"/>
              <a:t>, staff sickness/mat leave etc. we need consent inline with GDPR</a:t>
            </a:r>
          </a:p>
        </p:txBody>
      </p:sp>
      <p:sp>
        <p:nvSpPr>
          <p:cNvPr id="4" name="Slide Number Placeholder 3"/>
          <p:cNvSpPr>
            <a:spLocks noGrp="1"/>
          </p:cNvSpPr>
          <p:nvPr>
            <p:ph type="sldNum" sz="quarter" idx="5"/>
          </p:nvPr>
        </p:nvSpPr>
        <p:spPr/>
        <p:txBody>
          <a:bodyPr/>
          <a:lstStyle/>
          <a:p>
            <a:fld id="{B752C31E-5358-4216-A8CE-D896A317755B}" type="slidenum">
              <a:rPr lang="en-GB" smtClean="0"/>
              <a:t>7</a:t>
            </a:fld>
            <a:endParaRPr lang="en-GB"/>
          </a:p>
        </p:txBody>
      </p:sp>
    </p:spTree>
    <p:extLst>
      <p:ext uri="{BB962C8B-B14F-4D97-AF65-F5344CB8AC3E}">
        <p14:creationId xmlns:p14="http://schemas.microsoft.com/office/powerpoint/2010/main" val="168362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audit is currently delayed given team’s capacity issue. Please look out for updates. </a:t>
            </a:r>
          </a:p>
          <a:p>
            <a:r>
              <a:rPr lang="en-GB"/>
              <a:t>The main feedback you gave and what we did: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 lot completed in record time when chased – not fully reflected – encourage to be transformational, not ticking boxes, change the tone of the audit, giving deadlines wasn’t effective and not helpful. End of academic year.</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Excel – back to basics!</a:t>
            </a:r>
          </a:p>
          <a:p>
            <a:endParaRPr lang="en-GB"/>
          </a:p>
        </p:txBody>
      </p:sp>
      <p:sp>
        <p:nvSpPr>
          <p:cNvPr id="4" name="Slide Number Placeholder 3"/>
          <p:cNvSpPr>
            <a:spLocks noGrp="1"/>
          </p:cNvSpPr>
          <p:nvPr>
            <p:ph type="sldNum" sz="quarter" idx="5"/>
          </p:nvPr>
        </p:nvSpPr>
        <p:spPr/>
        <p:txBody>
          <a:bodyPr/>
          <a:lstStyle/>
          <a:p>
            <a:fld id="{B752C31E-5358-4216-A8CE-D896A317755B}" type="slidenum">
              <a:rPr lang="en-GB" smtClean="0"/>
              <a:t>8</a:t>
            </a:fld>
            <a:endParaRPr lang="en-GB"/>
          </a:p>
        </p:txBody>
      </p:sp>
    </p:spTree>
    <p:extLst>
      <p:ext uri="{BB962C8B-B14F-4D97-AF65-F5344CB8AC3E}">
        <p14:creationId xmlns:p14="http://schemas.microsoft.com/office/powerpoint/2010/main" val="140901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7 rapid reviews – 6 were re: CCE/Serious Youth Violence - disproportionately black males with SEND needs </a:t>
            </a:r>
          </a:p>
          <a:p>
            <a:endParaRPr lang="en-GB"/>
          </a:p>
          <a:p>
            <a:r>
              <a:rPr lang="en-GB"/>
              <a:t>Honour based Violence – assumed no action could be taken as abroad – always make referrals as usual despite whether in the UK or not </a:t>
            </a:r>
          </a:p>
          <a:p>
            <a:endParaRPr lang="en-GB"/>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Draw back to quality duty – moral duty to refresh how looking at equality objective. Not always considering what “family” is in terms of significant relationships – need to be valued alongside PR – the lived experience of the family.</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SENCOS – throw down the gauntlet – Educational Health and Care Plan for a reason – Health and Care need to be part of that – Children and Families Act 2014 – social care act, not education – how are we supporting colleagues in social care and health to contribute towards that intervention.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Risk assessments – term potentially negative - safety plan. “can’t meet needs” – children pushed from pillar to post – what makes you think another setting can? Schools alone cannot solve society’s issues, need multiagency assessments.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Encourage the use of emergency SEN review, particularly at point of risk of exclusion.</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LA colleagues don’t necessarily know about SEN processes and attendance issues – but this does have an impact. Strengthen that training for colleagues in social care. FIF are working very closely with schools to understand all systems.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Case in point – will come to later – Police tend to issue advice, but not based on education legislation – </a:t>
            </a:r>
            <a:r>
              <a:rPr lang="en-GB" sz="1800" err="1">
                <a:effectLst/>
                <a:latin typeface="Calibri" panose="020F0502020204030204" pitchFamily="34" charset="0"/>
                <a:ea typeface="Calibri" panose="020F0502020204030204" pitchFamily="34" charset="0"/>
                <a:cs typeface="Times New Roman" panose="02020603050405020304" pitchFamily="18" charset="0"/>
              </a:rPr>
              <a:t>eg</a:t>
            </a:r>
            <a:r>
              <a:rPr lang="en-GB" sz="1800">
                <a:effectLst/>
                <a:latin typeface="Calibri" panose="020F0502020204030204" pitchFamily="34" charset="0"/>
                <a:ea typeface="Calibri" panose="020F0502020204030204" pitchFamily="34" charset="0"/>
                <a:cs typeface="Times New Roman" panose="02020603050405020304" pitchFamily="18" charset="0"/>
              </a:rPr>
              <a:t> encourage to move a child seen as a risk to another setting – there is education legislation and human rights you might need to push back on other agencies.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If resonates, looking for colleagues across phases and areas of education sector – please contact Helen – contribution towards systems change.</a:t>
            </a:r>
          </a:p>
          <a:p>
            <a:endParaRPr lang="en-GB"/>
          </a:p>
        </p:txBody>
      </p:sp>
      <p:sp>
        <p:nvSpPr>
          <p:cNvPr id="4" name="Slide Number Placeholder 3"/>
          <p:cNvSpPr>
            <a:spLocks noGrp="1"/>
          </p:cNvSpPr>
          <p:nvPr>
            <p:ph type="sldNum" sz="quarter" idx="5"/>
          </p:nvPr>
        </p:nvSpPr>
        <p:spPr/>
        <p:txBody>
          <a:bodyPr/>
          <a:lstStyle/>
          <a:p>
            <a:fld id="{B752C31E-5358-4216-A8CE-D896A317755B}" type="slidenum">
              <a:rPr lang="en-GB" smtClean="0"/>
              <a:t>9</a:t>
            </a:fld>
            <a:endParaRPr lang="en-GB"/>
          </a:p>
        </p:txBody>
      </p:sp>
    </p:spTree>
    <p:extLst>
      <p:ext uri="{BB962C8B-B14F-4D97-AF65-F5344CB8AC3E}">
        <p14:creationId xmlns:p14="http://schemas.microsoft.com/office/powerpoint/2010/main" val="92998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audit is currently delayed given team’s capacity issue. Please look out for updates. </a:t>
            </a:r>
          </a:p>
          <a:p>
            <a:r>
              <a:rPr lang="en-GB"/>
              <a:t>The main feedback you gave and what we did: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 lot completed in record time when chased – not fully reflected – encourage to be transformational, not ticking boxes, change the tone of the audit, giving deadlines wasn’t effective and not helpful. End of academic year.</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Excel – back to basics!</a:t>
            </a:r>
          </a:p>
          <a:p>
            <a:endParaRPr lang="en-GB"/>
          </a:p>
        </p:txBody>
      </p:sp>
      <p:sp>
        <p:nvSpPr>
          <p:cNvPr id="4" name="Slide Number Placeholder 3"/>
          <p:cNvSpPr>
            <a:spLocks noGrp="1"/>
          </p:cNvSpPr>
          <p:nvPr>
            <p:ph type="sldNum" sz="quarter" idx="5"/>
          </p:nvPr>
        </p:nvSpPr>
        <p:spPr/>
        <p:txBody>
          <a:bodyPr/>
          <a:lstStyle/>
          <a:p>
            <a:fld id="{B752C31E-5358-4216-A8CE-D896A317755B}" type="slidenum">
              <a:rPr lang="en-GB" smtClean="0"/>
              <a:t>10</a:t>
            </a:fld>
            <a:endParaRPr lang="en-GB"/>
          </a:p>
        </p:txBody>
      </p:sp>
    </p:spTree>
    <p:extLst>
      <p:ext uri="{BB962C8B-B14F-4D97-AF65-F5344CB8AC3E}">
        <p14:creationId xmlns:p14="http://schemas.microsoft.com/office/powerpoint/2010/main" val="227745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FDDE-6DAB-493D-A5ED-A2BAB0C139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D95E4E-72CD-4FB8-9E7D-060BAED912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6342F7-A5ED-4667-AEE0-1A84C0E4A0CE}"/>
              </a:ext>
            </a:extLst>
          </p:cNvPr>
          <p:cNvSpPr>
            <a:spLocks noGrp="1"/>
          </p:cNvSpPr>
          <p:nvPr>
            <p:ph type="dt" sz="half" idx="10"/>
          </p:nvPr>
        </p:nvSpPr>
        <p:spPr/>
        <p:txBody>
          <a:bodyPr/>
          <a:lstStyle/>
          <a:p>
            <a:fld id="{3D21E83D-F9C1-49DA-8509-370EF010BC5A}" type="datetimeFigureOut">
              <a:rPr lang="en-GB" smtClean="0"/>
              <a:t>26/11/2021</a:t>
            </a:fld>
            <a:endParaRPr lang="en-GB"/>
          </a:p>
        </p:txBody>
      </p:sp>
      <p:sp>
        <p:nvSpPr>
          <p:cNvPr id="5" name="Footer Placeholder 4">
            <a:extLst>
              <a:ext uri="{FF2B5EF4-FFF2-40B4-BE49-F238E27FC236}">
                <a16:creationId xmlns:a16="http://schemas.microsoft.com/office/drawing/2014/main" id="{6BED5741-B401-4712-A893-F945B94496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C07FF-064D-4C6A-87E0-881E9F50A705}"/>
              </a:ext>
            </a:extLst>
          </p:cNvPr>
          <p:cNvSpPr>
            <a:spLocks noGrp="1"/>
          </p:cNvSpPr>
          <p:nvPr>
            <p:ph type="sldNum" sz="quarter" idx="12"/>
          </p:nvPr>
        </p:nvSpPr>
        <p:spPr/>
        <p:txBody>
          <a:bodyPr/>
          <a:lstStyle/>
          <a:p>
            <a:fld id="{E2328D1D-DE30-48DD-9DE6-5E41CA303BD2}" type="slidenum">
              <a:rPr lang="en-GB" smtClean="0"/>
              <a:t>‹#›</a:t>
            </a:fld>
            <a:endParaRPr lang="en-GB"/>
          </a:p>
        </p:txBody>
      </p:sp>
    </p:spTree>
    <p:extLst>
      <p:ext uri="{BB962C8B-B14F-4D97-AF65-F5344CB8AC3E}">
        <p14:creationId xmlns:p14="http://schemas.microsoft.com/office/powerpoint/2010/main" val="47466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ED69-50C8-404E-8B20-48428A725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EC89C1-BE76-4AB2-A43D-199CC0C1F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F7D53B-8B57-4311-A896-BBB06F0109F2}"/>
              </a:ext>
            </a:extLst>
          </p:cNvPr>
          <p:cNvSpPr>
            <a:spLocks noGrp="1"/>
          </p:cNvSpPr>
          <p:nvPr>
            <p:ph type="dt" sz="half" idx="10"/>
          </p:nvPr>
        </p:nvSpPr>
        <p:spPr/>
        <p:txBody>
          <a:bodyPr/>
          <a:lstStyle/>
          <a:p>
            <a:fld id="{3D21E83D-F9C1-49DA-8509-370EF010BC5A}" type="datetimeFigureOut">
              <a:rPr lang="en-GB" smtClean="0"/>
              <a:t>26/11/2021</a:t>
            </a:fld>
            <a:endParaRPr lang="en-GB"/>
          </a:p>
        </p:txBody>
      </p:sp>
      <p:sp>
        <p:nvSpPr>
          <p:cNvPr id="5" name="Footer Placeholder 4">
            <a:extLst>
              <a:ext uri="{FF2B5EF4-FFF2-40B4-BE49-F238E27FC236}">
                <a16:creationId xmlns:a16="http://schemas.microsoft.com/office/drawing/2014/main" id="{47977291-2105-4DE2-B34D-11E0D5CF1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94128-F8EC-4944-8DE6-F9C756D7F7B0}"/>
              </a:ext>
            </a:extLst>
          </p:cNvPr>
          <p:cNvSpPr>
            <a:spLocks noGrp="1"/>
          </p:cNvSpPr>
          <p:nvPr>
            <p:ph type="sldNum" sz="quarter" idx="12"/>
          </p:nvPr>
        </p:nvSpPr>
        <p:spPr/>
        <p:txBody>
          <a:bodyPr/>
          <a:lstStyle/>
          <a:p>
            <a:fld id="{E2328D1D-DE30-48DD-9DE6-5E41CA303BD2}" type="slidenum">
              <a:rPr lang="en-GB" smtClean="0"/>
              <a:t>‹#›</a:t>
            </a:fld>
            <a:endParaRPr lang="en-GB"/>
          </a:p>
        </p:txBody>
      </p:sp>
    </p:spTree>
    <p:extLst>
      <p:ext uri="{BB962C8B-B14F-4D97-AF65-F5344CB8AC3E}">
        <p14:creationId xmlns:p14="http://schemas.microsoft.com/office/powerpoint/2010/main" val="261116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1ACC9-1FBE-477D-BD0C-564456720D5F}"/>
              </a:ext>
            </a:extLst>
          </p:cNvPr>
          <p:cNvSpPr>
            <a:spLocks noGrp="1"/>
          </p:cNvSpPr>
          <p:nvPr>
            <p:ph type="dt" sz="half" idx="10"/>
          </p:nvPr>
        </p:nvSpPr>
        <p:spPr/>
        <p:txBody>
          <a:bodyPr/>
          <a:lstStyle/>
          <a:p>
            <a:fld id="{3D21E83D-F9C1-49DA-8509-370EF010BC5A}" type="datetimeFigureOut">
              <a:rPr lang="en-GB" smtClean="0"/>
              <a:t>26/11/2021</a:t>
            </a:fld>
            <a:endParaRPr lang="en-GB"/>
          </a:p>
        </p:txBody>
      </p:sp>
      <p:sp>
        <p:nvSpPr>
          <p:cNvPr id="3" name="Footer Placeholder 2">
            <a:extLst>
              <a:ext uri="{FF2B5EF4-FFF2-40B4-BE49-F238E27FC236}">
                <a16:creationId xmlns:a16="http://schemas.microsoft.com/office/drawing/2014/main" id="{94ECD692-3813-4EEB-810A-E65EFD1531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AF35ED-3864-410D-AA72-7040B5F9A834}"/>
              </a:ext>
            </a:extLst>
          </p:cNvPr>
          <p:cNvSpPr>
            <a:spLocks noGrp="1"/>
          </p:cNvSpPr>
          <p:nvPr>
            <p:ph type="sldNum" sz="quarter" idx="12"/>
          </p:nvPr>
        </p:nvSpPr>
        <p:spPr/>
        <p:txBody>
          <a:bodyPr/>
          <a:lstStyle/>
          <a:p>
            <a:fld id="{E2328D1D-DE30-48DD-9DE6-5E41CA303BD2}" type="slidenum">
              <a:rPr lang="en-GB" smtClean="0"/>
              <a:t>‹#›</a:t>
            </a:fld>
            <a:endParaRPr lang="en-GB"/>
          </a:p>
        </p:txBody>
      </p:sp>
    </p:spTree>
    <p:extLst>
      <p:ext uri="{BB962C8B-B14F-4D97-AF65-F5344CB8AC3E}">
        <p14:creationId xmlns:p14="http://schemas.microsoft.com/office/powerpoint/2010/main" val="25876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solidFill>
                  <a:srgbClr val="DD0000"/>
                </a:solidFill>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c-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6003" y="6030053"/>
            <a:ext cx="2214432" cy="680939"/>
          </a:xfrm>
          <a:prstGeom prst="rect">
            <a:avLst/>
          </a:prstGeom>
        </p:spPr>
      </p:pic>
    </p:spTree>
    <p:extLst>
      <p:ext uri="{BB962C8B-B14F-4D97-AF65-F5344CB8AC3E}">
        <p14:creationId xmlns:p14="http://schemas.microsoft.com/office/powerpoint/2010/main" val="421858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FA2D032-C750-4BE5-A575-F721C5AC9D28}" type="datetimeFigureOut">
              <a:rPr lang="en-GB" smtClean="0"/>
              <a:t>26/11/2021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C715C13-7BDA-4280-91E4-326F79750D11}" type="slidenum">
              <a:rPr lang="en-GB" smtClean="0"/>
              <a:t>‹#›</a:t>
            </a:fld>
            <a:endParaRPr lang="en-GB"/>
          </a:p>
        </p:txBody>
      </p:sp>
    </p:spTree>
    <p:extLst>
      <p:ext uri="{BB962C8B-B14F-4D97-AF65-F5344CB8AC3E}">
        <p14:creationId xmlns:p14="http://schemas.microsoft.com/office/powerpoint/2010/main" val="247645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7486-5A5B-4D6C-B9E6-6FC0E79638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3CB36-C096-45B8-9ED2-D0C7CEB67B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521506-6F14-43A4-B54E-8D27ED883630}"/>
              </a:ext>
            </a:extLst>
          </p:cNvPr>
          <p:cNvSpPr>
            <a:spLocks noGrp="1"/>
          </p:cNvSpPr>
          <p:nvPr>
            <p:ph type="dt" sz="half" idx="10"/>
          </p:nvPr>
        </p:nvSpPr>
        <p:spPr/>
        <p:txBody>
          <a:bodyPr/>
          <a:lstStyle/>
          <a:p>
            <a:fld id="{A99ED883-0292-4773-97F7-62C660D25B22}" type="datetimeFigureOut">
              <a:rPr lang="en-GB" smtClean="0"/>
              <a:t>26/11/2021</a:t>
            </a:fld>
            <a:endParaRPr lang="en-GB"/>
          </a:p>
        </p:txBody>
      </p:sp>
      <p:sp>
        <p:nvSpPr>
          <p:cNvPr id="5" name="Footer Placeholder 4">
            <a:extLst>
              <a:ext uri="{FF2B5EF4-FFF2-40B4-BE49-F238E27FC236}">
                <a16:creationId xmlns:a16="http://schemas.microsoft.com/office/drawing/2014/main" id="{E28FE8F4-E049-48B4-9728-A66B3C240D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78318-5A45-4585-8389-B2E15DFBF9FD}"/>
              </a:ext>
            </a:extLst>
          </p:cNvPr>
          <p:cNvSpPr>
            <a:spLocks noGrp="1"/>
          </p:cNvSpPr>
          <p:nvPr>
            <p:ph type="sldNum" sz="quarter" idx="12"/>
          </p:nvPr>
        </p:nvSpPr>
        <p:spPr/>
        <p:txBody>
          <a:bodyPr/>
          <a:lstStyle/>
          <a:p>
            <a:fld id="{E4863656-AD90-453C-8FA6-6F7FBC032E33}" type="slidenum">
              <a:rPr lang="en-GB" smtClean="0"/>
              <a:t>‹#›</a:t>
            </a:fld>
            <a:endParaRPr lang="en-GB"/>
          </a:p>
        </p:txBody>
      </p:sp>
    </p:spTree>
    <p:extLst>
      <p:ext uri="{BB962C8B-B14F-4D97-AF65-F5344CB8AC3E}">
        <p14:creationId xmlns:p14="http://schemas.microsoft.com/office/powerpoint/2010/main" val="12074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DD0000"/>
                </a:solidFill>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c-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6003" y="6030054"/>
            <a:ext cx="2214432" cy="680938"/>
          </a:xfrm>
          <a:prstGeom prst="rect">
            <a:avLst/>
          </a:prstGeom>
        </p:spPr>
      </p:pic>
    </p:spTree>
    <p:extLst>
      <p:ext uri="{BB962C8B-B14F-4D97-AF65-F5344CB8AC3E}">
        <p14:creationId xmlns:p14="http://schemas.microsoft.com/office/powerpoint/2010/main" val="162030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FB1504B-E735-45A7-83B7-D3DDBD16845F}" type="datetimeFigureOut">
              <a:rPr lang="en-GB" smtClean="0"/>
              <a:t>26/11/2021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B6263D1-A3A7-489F-9345-B2CE5D294781}" type="slidenum">
              <a:rPr lang="en-GB" smtClean="0"/>
              <a:t>‹#›</a:t>
            </a:fld>
            <a:endParaRPr lang="en-GB"/>
          </a:p>
        </p:txBody>
      </p:sp>
    </p:spTree>
    <p:extLst>
      <p:ext uri="{BB962C8B-B14F-4D97-AF65-F5344CB8AC3E}">
        <p14:creationId xmlns:p14="http://schemas.microsoft.com/office/powerpoint/2010/main" val="3863639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A558E-74C3-4F3F-B0A1-EA8EB8E265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C15C06-687F-453F-945E-A2F22209E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6B3566-A985-4FE3-8DAC-9432F87F0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1E83D-F9C1-49DA-8509-370EF010BC5A}" type="datetimeFigureOut">
              <a:rPr lang="en-GB" smtClean="0"/>
              <a:t>26/11/2021</a:t>
            </a:fld>
            <a:endParaRPr lang="en-GB"/>
          </a:p>
        </p:txBody>
      </p:sp>
      <p:sp>
        <p:nvSpPr>
          <p:cNvPr id="5" name="Footer Placeholder 4">
            <a:extLst>
              <a:ext uri="{FF2B5EF4-FFF2-40B4-BE49-F238E27FC236}">
                <a16:creationId xmlns:a16="http://schemas.microsoft.com/office/drawing/2014/main" id="{B648DE49-8593-4DF4-B8AD-062AAC1B84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3A0A7E-6163-4814-A12D-287DBE307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28D1D-DE30-48DD-9DE6-5E41CA303BD2}" type="slidenum">
              <a:rPr lang="en-GB" smtClean="0"/>
              <a:t>‹#›</a:t>
            </a:fld>
            <a:endParaRPr lang="en-GB"/>
          </a:p>
        </p:txBody>
      </p:sp>
    </p:spTree>
    <p:extLst>
      <p:ext uri="{BB962C8B-B14F-4D97-AF65-F5344CB8AC3E}">
        <p14:creationId xmlns:p14="http://schemas.microsoft.com/office/powerpoint/2010/main" val="3554914540"/>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56472"/>
      </p:ext>
    </p:extLst>
  </p:cSld>
  <p:clrMap bg1="lt1" tx1="dk1" bg2="lt2" tx2="dk2" accent1="accent1" accent2="accent2" accent3="accent3" accent4="accent4" accent5="accent5" accent6="accent6" hlink="hlink" folHlink="folHlink"/>
  <p:sldLayoutIdLst>
    <p:sldLayoutId id="2147483677" r:id="rId1"/>
    <p:sldLayoutId id="2147483668"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3B957-95F4-4457-814C-DF9FF1B82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241710-63EB-45D3-827F-74890E661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BDD95-C1BD-4F90-B3A5-70D2B28BA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ED883-0292-4773-97F7-62C660D25B22}" type="datetimeFigureOut">
              <a:rPr lang="en-GB" smtClean="0"/>
              <a:t>26/11/2021</a:t>
            </a:fld>
            <a:endParaRPr lang="en-GB"/>
          </a:p>
        </p:txBody>
      </p:sp>
      <p:sp>
        <p:nvSpPr>
          <p:cNvPr id="5" name="Footer Placeholder 4">
            <a:extLst>
              <a:ext uri="{FF2B5EF4-FFF2-40B4-BE49-F238E27FC236}">
                <a16:creationId xmlns:a16="http://schemas.microsoft.com/office/drawing/2014/main" id="{42C5229A-244C-4F61-9962-567780B4B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30717F-9776-4801-ABF5-ABB18F3EF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63656-AD90-453C-8FA6-6F7FBC032E33}" type="slidenum">
              <a:rPr lang="en-GB" smtClean="0"/>
              <a:t>‹#›</a:t>
            </a:fld>
            <a:endParaRPr lang="en-GB"/>
          </a:p>
        </p:txBody>
      </p:sp>
    </p:spTree>
    <p:extLst>
      <p:ext uri="{BB962C8B-B14F-4D97-AF65-F5344CB8AC3E}">
        <p14:creationId xmlns:p14="http://schemas.microsoft.com/office/powerpoint/2010/main" val="320652139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599126"/>
      </p:ext>
    </p:extLst>
  </p:cSld>
  <p:clrMap bg1="lt1" tx1="dk1" bg2="lt2" tx2="dk2" accent1="accent1" accent2="accent2" accent3="accent3" accent4="accent4" accent5="accent5" accent6="accent6" hlink="hlink" folHlink="folHlink"/>
  <p:sldLayoutIdLst>
    <p:sldLayoutId id="2147483665" r:id="rId1"/>
    <p:sldLayoutId id="214748367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istolsafeguardingineducation.org/"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mailto:safeguardingineducationteam@bristol.gov.uk" TargetMode="Externa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cf3nOZKTEtM?feature=oembed" TargetMode="External"/><Relationship Id="rId6" Type="http://schemas.openxmlformats.org/officeDocument/2006/relationships/image" Target="../media/image20.jpeg"/><Relationship Id="rId5" Type="http://schemas.openxmlformats.org/officeDocument/2006/relationships/hyperlink" Target="https://www.bristolonecity.com/wp-content/uploads/2021/10/3-Belonging-Strategy-Belonging-in-Education_weba_v2.pdf"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ristolonecity.com/wp-content/uploads/2021/10/3-Belonging-Strategy-Belonging-in-Education_weba_v2.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video" Target="https://www.youtube.com/embed/3lsHH6Bomeo?feature=oembed" TargetMode="External"/><Relationship Id="rId4" Type="http://schemas.openxmlformats.org/officeDocument/2006/relationships/hyperlink" Target="https://www.bristolsafeguardingineducation.org/training/safeguarding-governors-train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national.lgfl.net/digisafe/kcsietranslate" TargetMode="External"/><Relationship Id="rId1" Type="http://schemas.openxmlformats.org/officeDocument/2006/relationships/slideLayout" Target="../slideLayouts/slideLayout8.xml"/><Relationship Id="rId4" Type="http://schemas.openxmlformats.org/officeDocument/2006/relationships/hyperlink" Target="https://drive.google.com/file/d/1yfmiL7_fFL5_AivIsXEdq0owBLC5KUQa/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bristolsafeguardingineducation.org/news/bristol-belonging-strategy-launch-bristolonecity/"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online-safety-in-schools-and-colleges-questions-from-the-governing-boar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www.bristolsafeguardingineducation.org/resources-templates/topical-safeguarding-resources-for-education/online-safety/safer-schools-app/"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bristolsafeguardingineducation.org/"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mailto:safeguardingineducationteam@bristol.gov.uk" TargetMode="Externa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antibullyingalliance.typeform.com/to/xxme1ID1?typeform-source=anti-bullyingalliance.org.uk" TargetMode="External"/><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bristolsafeguardingineducation.org/news/training-launched-for-mental-health-leads-in-schools-and-colleges/" TargetMode="External"/><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4.svg"/><Relationship Id="rId1" Type="http://schemas.openxmlformats.org/officeDocument/2006/relationships/slideLayout" Target="../slideLayouts/slideLayout4.xml"/><Relationship Id="rId6" Type="http://schemas.openxmlformats.org/officeDocument/2006/relationships/hyperlink" Target="mailto:linda.Bryant@bristol.gov.uk" TargetMode="External"/><Relationship Id="rId11" Type="http://schemas.openxmlformats.org/officeDocument/2006/relationships/hyperlink" Target="https://www.farrer.co.uk/globalassets/clients-and-sectors/safeguarding/low-level-concerns-guidance-2021.pdf" TargetMode="External"/><Relationship Id="rId5" Type="http://schemas.openxmlformats.org/officeDocument/2006/relationships/hyperlink" Target="https://www.bristolsafeguardingineducation.org/news/update-covid-advice-for-schools/" TargetMode="External"/><Relationship Id="rId15" Type="http://schemas.openxmlformats.org/officeDocument/2006/relationships/image" Target="../media/image13.png"/><Relationship Id="rId10" Type="http://schemas.openxmlformats.org/officeDocument/2006/relationships/hyperlink" Target="https://www.csnetwork.org.uk/en/beyond-referrals-levers-for-addressing-harmful-sexual-behaviour-in-schools" TargetMode="External"/><Relationship Id="rId4" Type="http://schemas.openxmlformats.org/officeDocument/2006/relationships/image" Target="../media/image10.png"/><Relationship Id="rId9" Type="http://schemas.openxmlformats.org/officeDocument/2006/relationships/hyperlink" Target="https://drive.google.com/file/d/1jroRvGjHtndf5U0-wOpKw-RBf1p1js0x/view?usp=sharing" TargetMode="External"/><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hyperlink" Target="https://www.bbc.co.uk/teach/black-history-month-primary-and-secondary-resources/zjwf8xs" TargetMode="External"/><Relationship Id="rId13" Type="http://schemas.openxmlformats.org/officeDocument/2006/relationships/hyperlink" Target="https://www.whiteribbon.org.uk/day" TargetMode="External"/><Relationship Id="rId18" Type="http://schemas.openxmlformats.org/officeDocument/2006/relationships/image" Target="../media/image11.png"/><Relationship Id="rId3" Type="http://schemas.openxmlformats.org/officeDocument/2006/relationships/image" Target="../media/image9.png"/><Relationship Id="rId21" Type="http://schemas.openxmlformats.org/officeDocument/2006/relationships/image" Target="../media/image13.png"/><Relationship Id="rId7" Type="http://schemas.openxmlformats.org/officeDocument/2006/relationships/hyperlink" Target="https://www.blackhistorymonth.org.uk/article/section/news/black-history-month-resource-pack-2021/" TargetMode="External"/><Relationship Id="rId12" Type="http://schemas.openxmlformats.org/officeDocument/2006/relationships/hyperlink" Target="https://www.gov.uk/guidance/domestic-abuse-how-to-get-help" TargetMode="External"/><Relationship Id="rId17" Type="http://schemas.openxmlformats.org/officeDocument/2006/relationships/hyperlink" Target="https://assembliesforall.org.uk/events/human-rights-day/" TargetMode="External"/><Relationship Id="rId2" Type="http://schemas.openxmlformats.org/officeDocument/2006/relationships/notesSlide" Target="../notesSlides/notesSlide4.xml"/><Relationship Id="rId16" Type="http://schemas.openxmlformats.org/officeDocument/2006/relationships/hyperlink" Target="https://www.worldaidsday.org/schools-and-colleges/" TargetMode="External"/><Relationship Id="rId20" Type="http://schemas.microsoft.com/office/2007/relationships/hdphoto" Target="../media/hdphoto2.wdp"/><Relationship Id="rId1" Type="http://schemas.openxmlformats.org/officeDocument/2006/relationships/slideLayout" Target="../slideLayouts/slideLayout4.xml"/><Relationship Id="rId6" Type="http://schemas.openxmlformats.org/officeDocument/2006/relationships/hyperlink" Target="https://www.bameednetwork.com/" TargetMode="External"/><Relationship Id="rId11" Type="http://schemas.openxmlformats.org/officeDocument/2006/relationships/hyperlink" Target="https://16daysofaction.co.uk/toolkit/" TargetMode="External"/><Relationship Id="rId5" Type="http://schemas.openxmlformats.org/officeDocument/2006/relationships/hyperlink" Target="https://docs.google.com/document/d/1LOEL1539eIP_hXRgnTXcEpOnH4A0MmfzhdV3VwtG2fc/edit?usp=sharing" TargetMode="External"/><Relationship Id="rId15" Type="http://schemas.openxmlformats.org/officeDocument/2006/relationships/hyperlink" Target="https://www.bristolsafeguardingineducation.org/training/specialist-courses/tackling-domestic-abuse-in-education/" TargetMode="External"/><Relationship Id="rId10" Type="http://schemas.openxmlformats.org/officeDocument/2006/relationships/hyperlink" Target="https://www.gov.uk/government/publications/inspecting-teaching-of-the-protected-characteristics-in-schools#history" TargetMode="External"/><Relationship Id="rId19"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www.bbc.co.uk/bitesize/articles/z2mcvwx" TargetMode="External"/><Relationship Id="rId14" Type="http://schemas.openxmlformats.org/officeDocument/2006/relationships/hyperlink" Target="https://pshe-association.org.uk/curriculum-and-resources/resources/disrespect-nobody-teaching-resources-preventing" TargetMode="External"/><Relationship Id="rId22"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bristolsafeguarding.org/training/kbsp-training/" TargetMode="External"/><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bristolsafeguardingineducation.org/news/contacts-survey-new-academic-year/" TargetMode="External"/><Relationship Id="rId5" Type="http://schemas.openxmlformats.org/officeDocument/2006/relationships/hyperlink" Target="https://www.bristolsafeguardingineducation.org/news/the-shadow-safeguarding-board-are-recruiting/" TargetMode="External"/><Relationship Id="rId4" Type="http://schemas.openxmlformats.org/officeDocument/2006/relationships/hyperlink" Target="https://www.bristolsafeguardingineducation.org/news/kbsp-education-reference-group-term-1-briefing-not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ristolsafeguardingineducation.org/keeping-bristol-safe-partnership-education-reference-group/"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hyperlink" Target="mailto:Helen.macdonald@bristol.gov.uk"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1869"/>
            <a:ext cx="8737600" cy="584775"/>
          </a:xfrm>
          <a:prstGeom prst="rect">
            <a:avLst/>
          </a:prstGeom>
          <a:noFill/>
        </p:spPr>
        <p:txBody>
          <a:bodyPr wrap="square" lIns="91440" tIns="45720" rIns="91440" bIns="45720" rtlCol="0">
            <a:spAutoFit/>
          </a:bodyPr>
          <a:lstStyle/>
          <a:p>
            <a:pPr defTabSz="1219170"/>
            <a:r>
              <a:rPr lang="en-GB" sz="3200">
                <a:solidFill>
                  <a:srgbClr val="FF0000"/>
                </a:solidFill>
                <a:latin typeface="Calibri"/>
              </a:rPr>
              <a:t>Welcome to the Governors Safeguarding  Network</a:t>
            </a:r>
          </a:p>
        </p:txBody>
      </p:sp>
      <p:sp>
        <p:nvSpPr>
          <p:cNvPr id="6" name="TextBox 5"/>
          <p:cNvSpPr txBox="1"/>
          <p:nvPr/>
        </p:nvSpPr>
        <p:spPr>
          <a:xfrm>
            <a:off x="289810" y="2275198"/>
            <a:ext cx="6079370" cy="4401205"/>
          </a:xfrm>
          <a:prstGeom prst="rect">
            <a:avLst/>
          </a:prstGeom>
          <a:solidFill>
            <a:schemeClr val="bg1">
              <a:lumMod val="95000"/>
            </a:schemeClr>
          </a:solidFill>
        </p:spPr>
        <p:txBody>
          <a:bodyPr wrap="square" lIns="91440" tIns="45720" rIns="91440" bIns="45720" rtlCol="0">
            <a:spAutoFit/>
          </a:bodyPr>
          <a:lstStyle/>
          <a:p>
            <a:pPr marL="342891" indent="-342891" defTabSz="1219170">
              <a:buFont typeface="Wingdings" panose="05000000000000000000" pitchFamily="2" charset="2"/>
              <a:buChar char="q"/>
            </a:pPr>
            <a:r>
              <a:rPr lang="en-GB" sz="2000">
                <a:solidFill>
                  <a:prstClr val="black"/>
                </a:solidFill>
                <a:latin typeface="Calibri"/>
              </a:rPr>
              <a:t>Check your sound settings. You should hear some holding music. </a:t>
            </a:r>
          </a:p>
          <a:p>
            <a:pPr marL="342891" indent="-342891" defTabSz="1219170">
              <a:buFont typeface="Wingdings" panose="05000000000000000000" pitchFamily="2" charset="2"/>
              <a:buChar char="q"/>
            </a:pPr>
            <a:endParaRPr lang="en-GB" sz="2000">
              <a:solidFill>
                <a:prstClr val="black"/>
              </a:solidFill>
              <a:latin typeface="Calibri"/>
            </a:endParaRPr>
          </a:p>
          <a:p>
            <a:pPr marL="342891" indent="-342891" defTabSz="1219170">
              <a:buFont typeface="Wingdings" panose="05000000000000000000" pitchFamily="2" charset="2"/>
              <a:buChar char="q"/>
            </a:pPr>
            <a:r>
              <a:rPr lang="en-GB" sz="2000">
                <a:solidFill>
                  <a:prstClr val="black"/>
                </a:solidFill>
                <a:latin typeface="Calibri"/>
              </a:rPr>
              <a:t>Please make sure you have your name on your display. Click the three dots (</a:t>
            </a:r>
            <a:r>
              <a:rPr lang="en-GB" sz="2000" b="1">
                <a:solidFill>
                  <a:prstClr val="black"/>
                </a:solidFill>
                <a:latin typeface="Calibri"/>
              </a:rPr>
              <a:t>…</a:t>
            </a:r>
            <a:r>
              <a:rPr lang="en-GB" sz="2000">
                <a:solidFill>
                  <a:prstClr val="black"/>
                </a:solidFill>
                <a:latin typeface="Calibri"/>
              </a:rPr>
              <a:t>) on your ‘tile’ to edit. </a:t>
            </a:r>
          </a:p>
          <a:p>
            <a:pPr marL="342891" indent="-342891" defTabSz="1219170">
              <a:buFont typeface="Wingdings" panose="05000000000000000000" pitchFamily="2" charset="2"/>
              <a:buChar char="q"/>
            </a:pPr>
            <a:endParaRPr lang="en-GB" sz="2000">
              <a:solidFill>
                <a:prstClr val="black"/>
              </a:solidFill>
              <a:latin typeface="Calibri"/>
            </a:endParaRPr>
          </a:p>
          <a:p>
            <a:pPr marL="342891" indent="-342891" defTabSz="1219170">
              <a:buFont typeface="Wingdings" panose="05000000000000000000" pitchFamily="2" charset="2"/>
              <a:buChar char="q"/>
            </a:pPr>
            <a:r>
              <a:rPr lang="en-GB" sz="2000">
                <a:solidFill>
                  <a:prstClr val="black"/>
                </a:solidFill>
                <a:latin typeface="Calibri"/>
              </a:rPr>
              <a:t>To sign in– provide your name and setting in the Chat function</a:t>
            </a:r>
          </a:p>
          <a:p>
            <a:pPr defTabSz="1219170"/>
            <a:endParaRPr lang="en-GB" sz="2000">
              <a:solidFill>
                <a:prstClr val="black"/>
              </a:solidFill>
              <a:latin typeface="Calibri"/>
            </a:endParaRPr>
          </a:p>
          <a:p>
            <a:pPr marL="342891" indent="-342891" defTabSz="1219170">
              <a:buFont typeface="Wingdings" panose="05000000000000000000" pitchFamily="2" charset="2"/>
              <a:buChar char="q"/>
            </a:pPr>
            <a:r>
              <a:rPr lang="en-GB" sz="2000">
                <a:solidFill>
                  <a:prstClr val="black"/>
                </a:solidFill>
                <a:latin typeface="Calibri"/>
              </a:rPr>
              <a:t>If you have any technical difficulties please email the  </a:t>
            </a:r>
            <a:r>
              <a:rPr lang="en-GB" sz="2000">
                <a:solidFill>
                  <a:prstClr val="black"/>
                </a:solidFill>
                <a:latin typeface="Calibri"/>
                <a:hlinkClick r:id="rId2"/>
              </a:rPr>
              <a:t>safeguardingineducationteam@bristol.gov.uk</a:t>
            </a:r>
            <a:endParaRPr lang="en-GB" sz="2000">
              <a:solidFill>
                <a:prstClr val="black"/>
              </a:solidFill>
              <a:latin typeface="Calibri"/>
            </a:endParaRPr>
          </a:p>
          <a:p>
            <a:pPr defTabSz="1219170"/>
            <a:endParaRPr lang="en-GB" sz="2000">
              <a:solidFill>
                <a:prstClr val="black"/>
              </a:solidFill>
              <a:latin typeface="Calibri"/>
            </a:endParaRPr>
          </a:p>
          <a:p>
            <a:pPr marL="342891" indent="-342891" defTabSz="1219170">
              <a:buFont typeface="Wingdings" panose="05000000000000000000" pitchFamily="2" charset="2"/>
              <a:buChar char="q"/>
            </a:pPr>
            <a:r>
              <a:rPr lang="en-GB" sz="2000">
                <a:solidFill>
                  <a:prstClr val="black"/>
                </a:solidFill>
                <a:latin typeface="Calibri"/>
              </a:rPr>
              <a:t>If you have the functionality, please can you put your cameras on out of respect for colleagues. </a:t>
            </a:r>
          </a:p>
        </p:txBody>
      </p:sp>
      <p:sp>
        <p:nvSpPr>
          <p:cNvPr id="3" name="TextBox 2"/>
          <p:cNvSpPr txBox="1"/>
          <p:nvPr/>
        </p:nvSpPr>
        <p:spPr>
          <a:xfrm>
            <a:off x="289810" y="661930"/>
            <a:ext cx="6382399" cy="1384995"/>
          </a:xfrm>
          <a:prstGeom prst="rect">
            <a:avLst/>
          </a:prstGeom>
          <a:noFill/>
        </p:spPr>
        <p:txBody>
          <a:bodyPr wrap="square" lIns="91440" tIns="45720" rIns="91440" bIns="45720" rtlCol="0">
            <a:spAutoFit/>
          </a:bodyPr>
          <a:lstStyle/>
          <a:p>
            <a:pPr defTabSz="1219170"/>
            <a:r>
              <a:rPr lang="en-GB" sz="2400">
                <a:solidFill>
                  <a:prstClr val="black"/>
                </a:solidFill>
                <a:latin typeface="Calibri"/>
              </a:rPr>
              <a:t>The session will start promptly at: </a:t>
            </a:r>
            <a:r>
              <a:rPr lang="en-GB" sz="2400" b="1">
                <a:solidFill>
                  <a:prstClr val="black"/>
                </a:solidFill>
                <a:latin typeface="Calibri"/>
              </a:rPr>
              <a:t>18.00.</a:t>
            </a:r>
          </a:p>
          <a:p>
            <a:pPr defTabSz="1219170"/>
            <a:r>
              <a:rPr lang="en-GB" b="1">
                <a:solidFill>
                  <a:prstClr val="black"/>
                </a:solidFill>
                <a:latin typeface="Calibri"/>
              </a:rPr>
              <a:t>(If you are early – you have time to grab a drink</a:t>
            </a:r>
            <a:r>
              <a:rPr lang="en-GB" sz="2400" b="1">
                <a:solidFill>
                  <a:prstClr val="black"/>
                </a:solidFill>
                <a:latin typeface="Calibri"/>
              </a:rPr>
              <a:t>)</a:t>
            </a:r>
          </a:p>
          <a:p>
            <a:pPr defTabSz="1219170"/>
            <a:endParaRPr lang="en-GB" sz="1200">
              <a:solidFill>
                <a:prstClr val="black"/>
              </a:solidFill>
              <a:latin typeface="Calibri"/>
            </a:endParaRPr>
          </a:p>
          <a:p>
            <a:pPr defTabSz="1219170"/>
            <a:r>
              <a:rPr lang="en-GB" sz="2400">
                <a:solidFill>
                  <a:prstClr val="black"/>
                </a:solidFill>
                <a:latin typeface="Calibri"/>
              </a:rPr>
              <a:t>Facilitated by Henry Chan</a:t>
            </a:r>
            <a:endParaRPr lang="en-GB" sz="2400">
              <a:solidFill>
                <a:srgbClr val="8064A2">
                  <a:lumMod val="75000"/>
                </a:srgbClr>
              </a:solidFill>
              <a:latin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113" y="4497832"/>
            <a:ext cx="563480" cy="43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Horizontal Scroll 13">
            <a:extLst>
              <a:ext uri="{FF2B5EF4-FFF2-40B4-BE49-F238E27FC236}">
                <a16:creationId xmlns:a16="http://schemas.microsoft.com/office/drawing/2014/main" id="{069A60F1-3314-A04D-A0FF-4E6E2041B421}"/>
              </a:ext>
            </a:extLst>
          </p:cNvPr>
          <p:cNvSpPr/>
          <p:nvPr/>
        </p:nvSpPr>
        <p:spPr>
          <a:xfrm>
            <a:off x="7755120" y="5660320"/>
            <a:ext cx="3362451" cy="101608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defTabSz="1219170"/>
            <a:r>
              <a:rPr lang="en-GB" sz="2000">
                <a:solidFill>
                  <a:prstClr val="black"/>
                </a:solidFill>
                <a:latin typeface="Calibri"/>
              </a:rPr>
              <a:t>Follow us @</a:t>
            </a:r>
            <a:r>
              <a:rPr lang="en-GB" sz="2000" err="1">
                <a:solidFill>
                  <a:prstClr val="black"/>
                </a:solidFill>
                <a:latin typeface="Calibri"/>
              </a:rPr>
              <a:t>SETBristol</a:t>
            </a:r>
            <a:r>
              <a:rPr lang="en-GB" sz="2000">
                <a:solidFill>
                  <a:prstClr val="black"/>
                </a:solidFill>
                <a:latin typeface="Calibri"/>
              </a:rPr>
              <a:t> </a:t>
            </a:r>
            <a:endParaRPr lang="en-US" sz="2400">
              <a:solidFill>
                <a:prstClr val="black"/>
              </a:solidFill>
              <a:latin typeface="Calibri"/>
            </a:endParaRPr>
          </a:p>
        </p:txBody>
      </p:sp>
      <p:pic>
        <p:nvPicPr>
          <p:cNvPr id="15" name="Picture 2">
            <a:extLst>
              <a:ext uri="{FF2B5EF4-FFF2-40B4-BE49-F238E27FC236}">
                <a16:creationId xmlns:a16="http://schemas.microsoft.com/office/drawing/2014/main" id="{A1529F4E-B1D9-394B-9D22-01D1EB8B946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11517" y="5883087"/>
            <a:ext cx="557775" cy="5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086E2EC3-6887-4B88-ABAA-212356066848}"/>
              </a:ext>
            </a:extLst>
          </p:cNvPr>
          <p:cNvPicPr>
            <a:picLocks noChangeAspect="1"/>
          </p:cNvPicPr>
          <p:nvPr/>
        </p:nvPicPr>
        <p:blipFill>
          <a:blip r:embed="rId6"/>
          <a:stretch>
            <a:fillRect/>
          </a:stretch>
        </p:blipFill>
        <p:spPr>
          <a:xfrm>
            <a:off x="6895475" y="1482889"/>
            <a:ext cx="5081745" cy="2049538"/>
          </a:xfrm>
          <a:prstGeom prst="rect">
            <a:avLst/>
          </a:prstGeom>
        </p:spPr>
      </p:pic>
      <p:pic>
        <p:nvPicPr>
          <p:cNvPr id="9" name="Picture 8">
            <a:extLst>
              <a:ext uri="{FF2B5EF4-FFF2-40B4-BE49-F238E27FC236}">
                <a16:creationId xmlns:a16="http://schemas.microsoft.com/office/drawing/2014/main" id="{987C968A-A99F-4AC9-B2BA-959B96540C55}"/>
              </a:ext>
            </a:extLst>
          </p:cNvPr>
          <p:cNvPicPr>
            <a:picLocks noChangeAspect="1"/>
          </p:cNvPicPr>
          <p:nvPr/>
        </p:nvPicPr>
        <p:blipFill>
          <a:blip r:embed="rId7"/>
          <a:stretch>
            <a:fillRect/>
          </a:stretch>
        </p:blipFill>
        <p:spPr>
          <a:xfrm>
            <a:off x="6895475" y="3497207"/>
            <a:ext cx="5131877" cy="2086643"/>
          </a:xfrm>
          <a:prstGeom prst="rect">
            <a:avLst/>
          </a:prstGeom>
        </p:spPr>
      </p:pic>
      <p:sp>
        <p:nvSpPr>
          <p:cNvPr id="10" name="TextBox 9">
            <a:extLst>
              <a:ext uri="{FF2B5EF4-FFF2-40B4-BE49-F238E27FC236}">
                <a16:creationId xmlns:a16="http://schemas.microsoft.com/office/drawing/2014/main" id="{59FC965A-BFF6-4F6B-985E-CA7694680426}"/>
              </a:ext>
            </a:extLst>
          </p:cNvPr>
          <p:cNvSpPr txBox="1"/>
          <p:nvPr/>
        </p:nvSpPr>
        <p:spPr>
          <a:xfrm>
            <a:off x="6895475" y="493714"/>
            <a:ext cx="5006715" cy="923330"/>
          </a:xfrm>
          <a:prstGeom prst="rect">
            <a:avLst/>
          </a:prstGeom>
          <a:solidFill>
            <a:schemeClr val="accent5">
              <a:lumMod val="20000"/>
              <a:lumOff val="80000"/>
            </a:schemeClr>
          </a:solidFill>
        </p:spPr>
        <p:txBody>
          <a:bodyPr wrap="square" rtlCol="0">
            <a:spAutoFit/>
          </a:bodyPr>
          <a:lstStyle/>
          <a:p>
            <a:pPr algn="ctr"/>
            <a:r>
              <a:rPr lang="en-GB"/>
              <a:t>If you haven't already done so, bookmark our website  </a:t>
            </a:r>
            <a:r>
              <a:rPr lang="en-GB">
                <a:hlinkClick r:id="rId8"/>
              </a:rPr>
              <a:t>https://www.bristolsafeguardingineducation.org/</a:t>
            </a:r>
            <a:endParaRPr lang="en-GB"/>
          </a:p>
        </p:txBody>
      </p:sp>
    </p:spTree>
    <p:extLst>
      <p:ext uri="{BB962C8B-B14F-4D97-AF65-F5344CB8AC3E}">
        <p14:creationId xmlns:p14="http://schemas.microsoft.com/office/powerpoint/2010/main" val="110767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EDB6-1E29-4D9B-9567-A085C647D88F}"/>
              </a:ext>
            </a:extLst>
          </p:cNvPr>
          <p:cNvSpPr>
            <a:spLocks noGrp="1"/>
          </p:cNvSpPr>
          <p:nvPr>
            <p:ph type="title"/>
          </p:nvPr>
        </p:nvSpPr>
        <p:spPr>
          <a:xfrm>
            <a:off x="0" y="0"/>
            <a:ext cx="5448822" cy="681037"/>
          </a:xfrm>
          <a:solidFill>
            <a:srgbClr val="002060"/>
          </a:solidFill>
        </p:spPr>
        <p:txBody>
          <a:bodyPr>
            <a:normAutofit fontScale="90000"/>
          </a:bodyPr>
          <a:lstStyle/>
          <a:p>
            <a:r>
              <a:rPr lang="en-GB">
                <a:solidFill>
                  <a:schemeClr val="bg1"/>
                </a:solidFill>
              </a:rPr>
              <a:t>Bristol Belonging Strategy</a:t>
            </a:r>
          </a:p>
        </p:txBody>
      </p:sp>
      <p:pic>
        <p:nvPicPr>
          <p:cNvPr id="5" name="Online Media 4" title="One City Belonging Strategy Documentary">
            <a:hlinkClick r:id="" action="ppaction://media"/>
            <a:extLst>
              <a:ext uri="{FF2B5EF4-FFF2-40B4-BE49-F238E27FC236}">
                <a16:creationId xmlns:a16="http://schemas.microsoft.com/office/drawing/2014/main" id="{290E8E18-AFCB-44CB-8616-A342CB207EF5}"/>
              </a:ext>
            </a:extLst>
          </p:cNvPr>
          <p:cNvPicPr>
            <a:picLocks noGrp="1" noRot="1" noChangeAspect="1"/>
          </p:cNvPicPr>
          <p:nvPr>
            <p:ph idx="1"/>
            <a:videoFile r:link="rId1"/>
          </p:nvPr>
        </p:nvPicPr>
        <p:blipFill>
          <a:blip r:embed="rId4"/>
          <a:stretch>
            <a:fillRect/>
          </a:stretch>
        </p:blipFill>
        <p:spPr>
          <a:xfrm>
            <a:off x="3733966" y="681037"/>
            <a:ext cx="8453859" cy="4777613"/>
          </a:xfrm>
          <a:prstGeom prst="rect">
            <a:avLst/>
          </a:prstGeom>
        </p:spPr>
      </p:pic>
      <p:sp>
        <p:nvSpPr>
          <p:cNvPr id="12" name="TextBox 11">
            <a:extLst>
              <a:ext uri="{FF2B5EF4-FFF2-40B4-BE49-F238E27FC236}">
                <a16:creationId xmlns:a16="http://schemas.microsoft.com/office/drawing/2014/main" id="{D9804C15-3109-4C2A-8971-DA9F2294543C}"/>
              </a:ext>
            </a:extLst>
          </p:cNvPr>
          <p:cNvSpPr txBox="1"/>
          <p:nvPr/>
        </p:nvSpPr>
        <p:spPr>
          <a:xfrm>
            <a:off x="347597" y="5753163"/>
            <a:ext cx="11038860" cy="369332"/>
          </a:xfrm>
          <a:prstGeom prst="rect">
            <a:avLst/>
          </a:prstGeom>
          <a:noFill/>
        </p:spPr>
        <p:txBody>
          <a:bodyPr wrap="square">
            <a:spAutoFit/>
          </a:bodyPr>
          <a:lstStyle/>
          <a:p>
            <a:r>
              <a:rPr lang="en-GB">
                <a:hlinkClick r:id="rId5"/>
              </a:rPr>
              <a:t>Bristol’s Belonging Strategy for Children and Young People - Belonging in Education (bristolonecity.com)</a:t>
            </a:r>
            <a:endParaRPr lang="en-GB"/>
          </a:p>
        </p:txBody>
      </p:sp>
      <p:pic>
        <p:nvPicPr>
          <p:cNvPr id="9" name="Picture 8" descr="A picture containing text&#10;&#10;Description automatically generated">
            <a:extLst>
              <a:ext uri="{FF2B5EF4-FFF2-40B4-BE49-F238E27FC236}">
                <a16:creationId xmlns:a16="http://schemas.microsoft.com/office/drawing/2014/main" id="{5B43DD43-7635-4617-9CD1-9F35CE54AC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597" y="975550"/>
            <a:ext cx="3155950" cy="4483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09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D3267B3-0DEF-482E-8B7E-03F53B85739B}"/>
              </a:ext>
            </a:extLst>
          </p:cNvPr>
          <p:cNvSpPr txBox="1">
            <a:spLocks noGrp="1"/>
          </p:cNvSpPr>
          <p:nvPr>
            <p:ph idx="1"/>
          </p:nvPr>
        </p:nvSpPr>
        <p:spPr>
          <a:xfrm>
            <a:off x="4484317" y="269910"/>
            <a:ext cx="7569895" cy="6031395"/>
          </a:xfrm>
          <a:prstGeom prst="rect">
            <a:avLst/>
          </a:prstGeom>
          <a:noFill/>
        </p:spPr>
        <p:txBody>
          <a:bodyPr wrap="square">
            <a:spAutoFit/>
          </a:bodyPr>
          <a:lstStyle/>
          <a:p>
            <a:pPr marL="0" indent="0">
              <a:buNone/>
            </a:pPr>
            <a:r>
              <a:rPr lang="en-GB"/>
              <a:t>Even before COVID-19 outcomes for children and young people in Bristol needed to improve. In 2019 we knew that: </a:t>
            </a:r>
          </a:p>
          <a:p>
            <a:pPr marL="0" indent="0">
              <a:buNone/>
            </a:pPr>
            <a:endParaRPr lang="en-GB" sz="2000"/>
          </a:p>
          <a:p>
            <a:r>
              <a:rPr lang="en-GB" sz="2000"/>
              <a:t> 17% of our city’s children aged 16 and under lived in low-income families </a:t>
            </a:r>
          </a:p>
          <a:p>
            <a:r>
              <a:rPr lang="en-GB" sz="2000"/>
              <a:t>At the end of Key Stage 2 only 23% of children with SEN achieved the required standard in reading, writing and maths combined, compared to 74% for children without SEN </a:t>
            </a:r>
          </a:p>
          <a:p>
            <a:r>
              <a:rPr lang="en-GB" sz="2000"/>
              <a:t>There was a 17-point difference between disadvantaged and non-disadvantaged in attainment 8 scores at the end of Key Stage 4 </a:t>
            </a:r>
          </a:p>
          <a:p>
            <a:r>
              <a:rPr lang="en-GB" sz="2000"/>
              <a:t>Absence rates in Bristol secondary schools were 6.4% and 15.4% in special schools </a:t>
            </a:r>
          </a:p>
          <a:p>
            <a:r>
              <a:rPr lang="en-GB" sz="2000"/>
              <a:t>Bristol’s suspensions rate stood at 7.4% across all phases with a rate of 24.4% in special schools </a:t>
            </a:r>
          </a:p>
          <a:p>
            <a:r>
              <a:rPr lang="en-GB" sz="2000"/>
              <a:t>In 2020 3.1% of our young people aged 16-17 were Not in Employment, Education or Training (NEET) </a:t>
            </a:r>
          </a:p>
        </p:txBody>
      </p:sp>
      <p:pic>
        <p:nvPicPr>
          <p:cNvPr id="6" name="Picture 5">
            <a:hlinkClick r:id="rId2"/>
            <a:extLst>
              <a:ext uri="{FF2B5EF4-FFF2-40B4-BE49-F238E27FC236}">
                <a16:creationId xmlns:a16="http://schemas.microsoft.com/office/drawing/2014/main" id="{612C21BC-79FA-440F-B191-3169EF1AF676}"/>
              </a:ext>
            </a:extLst>
          </p:cNvPr>
          <p:cNvPicPr>
            <a:picLocks noChangeAspect="1"/>
          </p:cNvPicPr>
          <p:nvPr/>
        </p:nvPicPr>
        <p:blipFill>
          <a:blip r:embed="rId3"/>
          <a:stretch>
            <a:fillRect/>
          </a:stretch>
        </p:blipFill>
        <p:spPr>
          <a:xfrm>
            <a:off x="-1" y="0"/>
            <a:ext cx="4384935" cy="6513534"/>
          </a:xfrm>
          <a:prstGeom prst="rect">
            <a:avLst/>
          </a:prstGeom>
        </p:spPr>
      </p:pic>
    </p:spTree>
    <p:extLst>
      <p:ext uri="{BB962C8B-B14F-4D97-AF65-F5344CB8AC3E}">
        <p14:creationId xmlns:p14="http://schemas.microsoft.com/office/powerpoint/2010/main" val="20823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106D-CE5D-48D8-983B-271E76699E84}"/>
              </a:ext>
            </a:extLst>
          </p:cNvPr>
          <p:cNvSpPr>
            <a:spLocks noGrp="1"/>
          </p:cNvSpPr>
          <p:nvPr>
            <p:ph type="title"/>
          </p:nvPr>
        </p:nvSpPr>
        <p:spPr>
          <a:xfrm>
            <a:off x="0" y="18255"/>
            <a:ext cx="12192000" cy="710615"/>
          </a:xfrm>
          <a:solidFill>
            <a:srgbClr val="002060"/>
          </a:solidFill>
        </p:spPr>
        <p:txBody>
          <a:bodyPr>
            <a:normAutofit/>
          </a:bodyPr>
          <a:lstStyle/>
          <a:p>
            <a:r>
              <a:rPr lang="en-GB" sz="4000">
                <a:solidFill>
                  <a:schemeClr val="bg1"/>
                </a:solidFill>
              </a:rPr>
              <a:t>Long-term outcomes and measuring progress 2021 - 2030</a:t>
            </a:r>
          </a:p>
        </p:txBody>
      </p:sp>
      <p:sp>
        <p:nvSpPr>
          <p:cNvPr id="3" name="Content Placeholder 2">
            <a:extLst>
              <a:ext uri="{FF2B5EF4-FFF2-40B4-BE49-F238E27FC236}">
                <a16:creationId xmlns:a16="http://schemas.microsoft.com/office/drawing/2014/main" id="{29A91E4E-CF36-4E42-BD44-6355EF40483B}"/>
              </a:ext>
            </a:extLst>
          </p:cNvPr>
          <p:cNvSpPr>
            <a:spLocks noGrp="1"/>
          </p:cNvSpPr>
          <p:nvPr>
            <p:ph idx="1"/>
          </p:nvPr>
        </p:nvSpPr>
        <p:spPr>
          <a:xfrm>
            <a:off x="5406887" y="3337822"/>
            <a:ext cx="6633391" cy="3548403"/>
          </a:xfrm>
        </p:spPr>
        <p:txBody>
          <a:bodyPr>
            <a:normAutofit/>
          </a:bodyPr>
          <a:lstStyle/>
          <a:p>
            <a:pPr marL="0" indent="0">
              <a:buNone/>
            </a:pPr>
            <a:r>
              <a:rPr lang="en-GB" sz="2400"/>
              <a:t>In break out rooms, for 10 mins discuss; </a:t>
            </a:r>
          </a:p>
          <a:p>
            <a:pPr marL="0" indent="0">
              <a:buNone/>
            </a:pPr>
            <a:endParaRPr lang="en-GB" sz="2400"/>
          </a:p>
          <a:p>
            <a:pPr marL="514350" indent="-514350">
              <a:buFont typeface="+mj-lt"/>
              <a:buAutoNum type="arabicPeriod"/>
            </a:pPr>
            <a:r>
              <a:rPr lang="en-GB" sz="2400"/>
              <a:t>How can you ensure the belonging strategy is known about in your setting?</a:t>
            </a:r>
          </a:p>
          <a:p>
            <a:pPr marL="514350" indent="-514350">
              <a:buFont typeface="+mj-lt"/>
              <a:buAutoNum type="arabicPeriod"/>
            </a:pPr>
            <a:endParaRPr lang="en-GB" sz="2400"/>
          </a:p>
          <a:p>
            <a:pPr marL="514350" indent="-514350">
              <a:buFont typeface="+mj-lt"/>
              <a:buAutoNum type="arabicPeriod"/>
            </a:pPr>
            <a:r>
              <a:rPr lang="en-GB" sz="2400"/>
              <a:t>What can you do in your role to ensure that this isn’t just a ‘tick box exercise’?</a:t>
            </a:r>
          </a:p>
        </p:txBody>
      </p:sp>
      <p:sp>
        <p:nvSpPr>
          <p:cNvPr id="5" name="TextBox 4">
            <a:extLst>
              <a:ext uri="{FF2B5EF4-FFF2-40B4-BE49-F238E27FC236}">
                <a16:creationId xmlns:a16="http://schemas.microsoft.com/office/drawing/2014/main" id="{0FC097C3-FCC7-4AC4-BA0D-2BEA90A14B12}"/>
              </a:ext>
            </a:extLst>
          </p:cNvPr>
          <p:cNvSpPr txBox="1"/>
          <p:nvPr/>
        </p:nvSpPr>
        <p:spPr>
          <a:xfrm>
            <a:off x="151722" y="838102"/>
            <a:ext cx="4791339" cy="6001643"/>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400"/>
              <a:t>An improvement in our attendance rates </a:t>
            </a:r>
          </a:p>
          <a:p>
            <a:pPr marL="285750" indent="-285750">
              <a:buFont typeface="Arial" panose="020B0604020202020204" pitchFamily="34" charset="0"/>
              <a:buChar char="•"/>
            </a:pPr>
            <a:r>
              <a:rPr lang="en-GB" sz="2400"/>
              <a:t>Fewer suspensions </a:t>
            </a:r>
          </a:p>
          <a:p>
            <a:pPr marL="285750" indent="-285750">
              <a:buFont typeface="Arial" panose="020B0604020202020204" pitchFamily="34" charset="0"/>
              <a:buChar char="•"/>
            </a:pPr>
            <a:r>
              <a:rPr lang="en-GB" sz="2400"/>
              <a:t>Continued low rates of permanent exclusions </a:t>
            </a:r>
          </a:p>
          <a:p>
            <a:pPr marL="285750" indent="-285750">
              <a:buFont typeface="Arial" panose="020B0604020202020204" pitchFamily="34" charset="0"/>
              <a:buChar char="•"/>
            </a:pPr>
            <a:r>
              <a:rPr lang="en-GB" sz="2400"/>
              <a:t>More diversity in our education workforce</a:t>
            </a:r>
          </a:p>
          <a:p>
            <a:pPr marL="285750" indent="-285750">
              <a:buFont typeface="Arial" panose="020B0604020202020204" pitchFamily="34" charset="0"/>
              <a:buChar char="•"/>
            </a:pPr>
            <a:r>
              <a:rPr lang="en-GB" sz="2400"/>
              <a:t>More children/young people from underrepresented groups engaging in active citizenship </a:t>
            </a:r>
          </a:p>
          <a:p>
            <a:pPr marL="285750" indent="-285750">
              <a:buFont typeface="Arial" panose="020B0604020202020204" pitchFamily="34" charset="0"/>
              <a:buChar char="•"/>
            </a:pPr>
            <a:r>
              <a:rPr lang="en-GB" sz="2400"/>
              <a:t>Better attainment for all our children/ young people and a rapid improvement in the attainment of those with SEND and those entitled to Free School Meals </a:t>
            </a:r>
          </a:p>
        </p:txBody>
      </p:sp>
      <p:pic>
        <p:nvPicPr>
          <p:cNvPr id="6" name="Picture 2" descr="See the source image">
            <a:extLst>
              <a:ext uri="{FF2B5EF4-FFF2-40B4-BE49-F238E27FC236}">
                <a16:creationId xmlns:a16="http://schemas.microsoft.com/office/drawing/2014/main" id="{DBD2C4C3-1595-45E0-85DB-74EBAA34F1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13" t="-16922" r="19338" b="16921"/>
          <a:stretch/>
        </p:blipFill>
        <p:spPr bwMode="auto">
          <a:xfrm>
            <a:off x="5683031" y="373562"/>
            <a:ext cx="3131820" cy="270662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6F96614-1F83-49D7-AB41-0E94A97A8D5F}"/>
              </a:ext>
            </a:extLst>
          </p:cNvPr>
          <p:cNvPicPr>
            <a:picLocks noChangeAspect="1"/>
          </p:cNvPicPr>
          <p:nvPr/>
        </p:nvPicPr>
        <p:blipFill>
          <a:blip r:embed="rId4"/>
          <a:stretch>
            <a:fillRect/>
          </a:stretch>
        </p:blipFill>
        <p:spPr>
          <a:xfrm>
            <a:off x="9097617" y="897654"/>
            <a:ext cx="2312505" cy="2360186"/>
          </a:xfrm>
          <a:prstGeom prst="rect">
            <a:avLst/>
          </a:prstGeom>
        </p:spPr>
      </p:pic>
    </p:spTree>
    <p:extLst>
      <p:ext uri="{BB962C8B-B14F-4D97-AF65-F5344CB8AC3E}">
        <p14:creationId xmlns:p14="http://schemas.microsoft.com/office/powerpoint/2010/main" val="12014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9FE2-29BF-46A5-BC09-D0696FC1C632}"/>
              </a:ext>
            </a:extLst>
          </p:cNvPr>
          <p:cNvSpPr>
            <a:spLocks noGrp="1"/>
          </p:cNvSpPr>
          <p:nvPr>
            <p:ph type="title"/>
          </p:nvPr>
        </p:nvSpPr>
        <p:spPr>
          <a:xfrm>
            <a:off x="1" y="0"/>
            <a:ext cx="8984974" cy="783481"/>
          </a:xfrm>
          <a:solidFill>
            <a:srgbClr val="00B050"/>
          </a:solidFill>
        </p:spPr>
        <p:txBody>
          <a:bodyPr>
            <a:normAutofit fontScale="90000"/>
          </a:bodyPr>
          <a:lstStyle/>
          <a:p>
            <a:r>
              <a:rPr lang="en-GB">
                <a:solidFill>
                  <a:schemeClr val="bg1"/>
                </a:solidFill>
              </a:rPr>
              <a:t>Keeping Children Safe in Education updates </a:t>
            </a:r>
          </a:p>
        </p:txBody>
      </p:sp>
      <p:pic>
        <p:nvPicPr>
          <p:cNvPr id="6" name="Online Media 5" title="Keeping Children Safe in Education 2021 Briefing">
            <a:hlinkClick r:id="" action="ppaction://media"/>
            <a:extLst>
              <a:ext uri="{FF2B5EF4-FFF2-40B4-BE49-F238E27FC236}">
                <a16:creationId xmlns:a16="http://schemas.microsoft.com/office/drawing/2014/main" id="{A45543A5-F88A-44FC-B8DE-FC3A2BE30509}"/>
              </a:ext>
            </a:extLst>
          </p:cNvPr>
          <p:cNvPicPr>
            <a:picLocks noRot="1" noChangeAspect="1"/>
          </p:cNvPicPr>
          <p:nvPr>
            <a:videoFile r:link="rId1"/>
          </p:nvPr>
        </p:nvPicPr>
        <p:blipFill>
          <a:blip r:embed="rId3"/>
          <a:stretch>
            <a:fillRect/>
          </a:stretch>
        </p:blipFill>
        <p:spPr>
          <a:xfrm>
            <a:off x="159026" y="1701831"/>
            <a:ext cx="8558546" cy="4835579"/>
          </a:xfrm>
          <a:prstGeom prst="rect">
            <a:avLst/>
          </a:prstGeom>
        </p:spPr>
      </p:pic>
      <p:sp>
        <p:nvSpPr>
          <p:cNvPr id="8" name="TextBox 7">
            <a:extLst>
              <a:ext uri="{FF2B5EF4-FFF2-40B4-BE49-F238E27FC236}">
                <a16:creationId xmlns:a16="http://schemas.microsoft.com/office/drawing/2014/main" id="{726E76A7-CFC3-40D1-8AB9-F8A760CA8388}"/>
              </a:ext>
            </a:extLst>
          </p:cNvPr>
          <p:cNvSpPr txBox="1"/>
          <p:nvPr/>
        </p:nvSpPr>
        <p:spPr>
          <a:xfrm>
            <a:off x="506896" y="1057990"/>
            <a:ext cx="7126356" cy="523220"/>
          </a:xfrm>
          <a:prstGeom prst="rect">
            <a:avLst/>
          </a:prstGeom>
          <a:noFill/>
        </p:spPr>
        <p:txBody>
          <a:bodyPr wrap="square">
            <a:spAutoFit/>
          </a:bodyPr>
          <a:lstStyle/>
          <a:p>
            <a:r>
              <a:rPr lang="en-GB" sz="2800"/>
              <a:t>Updates pre: summer holiday YouTube video</a:t>
            </a:r>
          </a:p>
        </p:txBody>
      </p:sp>
      <p:sp>
        <p:nvSpPr>
          <p:cNvPr id="10" name="TextBox 9">
            <a:extLst>
              <a:ext uri="{FF2B5EF4-FFF2-40B4-BE49-F238E27FC236}">
                <a16:creationId xmlns:a16="http://schemas.microsoft.com/office/drawing/2014/main" id="{B656C184-9320-4AC0-AD6E-2BFF0365A861}"/>
              </a:ext>
            </a:extLst>
          </p:cNvPr>
          <p:cNvSpPr txBox="1"/>
          <p:nvPr/>
        </p:nvSpPr>
        <p:spPr>
          <a:xfrm>
            <a:off x="8717572" y="1701831"/>
            <a:ext cx="3315402" cy="1569660"/>
          </a:xfrm>
          <a:prstGeom prst="rect">
            <a:avLst/>
          </a:prstGeom>
          <a:solidFill>
            <a:schemeClr val="accent6">
              <a:lumMod val="20000"/>
              <a:lumOff val="80000"/>
            </a:schemeClr>
          </a:solidFill>
        </p:spPr>
        <p:txBody>
          <a:bodyPr wrap="square">
            <a:spAutoFit/>
          </a:bodyPr>
          <a:lstStyle/>
          <a:p>
            <a:pPr marL="0" indent="0">
              <a:buNone/>
            </a:pPr>
            <a:r>
              <a:rPr lang="en-GB" sz="2400" b="1"/>
              <a:t>Resources </a:t>
            </a:r>
          </a:p>
          <a:p>
            <a:pPr marL="0" indent="0">
              <a:buNone/>
            </a:pPr>
            <a:endParaRPr lang="en-GB" sz="2400"/>
          </a:p>
          <a:p>
            <a:pPr marL="0" indent="0">
              <a:buNone/>
            </a:pPr>
            <a:r>
              <a:rPr lang="en-GB" sz="2400">
                <a:hlinkClick r:id="rId4"/>
              </a:rPr>
              <a:t>Safeguarding Governors Training</a:t>
            </a:r>
            <a:endParaRPr lang="en-GB" sz="2400"/>
          </a:p>
        </p:txBody>
      </p:sp>
    </p:spTree>
    <p:extLst>
      <p:ext uri="{BB962C8B-B14F-4D97-AF65-F5344CB8AC3E}">
        <p14:creationId xmlns:p14="http://schemas.microsoft.com/office/powerpoint/2010/main" val="267876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7982BC-E2DB-40C1-9D55-6DEF94454D34}"/>
              </a:ext>
            </a:extLst>
          </p:cNvPr>
          <p:cNvSpPr txBox="1">
            <a:spLocks/>
          </p:cNvSpPr>
          <p:nvPr/>
        </p:nvSpPr>
        <p:spPr>
          <a:xfrm>
            <a:off x="9452" y="0"/>
            <a:ext cx="6493668" cy="692696"/>
          </a:xfrm>
          <a:prstGeom prst="rect">
            <a:avLst/>
          </a:prstGeom>
          <a:solidFill>
            <a:srgbClr val="00B050"/>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indent="0" algn="l">
              <a:buFont typeface="Arial"/>
              <a:buNone/>
            </a:pPr>
            <a:r>
              <a:rPr lang="en-GB" sz="3200" b="1">
                <a:solidFill>
                  <a:schemeClr val="bg1"/>
                </a:solidFill>
              </a:rPr>
              <a:t>Who should read what?</a:t>
            </a:r>
          </a:p>
        </p:txBody>
      </p:sp>
      <p:sp>
        <p:nvSpPr>
          <p:cNvPr id="2" name="TextBox 1">
            <a:extLst>
              <a:ext uri="{FF2B5EF4-FFF2-40B4-BE49-F238E27FC236}">
                <a16:creationId xmlns:a16="http://schemas.microsoft.com/office/drawing/2014/main" id="{A14AB5CA-DA26-4489-ADC4-AEA9590A027F}"/>
              </a:ext>
            </a:extLst>
          </p:cNvPr>
          <p:cNvSpPr txBox="1"/>
          <p:nvPr/>
        </p:nvSpPr>
        <p:spPr>
          <a:xfrm>
            <a:off x="24689" y="1001260"/>
            <a:ext cx="6071311" cy="3416320"/>
          </a:xfrm>
          <a:prstGeom prst="rect">
            <a:avLst/>
          </a:prstGeom>
          <a:noFill/>
        </p:spPr>
        <p:txBody>
          <a:bodyPr wrap="square" rtlCol="0">
            <a:spAutoFit/>
          </a:bodyPr>
          <a:lstStyle/>
          <a:p>
            <a:r>
              <a:rPr lang="en-GB" sz="2400"/>
              <a:t>Annex A?</a:t>
            </a:r>
          </a:p>
          <a:p>
            <a:pPr marL="342900" indent="-342900">
              <a:buFont typeface="Wingdings" panose="05000000000000000000" pitchFamily="2" charset="2"/>
              <a:buChar char="ü"/>
            </a:pPr>
            <a:r>
              <a:rPr lang="en-GB" sz="2000"/>
              <a:t>Staff who do not work with children now have the option of reading and understanding  </a:t>
            </a:r>
            <a:r>
              <a:rPr lang="en-GB" sz="2000" b="1"/>
              <a:t>Annex A</a:t>
            </a:r>
            <a:r>
              <a:rPr lang="en-GB" sz="2000"/>
              <a:t> instead of Part 1. </a:t>
            </a:r>
          </a:p>
          <a:p>
            <a:pPr marL="342900" indent="-342900">
              <a:buFont typeface="Wingdings" panose="05000000000000000000" pitchFamily="2" charset="2"/>
              <a:buChar char="ü"/>
            </a:pPr>
            <a:endParaRPr lang="en-GB" sz="2400"/>
          </a:p>
          <a:p>
            <a:r>
              <a:rPr lang="en-GB" sz="2400"/>
              <a:t>Part 1 and Annex B?</a:t>
            </a:r>
          </a:p>
          <a:p>
            <a:pPr marL="342900" indent="-342900">
              <a:buFont typeface="Wingdings" panose="05000000000000000000" pitchFamily="2" charset="2"/>
              <a:buChar char="ü"/>
            </a:pPr>
            <a:r>
              <a:rPr lang="en-GB" sz="2000"/>
              <a:t>Those who work with learners need to read and understand </a:t>
            </a:r>
            <a:r>
              <a:rPr lang="en-GB" sz="2000" b="1"/>
              <a:t>Part 1</a:t>
            </a:r>
            <a:r>
              <a:rPr lang="en-GB" sz="2000"/>
              <a:t> and </a:t>
            </a:r>
            <a:r>
              <a:rPr lang="en-GB" sz="2000" b="1"/>
              <a:t>Annex B</a:t>
            </a:r>
            <a:r>
              <a:rPr lang="en-GB" sz="2000"/>
              <a:t>. </a:t>
            </a:r>
          </a:p>
          <a:p>
            <a:pPr marL="342900" indent="-342900">
              <a:buFont typeface="Wingdings" panose="05000000000000000000" pitchFamily="2" charset="2"/>
              <a:buChar char="ü"/>
            </a:pPr>
            <a:endParaRPr lang="en-GB" sz="2400"/>
          </a:p>
          <a:p>
            <a:r>
              <a:rPr lang="en-GB" sz="2000">
                <a:hlinkClick r:id="rId2"/>
              </a:rPr>
              <a:t>The National Grid for Learning - KCSIE Translate (lgfl.net)</a:t>
            </a:r>
            <a:endParaRPr lang="en-GB" sz="2000"/>
          </a:p>
        </p:txBody>
      </p:sp>
      <p:pic>
        <p:nvPicPr>
          <p:cNvPr id="3" name="Picture 2">
            <a:extLst>
              <a:ext uri="{FF2B5EF4-FFF2-40B4-BE49-F238E27FC236}">
                <a16:creationId xmlns:a16="http://schemas.microsoft.com/office/drawing/2014/main" id="{4B3F6F09-BD5F-45DF-82F9-BB105CD0DA9A}"/>
              </a:ext>
            </a:extLst>
          </p:cNvPr>
          <p:cNvPicPr>
            <a:picLocks noChangeAspect="1"/>
          </p:cNvPicPr>
          <p:nvPr/>
        </p:nvPicPr>
        <p:blipFill>
          <a:blip r:embed="rId3"/>
          <a:stretch>
            <a:fillRect/>
          </a:stretch>
        </p:blipFill>
        <p:spPr>
          <a:xfrm>
            <a:off x="6528457" y="-1"/>
            <a:ext cx="9611638" cy="6989523"/>
          </a:xfrm>
          <a:prstGeom prst="rect">
            <a:avLst/>
          </a:prstGeom>
        </p:spPr>
      </p:pic>
      <p:sp>
        <p:nvSpPr>
          <p:cNvPr id="7" name="TextBox 6">
            <a:extLst>
              <a:ext uri="{FF2B5EF4-FFF2-40B4-BE49-F238E27FC236}">
                <a16:creationId xmlns:a16="http://schemas.microsoft.com/office/drawing/2014/main" id="{4B946E27-9724-4599-85B5-17B963E46E5B}"/>
              </a:ext>
            </a:extLst>
          </p:cNvPr>
          <p:cNvSpPr txBox="1"/>
          <p:nvPr/>
        </p:nvSpPr>
        <p:spPr>
          <a:xfrm>
            <a:off x="24689" y="4856466"/>
            <a:ext cx="6493668" cy="2000548"/>
          </a:xfrm>
          <a:prstGeom prst="rect">
            <a:avLst/>
          </a:prstGeom>
          <a:noFill/>
        </p:spPr>
        <p:txBody>
          <a:bodyPr wrap="square">
            <a:spAutoFit/>
          </a:bodyPr>
          <a:lstStyle/>
          <a:p>
            <a:r>
              <a:rPr lang="en-GB" sz="2400"/>
              <a:t>The whole document?</a:t>
            </a:r>
          </a:p>
          <a:p>
            <a:pPr marL="342900" indent="-342900">
              <a:buFont typeface="Wingdings" panose="05000000000000000000" pitchFamily="2" charset="2"/>
              <a:buChar char="ü"/>
            </a:pPr>
            <a:r>
              <a:rPr lang="en-GB" sz="2000"/>
              <a:t>Governors, Safeguarding Teams and SLT should read the </a:t>
            </a:r>
            <a:r>
              <a:rPr lang="en-GB" sz="2000" b="1"/>
              <a:t>whole document.</a:t>
            </a:r>
          </a:p>
          <a:p>
            <a:endParaRPr lang="en-GB" sz="2000">
              <a:hlinkClick r:id="rId4"/>
            </a:endParaRPr>
          </a:p>
          <a:p>
            <a:r>
              <a:rPr lang="en-GB" sz="2000">
                <a:hlinkClick r:id="rId4"/>
              </a:rPr>
              <a:t>KCSIE with highlights for governors roles and responsibilities</a:t>
            </a:r>
            <a:endParaRPr lang="en-GB" sz="2000"/>
          </a:p>
          <a:p>
            <a:endParaRPr lang="en-GB" sz="2000" b="1">
              <a:solidFill>
                <a:srgbClr val="C00000"/>
              </a:solidFill>
            </a:endParaRPr>
          </a:p>
        </p:txBody>
      </p:sp>
    </p:spTree>
    <p:extLst>
      <p:ext uri="{BB962C8B-B14F-4D97-AF65-F5344CB8AC3E}">
        <p14:creationId xmlns:p14="http://schemas.microsoft.com/office/powerpoint/2010/main" val="86794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101;p16"/>
          <p:cNvSpPr/>
          <p:nvPr/>
        </p:nvSpPr>
        <p:spPr>
          <a:xfrm>
            <a:off x="0" y="1"/>
            <a:ext cx="8147957" cy="669470"/>
          </a:xfrm>
          <a:prstGeom prst="rect">
            <a:avLst/>
          </a:prstGeom>
          <a:solidFill>
            <a:srgbClr val="00B050"/>
          </a:solidFill>
          <a:ln>
            <a:noFill/>
          </a:ln>
        </p:spPr>
        <p:txBody>
          <a:bodyPr spcFirstLastPara="1" wrap="square" lIns="91425" tIns="45700" rIns="91425" bIns="45700" anchor="t" anchorCtr="0">
            <a:noAutofit/>
          </a:bodyPr>
          <a:lstStyle/>
          <a:p>
            <a:pPr defTabSz="457200">
              <a:defRPr/>
            </a:pPr>
            <a:r>
              <a:rPr lang="en-GB" sz="3200">
                <a:solidFill>
                  <a:schemeClr val="bg1"/>
                </a:solidFill>
              </a:rPr>
              <a:t>KCSIE 2021 role of governing body/proprietors</a:t>
            </a:r>
            <a:endParaRPr lang="en-GB" sz="3200"/>
          </a:p>
        </p:txBody>
      </p:sp>
      <p:pic>
        <p:nvPicPr>
          <p:cNvPr id="4" name="Picture 3" descr="A picture containing text&#10;&#10;Description automatically generated">
            <a:hlinkClick r:id="rId2"/>
            <a:extLst>
              <a:ext uri="{FF2B5EF4-FFF2-40B4-BE49-F238E27FC236}">
                <a16:creationId xmlns:a16="http://schemas.microsoft.com/office/drawing/2014/main" id="{EB706490-D4E9-49C5-A8F2-B27FD291E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190" y="252243"/>
            <a:ext cx="2722224" cy="3866982"/>
          </a:xfrm>
          <a:prstGeom prst="rect">
            <a:avLst/>
          </a:prstGeom>
        </p:spPr>
      </p:pic>
      <p:sp>
        <p:nvSpPr>
          <p:cNvPr id="10" name="TextBox 9">
            <a:extLst>
              <a:ext uri="{FF2B5EF4-FFF2-40B4-BE49-F238E27FC236}">
                <a16:creationId xmlns:a16="http://schemas.microsoft.com/office/drawing/2014/main" id="{5BC3DF85-2DE5-40BA-831C-28531EAE6CFE}"/>
              </a:ext>
            </a:extLst>
          </p:cNvPr>
          <p:cNvSpPr txBox="1"/>
          <p:nvPr/>
        </p:nvSpPr>
        <p:spPr>
          <a:xfrm>
            <a:off x="54606" y="669471"/>
            <a:ext cx="8914029" cy="3416320"/>
          </a:xfrm>
          <a:prstGeom prst="rect">
            <a:avLst/>
          </a:prstGeom>
          <a:noFill/>
        </p:spPr>
        <p:txBody>
          <a:bodyPr wrap="square">
            <a:spAutoFit/>
          </a:bodyPr>
          <a:lstStyle/>
          <a:p>
            <a:r>
              <a:rPr lang="en-GB" sz="2400" b="1">
                <a:solidFill>
                  <a:srgbClr val="FF0000"/>
                </a:solidFill>
              </a:rPr>
              <a:t>Whole school approach to safeguarding: </a:t>
            </a:r>
          </a:p>
          <a:p>
            <a:pPr marL="342900" indent="-342900">
              <a:buFont typeface="Arial" panose="020B0604020202020204" pitchFamily="34" charset="0"/>
              <a:buChar char="•"/>
            </a:pPr>
            <a:r>
              <a:rPr lang="en-GB" sz="2400"/>
              <a:t>Safeguarding and child protection are at the forefront and underpin all relevant aspects of process and policy development. </a:t>
            </a:r>
          </a:p>
          <a:p>
            <a:pPr marL="342900" indent="-342900">
              <a:buFont typeface="Arial" panose="020B0604020202020204" pitchFamily="34" charset="0"/>
              <a:buChar char="•"/>
            </a:pPr>
            <a:r>
              <a:rPr lang="en-GB" sz="2400"/>
              <a:t>All systems, processes and policies should operate with the best interest of the child at their heart. </a:t>
            </a:r>
          </a:p>
          <a:p>
            <a:pPr marL="342900" indent="-342900">
              <a:buFont typeface="Arial" panose="020B0604020202020204" pitchFamily="34" charset="0"/>
              <a:buChar char="•"/>
            </a:pPr>
            <a:r>
              <a:rPr lang="en-GB" sz="2400">
                <a:solidFill>
                  <a:srgbClr val="FF0000"/>
                </a:solidFill>
              </a:rPr>
              <a:t>Systems should be in place, well promoted, easily understood and easily accessible for children to confidently report abuse. </a:t>
            </a:r>
          </a:p>
          <a:p>
            <a:pPr marL="342900" indent="-342900">
              <a:buFont typeface="Arial" panose="020B0604020202020204" pitchFamily="34" charset="0"/>
              <a:buChar char="•"/>
            </a:pPr>
            <a:r>
              <a:rPr lang="en-GB" sz="2400">
                <a:solidFill>
                  <a:srgbClr val="FF0000"/>
                </a:solidFill>
              </a:rPr>
              <a:t>Concerns will be treated seriously, where learners can express their views and give feedback. </a:t>
            </a:r>
          </a:p>
        </p:txBody>
      </p:sp>
      <p:sp>
        <p:nvSpPr>
          <p:cNvPr id="9" name="Content Placeholder 2">
            <a:extLst>
              <a:ext uri="{FF2B5EF4-FFF2-40B4-BE49-F238E27FC236}">
                <a16:creationId xmlns:a16="http://schemas.microsoft.com/office/drawing/2014/main" id="{3EA41EA1-37A4-40C8-ADD0-227770FBBD21}"/>
              </a:ext>
            </a:extLst>
          </p:cNvPr>
          <p:cNvSpPr txBox="1">
            <a:spLocks/>
          </p:cNvSpPr>
          <p:nvPr/>
        </p:nvSpPr>
        <p:spPr>
          <a:xfrm>
            <a:off x="177084" y="4755261"/>
            <a:ext cx="8373776" cy="24021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b="1"/>
              <a:t>The Designated Safeguarding Lead:</a:t>
            </a:r>
          </a:p>
          <a:p>
            <a:r>
              <a:rPr lang="en-GB" sz="2400">
                <a:solidFill>
                  <a:srgbClr val="FF0000"/>
                </a:solidFill>
              </a:rPr>
              <a:t>Support development in role with new responsibilities around promoting the educational outcomes for children with a social worker. </a:t>
            </a:r>
          </a:p>
          <a:p>
            <a:endParaRPr lang="en-GB" sz="2400"/>
          </a:p>
        </p:txBody>
      </p:sp>
      <p:pic>
        <p:nvPicPr>
          <p:cNvPr id="11" name="Picture 4" descr="Business leader leading the way to his colleagues Free Vector">
            <a:extLst>
              <a:ext uri="{FF2B5EF4-FFF2-40B4-BE49-F238E27FC236}">
                <a16:creationId xmlns:a16="http://schemas.microsoft.com/office/drawing/2014/main" id="{5AB8F3C7-CEBC-454C-ACB8-D54B2D82E6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819" b="17732"/>
          <a:stretch/>
        </p:blipFill>
        <p:spPr bwMode="auto">
          <a:xfrm>
            <a:off x="8706683" y="4505739"/>
            <a:ext cx="3308233" cy="216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89" y="164684"/>
            <a:ext cx="5754788" cy="4525963"/>
          </a:xfrm>
        </p:spPr>
        <p:txBody>
          <a:bodyPr/>
          <a:lstStyle/>
          <a:p>
            <a:pPr marL="0" indent="0">
              <a:buNone/>
            </a:pPr>
            <a:r>
              <a:rPr lang="en-GB" sz="2000" b="1"/>
              <a:t>Staff training and opportunities to teach safeguarding</a:t>
            </a:r>
          </a:p>
          <a:p>
            <a:r>
              <a:rPr lang="en-GB" sz="2000">
                <a:solidFill>
                  <a:srgbClr val="FF0000"/>
                </a:solidFill>
              </a:rPr>
              <a:t>Ensure that staff undergo safeguarding training (including online safety) and safeguarding on the curriculum is integrated. </a:t>
            </a:r>
          </a:p>
          <a:p>
            <a:r>
              <a:rPr lang="en-GB" sz="2000">
                <a:solidFill>
                  <a:srgbClr val="FF0000"/>
                </a:solidFill>
              </a:rPr>
              <a:t>Teachers standards expectations for managing behaviour effectively requires teachers to have a clear understanding of needs of all pupils. </a:t>
            </a:r>
          </a:p>
          <a:p>
            <a:endParaRPr lang="en-GB" sz="2000"/>
          </a:p>
          <a:p>
            <a:endParaRPr lang="en-GB" sz="2000"/>
          </a:p>
        </p:txBody>
      </p:sp>
      <p:sp>
        <p:nvSpPr>
          <p:cNvPr id="6" name="Content Placeholder 4">
            <a:extLst>
              <a:ext uri="{FF2B5EF4-FFF2-40B4-BE49-F238E27FC236}">
                <a16:creationId xmlns:a16="http://schemas.microsoft.com/office/drawing/2014/main" id="{26424842-6194-4768-AC3A-05B5B7711C21}"/>
              </a:ext>
            </a:extLst>
          </p:cNvPr>
          <p:cNvSpPr txBox="1">
            <a:spLocks/>
          </p:cNvSpPr>
          <p:nvPr/>
        </p:nvSpPr>
        <p:spPr>
          <a:xfrm>
            <a:off x="57288" y="3141564"/>
            <a:ext cx="5754787" cy="23899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a:t>Online Safety</a:t>
            </a:r>
          </a:p>
          <a:p>
            <a:r>
              <a:rPr lang="en-GB" sz="2000">
                <a:solidFill>
                  <a:srgbClr val="FF0000"/>
                </a:solidFill>
              </a:rPr>
              <a:t>Online safety should be a running and interrelated theme whilst devising and implementing policies and procedures. </a:t>
            </a:r>
          </a:p>
          <a:p>
            <a:r>
              <a:rPr lang="en-GB" sz="2000"/>
              <a:t>Ensure appropriate filters and monitoring systems are in place. </a:t>
            </a:r>
          </a:p>
          <a:p>
            <a:r>
              <a:rPr lang="en-GB" sz="2000"/>
              <a:t>Review the effectiveness of online safety provisions. </a:t>
            </a:r>
            <a:r>
              <a:rPr lang="en-GB" sz="2000">
                <a:hlinkClick r:id="rId3"/>
              </a:rPr>
              <a:t>Online safety in schools and colleges: Questions from the Governing Board - GOV.UK (www.gov.uk)</a:t>
            </a:r>
            <a:endParaRPr lang="en-GB" sz="2000"/>
          </a:p>
          <a:p>
            <a:endParaRPr lang="en-GB" sz="2000"/>
          </a:p>
          <a:p>
            <a:endParaRPr lang="en-GB" sz="2000"/>
          </a:p>
          <a:p>
            <a:pPr marL="0" indent="0">
              <a:buNone/>
            </a:pPr>
            <a:endParaRPr lang="en-GB"/>
          </a:p>
        </p:txBody>
      </p:sp>
      <p:pic>
        <p:nvPicPr>
          <p:cNvPr id="4" name="Picture 3">
            <a:extLst>
              <a:ext uri="{FF2B5EF4-FFF2-40B4-BE49-F238E27FC236}">
                <a16:creationId xmlns:a16="http://schemas.microsoft.com/office/drawing/2014/main" id="{82769C9A-42E9-43E3-A989-052A75E7235C}"/>
              </a:ext>
            </a:extLst>
          </p:cNvPr>
          <p:cNvPicPr>
            <a:picLocks noChangeAspect="1"/>
          </p:cNvPicPr>
          <p:nvPr/>
        </p:nvPicPr>
        <p:blipFill>
          <a:blip r:embed="rId4"/>
          <a:stretch>
            <a:fillRect/>
          </a:stretch>
        </p:blipFill>
        <p:spPr>
          <a:xfrm>
            <a:off x="5952545" y="661708"/>
            <a:ext cx="2037108" cy="3948209"/>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FC6EC93-7F3D-4511-B160-014E0F65FFEA}"/>
              </a:ext>
            </a:extLst>
          </p:cNvPr>
          <p:cNvSpPr txBox="1"/>
          <p:nvPr/>
        </p:nvSpPr>
        <p:spPr>
          <a:xfrm>
            <a:off x="6309896" y="6243645"/>
            <a:ext cx="6102626" cy="369332"/>
          </a:xfrm>
          <a:prstGeom prst="rect">
            <a:avLst/>
          </a:prstGeom>
          <a:noFill/>
        </p:spPr>
        <p:txBody>
          <a:bodyPr wrap="square">
            <a:spAutoFit/>
          </a:bodyPr>
          <a:lstStyle/>
          <a:p>
            <a:r>
              <a:rPr lang="en-GB">
                <a:hlinkClick r:id="rId5"/>
              </a:rPr>
              <a:t>Bristol Safer Schools App (bristolsafeguardingineducation.org)</a:t>
            </a:r>
            <a:endParaRPr lang="en-GB"/>
          </a:p>
        </p:txBody>
      </p:sp>
      <p:pic>
        <p:nvPicPr>
          <p:cNvPr id="7" name="Picture 2" descr="See the source image">
            <a:extLst>
              <a:ext uri="{FF2B5EF4-FFF2-40B4-BE49-F238E27FC236}">
                <a16:creationId xmlns:a16="http://schemas.microsoft.com/office/drawing/2014/main" id="{5D48F444-ECE9-4AC3-8828-1E54CE11E6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1772" y="429689"/>
            <a:ext cx="4180228" cy="418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3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6" descr="Stop bullying concept Free Vector">
            <a:extLst>
              <a:ext uri="{FF2B5EF4-FFF2-40B4-BE49-F238E27FC236}">
                <a16:creationId xmlns:a16="http://schemas.microsoft.com/office/drawing/2014/main" id="{54C79687-CF50-45EB-B6EB-A7222CC37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599" y="714493"/>
            <a:ext cx="3549069" cy="25904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1570735-716B-4D47-ABB4-007A1CFB0725}"/>
              </a:ext>
            </a:extLst>
          </p:cNvPr>
          <p:cNvSpPr txBox="1"/>
          <p:nvPr/>
        </p:nvSpPr>
        <p:spPr>
          <a:xfrm>
            <a:off x="84332" y="70662"/>
            <a:ext cx="8340436" cy="3970318"/>
          </a:xfrm>
          <a:prstGeom prst="rect">
            <a:avLst/>
          </a:prstGeom>
          <a:noFill/>
        </p:spPr>
        <p:txBody>
          <a:bodyPr wrap="square">
            <a:spAutoFit/>
          </a:bodyPr>
          <a:lstStyle/>
          <a:p>
            <a:pPr marL="0" indent="0">
              <a:buNone/>
            </a:pPr>
            <a:r>
              <a:rPr lang="en-GB" sz="1800" b="1"/>
              <a:t>Peer on peer harm</a:t>
            </a:r>
          </a:p>
          <a:p>
            <a:pPr marL="0" indent="0">
              <a:buNone/>
            </a:pPr>
            <a:endParaRPr lang="en-GB" sz="1800" b="1"/>
          </a:p>
          <a:p>
            <a:r>
              <a:rPr lang="en-GB" sz="1800"/>
              <a:t>Your safeguarding and child protection policy should contain: </a:t>
            </a:r>
          </a:p>
          <a:p>
            <a:pPr marL="285750" indent="-285750">
              <a:buFont typeface="Arial" panose="020B0604020202020204" pitchFamily="34" charset="0"/>
              <a:buChar char="•"/>
            </a:pPr>
            <a:r>
              <a:rPr lang="en-GB" sz="1800"/>
              <a:t>Procedures to minimise peer on peer abuse,  </a:t>
            </a:r>
          </a:p>
          <a:p>
            <a:pPr marL="285750" indent="-285750">
              <a:buFont typeface="Arial" panose="020B0604020202020204" pitchFamily="34" charset="0"/>
              <a:buChar char="•"/>
            </a:pPr>
            <a:r>
              <a:rPr lang="en-GB">
                <a:solidFill>
                  <a:srgbClr val="FF0000"/>
                </a:solidFill>
              </a:rPr>
              <a:t>The systems in place for children to confidently report abuse</a:t>
            </a:r>
          </a:p>
          <a:p>
            <a:pPr marL="285750" indent="-285750">
              <a:buFont typeface="Arial" panose="020B0604020202020204" pitchFamily="34" charset="0"/>
              <a:buChar char="•"/>
            </a:pPr>
            <a:r>
              <a:rPr lang="en-GB" sz="1800"/>
              <a:t>how incidents are recorded, investigated and dealt with,</a:t>
            </a:r>
          </a:p>
          <a:p>
            <a:pPr marL="285750" indent="-285750">
              <a:buFont typeface="Arial" panose="020B0604020202020204" pitchFamily="34" charset="0"/>
              <a:buChar char="•"/>
            </a:pPr>
            <a:r>
              <a:rPr lang="en-GB">
                <a:solidFill>
                  <a:srgbClr val="FF0000"/>
                </a:solidFill>
              </a:rPr>
              <a:t>Clear processes </a:t>
            </a:r>
            <a:r>
              <a:rPr lang="en-GB"/>
              <a:t>of </a:t>
            </a:r>
            <a:r>
              <a:rPr lang="en-GB" sz="1800"/>
              <a:t>how victims, </a:t>
            </a:r>
            <a:r>
              <a:rPr lang="en-GB" sz="1800">
                <a:solidFill>
                  <a:srgbClr val="FF0000"/>
                </a:solidFill>
              </a:rPr>
              <a:t>perpetrators, </a:t>
            </a:r>
            <a:r>
              <a:rPr lang="en-GB" sz="1800"/>
              <a:t>and other children affected by peer on peer abuse will be supported, </a:t>
            </a:r>
          </a:p>
          <a:p>
            <a:pPr marL="285750" indent="-285750">
              <a:buFont typeface="Arial" panose="020B0604020202020204" pitchFamily="34" charset="0"/>
              <a:buChar char="•"/>
            </a:pPr>
            <a:r>
              <a:rPr lang="en-GB">
                <a:solidFill>
                  <a:srgbClr val="FF0000"/>
                </a:solidFill>
              </a:rPr>
              <a:t>A recognition that even if there are no reported cases of peer on peer abuse, abuse may still be taking place. </a:t>
            </a:r>
            <a:endParaRPr lang="en-GB" sz="1800">
              <a:solidFill>
                <a:srgbClr val="FF0000"/>
              </a:solidFill>
            </a:endParaRPr>
          </a:p>
          <a:p>
            <a:pPr marL="285750" indent="-285750">
              <a:buFont typeface="Arial" panose="020B0604020202020204" pitchFamily="34" charset="0"/>
              <a:buChar char="•"/>
            </a:pPr>
            <a:r>
              <a:rPr lang="en-GB" sz="1800">
                <a:solidFill>
                  <a:srgbClr val="FF0000"/>
                </a:solidFill>
              </a:rPr>
              <a:t>Zero tolerance approach to abuse </a:t>
            </a:r>
            <a:r>
              <a:rPr lang="en-GB" sz="1800"/>
              <a:t>- should not be passed off as ‘banter’, or ‘part of growing up’…..</a:t>
            </a:r>
            <a:endParaRPr lang="en-GB" sz="1800">
              <a:solidFill>
                <a:srgbClr val="FF0000"/>
              </a:solidFill>
            </a:endParaRPr>
          </a:p>
          <a:p>
            <a:pPr marL="285750" indent="-285750">
              <a:buFont typeface="Arial" panose="020B0604020202020204" pitchFamily="34" charset="0"/>
              <a:buChar char="•"/>
            </a:pPr>
            <a:r>
              <a:rPr lang="en-GB">
                <a:solidFill>
                  <a:srgbClr val="FF0000"/>
                </a:solidFill>
              </a:rPr>
              <a:t>Gender – girls more likely to be victims – (cultural competency</a:t>
            </a:r>
            <a:r>
              <a:rPr lang="en-GB"/>
              <a:t>)</a:t>
            </a:r>
          </a:p>
          <a:p>
            <a:pPr marL="285750" indent="-285750">
              <a:buFont typeface="Arial" panose="020B0604020202020204" pitchFamily="34" charset="0"/>
              <a:buChar char="•"/>
            </a:pPr>
            <a:r>
              <a:rPr lang="en-GB" sz="1800"/>
              <a:t>Different forms that peer on peer harm can take. </a:t>
            </a:r>
          </a:p>
        </p:txBody>
      </p:sp>
      <p:sp>
        <p:nvSpPr>
          <p:cNvPr id="10" name="TextBox 9">
            <a:extLst>
              <a:ext uri="{FF2B5EF4-FFF2-40B4-BE49-F238E27FC236}">
                <a16:creationId xmlns:a16="http://schemas.microsoft.com/office/drawing/2014/main" id="{E83A9710-0581-49F9-B363-54AD72D8694F}"/>
              </a:ext>
            </a:extLst>
          </p:cNvPr>
          <p:cNvSpPr txBox="1"/>
          <p:nvPr/>
        </p:nvSpPr>
        <p:spPr>
          <a:xfrm>
            <a:off x="5589104" y="4307413"/>
            <a:ext cx="6142382" cy="646331"/>
          </a:xfrm>
          <a:prstGeom prst="rect">
            <a:avLst/>
          </a:prstGeom>
          <a:noFill/>
        </p:spPr>
        <p:txBody>
          <a:bodyPr wrap="square">
            <a:spAutoFit/>
          </a:bodyPr>
          <a:lstStyle/>
          <a:p>
            <a:pPr marL="0" indent="0">
              <a:buNone/>
            </a:pPr>
            <a:r>
              <a:rPr lang="en-GB" sz="1800" b="1"/>
              <a:t>Part 4 - Managing allegations made against/concerns raised about staff</a:t>
            </a:r>
          </a:p>
        </p:txBody>
      </p:sp>
      <p:sp>
        <p:nvSpPr>
          <p:cNvPr id="12" name="TextBox 11">
            <a:extLst>
              <a:ext uri="{FF2B5EF4-FFF2-40B4-BE49-F238E27FC236}">
                <a16:creationId xmlns:a16="http://schemas.microsoft.com/office/drawing/2014/main" id="{ACAD08A3-49FB-4839-891B-3CEDB7D19652}"/>
              </a:ext>
            </a:extLst>
          </p:cNvPr>
          <p:cNvSpPr txBox="1"/>
          <p:nvPr/>
        </p:nvSpPr>
        <p:spPr>
          <a:xfrm>
            <a:off x="5688466" y="5220177"/>
            <a:ext cx="6142382" cy="923330"/>
          </a:xfrm>
          <a:prstGeom prst="rect">
            <a:avLst/>
          </a:prstGeom>
          <a:noFill/>
        </p:spPr>
        <p:txBody>
          <a:bodyPr wrap="square">
            <a:spAutoFit/>
          </a:bodyPr>
          <a:lstStyle/>
          <a:p>
            <a:pPr marL="342900" indent="-342900">
              <a:buFont typeface="Arial" panose="020B0604020202020204" pitchFamily="34" charset="0"/>
              <a:buChar char="•"/>
            </a:pPr>
            <a:r>
              <a:rPr lang="en-GB" sz="1800">
                <a:solidFill>
                  <a:srgbClr val="FF0000"/>
                </a:solidFill>
              </a:rPr>
              <a:t>Ensure that policies and processes are in place to deal with concerns that do not meet the harm threshold – staff code of conduct and safeguarding policies. </a:t>
            </a:r>
          </a:p>
        </p:txBody>
      </p:sp>
      <p:pic>
        <p:nvPicPr>
          <p:cNvPr id="7" name="Picture 6">
            <a:extLst>
              <a:ext uri="{FF2B5EF4-FFF2-40B4-BE49-F238E27FC236}">
                <a16:creationId xmlns:a16="http://schemas.microsoft.com/office/drawing/2014/main" id="{8836E15C-837A-4593-AA14-40B2447FB9B7}"/>
              </a:ext>
            </a:extLst>
          </p:cNvPr>
          <p:cNvPicPr>
            <a:picLocks noChangeAspect="1"/>
          </p:cNvPicPr>
          <p:nvPr/>
        </p:nvPicPr>
        <p:blipFill>
          <a:blip r:embed="rId3"/>
          <a:stretch>
            <a:fillRect/>
          </a:stretch>
        </p:blipFill>
        <p:spPr>
          <a:xfrm>
            <a:off x="989556" y="4100434"/>
            <a:ext cx="3670126" cy="2554445"/>
          </a:xfrm>
          <a:prstGeom prst="rect">
            <a:avLst/>
          </a:prstGeom>
          <a:ln>
            <a:noFill/>
          </a:ln>
          <a:effectLst>
            <a:softEdge rad="112500"/>
          </a:effectLst>
        </p:spPr>
      </p:pic>
    </p:spTree>
    <p:extLst>
      <p:ext uri="{BB962C8B-B14F-4D97-AF65-F5344CB8AC3E}">
        <p14:creationId xmlns:p14="http://schemas.microsoft.com/office/powerpoint/2010/main" val="21493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7982BC-E2DB-40C1-9D55-6DEF94454D34}"/>
              </a:ext>
            </a:extLst>
          </p:cNvPr>
          <p:cNvSpPr txBox="1">
            <a:spLocks/>
          </p:cNvSpPr>
          <p:nvPr/>
        </p:nvSpPr>
        <p:spPr>
          <a:xfrm>
            <a:off x="9453" y="0"/>
            <a:ext cx="6467548" cy="692696"/>
          </a:xfrm>
          <a:prstGeom prst="rect">
            <a:avLst/>
          </a:prstGeom>
          <a:solidFill>
            <a:srgbClr val="00B050"/>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b="1">
                <a:solidFill>
                  <a:schemeClr val="bg1"/>
                </a:solidFill>
              </a:rPr>
              <a:t>How can we support?</a:t>
            </a:r>
            <a:endParaRPr lang="en-GB" sz="4000">
              <a:solidFill>
                <a:schemeClr val="bg1"/>
              </a:solidFill>
            </a:endParaRPr>
          </a:p>
        </p:txBody>
      </p:sp>
      <p:sp>
        <p:nvSpPr>
          <p:cNvPr id="3" name="TextBox 2">
            <a:extLst>
              <a:ext uri="{FF2B5EF4-FFF2-40B4-BE49-F238E27FC236}">
                <a16:creationId xmlns:a16="http://schemas.microsoft.com/office/drawing/2014/main" id="{AF932006-3B2B-4027-BA0D-9643F22A5D22}"/>
              </a:ext>
            </a:extLst>
          </p:cNvPr>
          <p:cNvSpPr txBox="1"/>
          <p:nvPr/>
        </p:nvSpPr>
        <p:spPr>
          <a:xfrm>
            <a:off x="241300" y="979467"/>
            <a:ext cx="5372101" cy="6524863"/>
          </a:xfrm>
          <a:prstGeom prst="rect">
            <a:avLst/>
          </a:prstGeom>
          <a:noFill/>
        </p:spPr>
        <p:txBody>
          <a:bodyPr wrap="square" rtlCol="0">
            <a:spAutoFit/>
          </a:bodyPr>
          <a:lstStyle/>
          <a:p>
            <a:r>
              <a:rPr lang="en-GB" sz="2000">
                <a:sym typeface="Wingdings" panose="05000000000000000000" pitchFamily="2" charset="2"/>
              </a:rPr>
              <a:t>98. It is especially important that schools and colleges understand their role within the local safeguarding arrangements. </a:t>
            </a:r>
            <a:r>
              <a:rPr lang="en-GB" sz="2000" b="1">
                <a:sym typeface="Wingdings" panose="05000000000000000000" pitchFamily="2" charset="2"/>
              </a:rPr>
              <a:t>Governing bodies, proprietors, and their senior leadership teams</a:t>
            </a:r>
            <a:r>
              <a:rPr lang="en-GB" sz="2000">
                <a:sym typeface="Wingdings" panose="05000000000000000000" pitchFamily="2" charset="2"/>
              </a:rPr>
              <a:t>, especially their designated safeguarding leads, should make themselves aware of and follow their local arrangements.</a:t>
            </a:r>
          </a:p>
          <a:p>
            <a:endParaRPr lang="en-GB" sz="2000" b="1">
              <a:sym typeface="Wingdings" panose="05000000000000000000" pitchFamily="2" charset="2"/>
            </a:endParaRPr>
          </a:p>
          <a:p>
            <a:endParaRPr lang="en-GB" sz="2000"/>
          </a:p>
          <a:p>
            <a:r>
              <a:rPr lang="en-GB" sz="2000"/>
              <a:t>100. Working Together is very clear that all schools (including those in multi-academy trusts) and colleges in the local area </a:t>
            </a:r>
            <a:r>
              <a:rPr lang="en-GB" sz="2000" b="1"/>
              <a:t>should be fully engaged, involved, and included in safeguarding arrangements</a:t>
            </a:r>
            <a:r>
              <a:rPr lang="en-GB" sz="2000"/>
              <a:t>. It is expected that, locally, the safeguarding partners will name schools and colleges as relevant agencies and will reach their own conclusions on the best way to achieve the active engagement with individual institutions in a meaningful way.</a:t>
            </a:r>
            <a:endParaRPr lang="en-GB" sz="2000">
              <a:sym typeface="Wingdings" panose="05000000000000000000" pitchFamily="2" charset="2"/>
            </a:endParaRPr>
          </a:p>
          <a:p>
            <a:pPr marL="342900" indent="-342900">
              <a:buFont typeface="Arial" panose="020B0604020202020204" pitchFamily="34" charset="0"/>
              <a:buChar char="•"/>
            </a:pPr>
            <a:endParaRPr lang="en-GB" sz="2000" b="1"/>
          </a:p>
          <a:p>
            <a:pPr marL="285750" indent="-285750">
              <a:buFont typeface="Wingdings" panose="05000000000000000000" pitchFamily="2" charset="2"/>
              <a:buChar char="q"/>
            </a:pPr>
            <a:endParaRPr lang="en-GB"/>
          </a:p>
        </p:txBody>
      </p:sp>
      <p:sp>
        <p:nvSpPr>
          <p:cNvPr id="2" name="Rectangle 1">
            <a:extLst>
              <a:ext uri="{FF2B5EF4-FFF2-40B4-BE49-F238E27FC236}">
                <a16:creationId xmlns:a16="http://schemas.microsoft.com/office/drawing/2014/main" id="{54FCD8A8-8FFB-4A36-BA1B-4A3108051D08}"/>
              </a:ext>
            </a:extLst>
          </p:cNvPr>
          <p:cNvSpPr/>
          <p:nvPr/>
        </p:nvSpPr>
        <p:spPr>
          <a:xfrm>
            <a:off x="6588053" y="0"/>
            <a:ext cx="5603947" cy="6432530"/>
          </a:xfrm>
          <a:prstGeom prst="rect">
            <a:avLst/>
          </a:prstGeom>
          <a:ln w="57150">
            <a:solidFill>
              <a:srgbClr val="00B050"/>
            </a:solidFill>
          </a:ln>
        </p:spPr>
        <p:txBody>
          <a:bodyPr wrap="square">
            <a:spAutoFit/>
          </a:bodyPr>
          <a:lstStyle/>
          <a:p>
            <a:r>
              <a:rPr lang="en-GB" sz="2400"/>
              <a:t>10 mins in breakout rooms. </a:t>
            </a:r>
          </a:p>
          <a:p>
            <a:endParaRPr lang="en-GB">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endParaRPr lang="en-GB" sz="1600">
              <a:solidFill>
                <a:srgbClr val="000000"/>
              </a:solidFill>
              <a:latin typeface="Arial" panose="020B0604020202020204" pitchFamily="34" charset="0"/>
            </a:endParaRPr>
          </a:p>
          <a:p>
            <a:endParaRPr lang="en-GB" sz="2400">
              <a:solidFill>
                <a:srgbClr val="000000"/>
              </a:solidFill>
              <a:latin typeface="Arial" panose="020B0604020202020204" pitchFamily="34" charset="0"/>
            </a:endParaRPr>
          </a:p>
          <a:p>
            <a:endParaRPr lang="en-GB" sz="2400">
              <a:solidFill>
                <a:srgbClr val="000000"/>
              </a:solidFill>
              <a:latin typeface="Arial" panose="020B0604020202020204" pitchFamily="34" charset="0"/>
            </a:endParaRPr>
          </a:p>
          <a:p>
            <a:endParaRPr lang="en-GB" sz="2400">
              <a:solidFill>
                <a:srgbClr val="000000"/>
              </a:solidFill>
              <a:latin typeface="Arial" panose="020B0604020202020204" pitchFamily="34" charset="0"/>
            </a:endParaRPr>
          </a:p>
          <a:p>
            <a:endParaRPr lang="en-GB" sz="2400">
              <a:solidFill>
                <a:srgbClr val="000000"/>
              </a:solidFill>
              <a:latin typeface="Arial" panose="020B0604020202020204" pitchFamily="34" charset="0"/>
            </a:endParaRPr>
          </a:p>
          <a:p>
            <a:endParaRPr lang="en-GB" sz="2400">
              <a:solidFill>
                <a:srgbClr val="000000"/>
              </a:solidFill>
              <a:latin typeface="Arial" panose="020B0604020202020204" pitchFamily="34" charset="0"/>
            </a:endParaRPr>
          </a:p>
          <a:p>
            <a:endParaRPr lang="en-GB" sz="2400">
              <a:solidFill>
                <a:srgbClr val="000000"/>
              </a:solidFill>
              <a:latin typeface="Arial" panose="020B0604020202020204" pitchFamily="34" charset="0"/>
            </a:endParaRPr>
          </a:p>
          <a:p>
            <a:endParaRPr lang="en-GB" sz="2000">
              <a:solidFill>
                <a:srgbClr val="000000"/>
              </a:solidFill>
              <a:latin typeface="Arial" panose="020B0604020202020204" pitchFamily="34" charset="0"/>
            </a:endParaRPr>
          </a:p>
          <a:p>
            <a:endParaRPr lang="en-GB" sz="2000">
              <a:solidFill>
                <a:srgbClr val="000000"/>
              </a:solidFill>
              <a:latin typeface="Arial" panose="020B0604020202020204" pitchFamily="34" charset="0"/>
            </a:endParaRPr>
          </a:p>
          <a:p>
            <a:r>
              <a:rPr lang="en-GB" sz="2000">
                <a:solidFill>
                  <a:srgbClr val="000000"/>
                </a:solidFill>
                <a:latin typeface="Arial" panose="020B0604020202020204" pitchFamily="34" charset="0"/>
              </a:rPr>
              <a:t>Discuss your needs </a:t>
            </a:r>
          </a:p>
          <a:p>
            <a:endParaRPr lang="en-GB" sz="2000">
              <a:solidFill>
                <a:srgbClr val="000000"/>
              </a:solidFill>
              <a:latin typeface="Arial" panose="020B0604020202020204" pitchFamily="34" charset="0"/>
            </a:endParaRPr>
          </a:p>
          <a:p>
            <a:r>
              <a:rPr lang="en-GB" sz="2000">
                <a:solidFill>
                  <a:srgbClr val="000000"/>
                </a:solidFill>
                <a:latin typeface="Arial" panose="020B0604020202020204" pitchFamily="34" charset="0"/>
              </a:rPr>
              <a:t>Is there anything you want from us to help you with your roles responsibilities?</a:t>
            </a:r>
            <a:endParaRPr lang="en-GB" sz="2400">
              <a:solidFill>
                <a:srgbClr val="000000"/>
              </a:solidFill>
              <a:latin typeface="Arial" panose="020B0604020202020204" pitchFamily="34" charset="0"/>
            </a:endParaRPr>
          </a:p>
        </p:txBody>
      </p:sp>
      <p:pic>
        <p:nvPicPr>
          <p:cNvPr id="6" name="Picture 5" descr="Graphical user interface, website&#10;&#10;Description automatically generated">
            <a:extLst>
              <a:ext uri="{FF2B5EF4-FFF2-40B4-BE49-F238E27FC236}">
                <a16:creationId xmlns:a16="http://schemas.microsoft.com/office/drawing/2014/main" id="{AF76E9C6-95DC-4B75-9C4B-3F5A17628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399" y="761055"/>
            <a:ext cx="3827467" cy="2551644"/>
          </a:xfrm>
          <a:prstGeom prst="rect">
            <a:avLst/>
          </a:prstGeom>
        </p:spPr>
      </p:pic>
      <p:pic>
        <p:nvPicPr>
          <p:cNvPr id="7" name="Picture 6">
            <a:extLst>
              <a:ext uri="{FF2B5EF4-FFF2-40B4-BE49-F238E27FC236}">
                <a16:creationId xmlns:a16="http://schemas.microsoft.com/office/drawing/2014/main" id="{1B30F498-7270-4CD5-8AA6-6FF026EB621B}"/>
              </a:ext>
            </a:extLst>
          </p:cNvPr>
          <p:cNvPicPr>
            <a:picLocks noChangeAspect="1"/>
          </p:cNvPicPr>
          <p:nvPr/>
        </p:nvPicPr>
        <p:blipFill>
          <a:blip r:embed="rId4"/>
          <a:stretch>
            <a:fillRect/>
          </a:stretch>
        </p:blipFill>
        <p:spPr>
          <a:xfrm>
            <a:off x="9615280" y="2211328"/>
            <a:ext cx="2460450" cy="2435343"/>
          </a:xfrm>
          <a:prstGeom prst="rect">
            <a:avLst/>
          </a:prstGeom>
        </p:spPr>
      </p:pic>
    </p:spTree>
    <p:extLst>
      <p:ext uri="{BB962C8B-B14F-4D97-AF65-F5344CB8AC3E}">
        <p14:creationId xmlns:p14="http://schemas.microsoft.com/office/powerpoint/2010/main" val="2734640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A0A9E1C-7F24-489A-A0F1-07A5ECEF0BC4}"/>
              </a:ext>
            </a:extLst>
          </p:cNvPr>
          <p:cNvSpPr>
            <a:spLocks noGrp="1"/>
          </p:cNvSpPr>
          <p:nvPr>
            <p:ph type="title"/>
          </p:nvPr>
        </p:nvSpPr>
        <p:spPr>
          <a:xfrm>
            <a:off x="643467" y="0"/>
            <a:ext cx="10905066" cy="1135737"/>
          </a:xfrm>
        </p:spPr>
        <p:txBody>
          <a:bodyPr>
            <a:normAutofit/>
          </a:bodyPr>
          <a:lstStyle/>
          <a:p>
            <a:r>
              <a:rPr lang="en-GB" sz="3600"/>
              <a:t>Any Other Business. </a:t>
            </a:r>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7">
            <a:extLst>
              <a:ext uri="{FF2B5EF4-FFF2-40B4-BE49-F238E27FC236}">
                <a16:creationId xmlns:a16="http://schemas.microsoft.com/office/drawing/2014/main" id="{ECABDC6B-F447-4653-8329-D3A150511B45}"/>
              </a:ext>
            </a:extLst>
          </p:cNvPr>
          <p:cNvGraphicFramePr>
            <a:graphicFrameLocks noGrp="1"/>
          </p:cNvGraphicFramePr>
          <p:nvPr>
            <p:ph idx="1"/>
            <p:extLst>
              <p:ext uri="{D42A27DB-BD31-4B8C-83A1-F6EECF244321}">
                <p14:modId xmlns:p14="http://schemas.microsoft.com/office/powerpoint/2010/main" val="3183513956"/>
              </p:ext>
            </p:extLst>
          </p:nvPr>
        </p:nvGraphicFramePr>
        <p:xfrm>
          <a:off x="838200" y="150389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09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7944"/>
          <a:stretch/>
        </p:blipFill>
        <p:spPr>
          <a:xfrm>
            <a:off x="23747" y="2602173"/>
            <a:ext cx="12168253" cy="4255827"/>
          </a:xfrm>
          <a:prstGeom prst="rect">
            <a:avLst/>
          </a:prstGeom>
        </p:spPr>
      </p:pic>
      <p:sp>
        <p:nvSpPr>
          <p:cNvPr id="5" name="TextBox 4"/>
          <p:cNvSpPr txBox="1"/>
          <p:nvPr/>
        </p:nvSpPr>
        <p:spPr>
          <a:xfrm>
            <a:off x="40730" y="1"/>
            <a:ext cx="12168252" cy="1446550"/>
          </a:xfrm>
          <a:prstGeom prst="rect">
            <a:avLst/>
          </a:prstGeom>
          <a:solidFill>
            <a:schemeClr val="bg1"/>
          </a:solidFill>
        </p:spPr>
        <p:txBody>
          <a:bodyPr wrap="square" rtlCol="0">
            <a:spAutoFit/>
          </a:bodyPr>
          <a:lstStyle/>
          <a:p>
            <a:pPr algn="ctr"/>
            <a:r>
              <a:rPr lang="en-GB" sz="4800"/>
              <a:t>Safeguarding Governors Network  </a:t>
            </a:r>
          </a:p>
          <a:p>
            <a:pPr algn="ctr"/>
            <a:r>
              <a:rPr lang="en-GB" sz="4000"/>
              <a:t>November (Term 1 rescheduled)</a:t>
            </a:r>
          </a:p>
        </p:txBody>
      </p:sp>
    </p:spTree>
    <p:extLst>
      <p:ext uri="{BB962C8B-B14F-4D97-AF65-F5344CB8AC3E}">
        <p14:creationId xmlns:p14="http://schemas.microsoft.com/office/powerpoint/2010/main" val="171881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1869"/>
            <a:ext cx="7435121" cy="584775"/>
          </a:xfrm>
          <a:prstGeom prst="rect">
            <a:avLst/>
          </a:prstGeom>
          <a:noFill/>
        </p:spPr>
        <p:txBody>
          <a:bodyPr wrap="square" lIns="91440" tIns="45720" rIns="91440" bIns="45720" rtlCol="0">
            <a:spAutoFit/>
          </a:bodyPr>
          <a:lstStyle/>
          <a:p>
            <a:pPr defTabSz="1219170"/>
            <a:r>
              <a:rPr lang="en-GB" sz="3200">
                <a:solidFill>
                  <a:srgbClr val="FF0000"/>
                </a:solidFill>
                <a:latin typeface="Calibri"/>
              </a:rPr>
              <a:t>Welcome to the DSL Network Meeting</a:t>
            </a:r>
          </a:p>
        </p:txBody>
      </p:sp>
      <p:sp>
        <p:nvSpPr>
          <p:cNvPr id="6" name="TextBox 5"/>
          <p:cNvSpPr txBox="1"/>
          <p:nvPr/>
        </p:nvSpPr>
        <p:spPr>
          <a:xfrm>
            <a:off x="462944" y="2309352"/>
            <a:ext cx="6079370" cy="4401205"/>
          </a:xfrm>
          <a:prstGeom prst="rect">
            <a:avLst/>
          </a:prstGeom>
          <a:solidFill>
            <a:schemeClr val="bg1">
              <a:lumMod val="95000"/>
            </a:schemeClr>
          </a:solidFill>
        </p:spPr>
        <p:txBody>
          <a:bodyPr wrap="square" lIns="91440" tIns="45720" rIns="91440" bIns="45720" rtlCol="0">
            <a:spAutoFit/>
          </a:bodyPr>
          <a:lstStyle/>
          <a:p>
            <a:pPr marL="342891" indent="-342891" defTabSz="1219170">
              <a:buFont typeface="Wingdings" panose="05000000000000000000" pitchFamily="2" charset="2"/>
              <a:buChar char="q"/>
            </a:pPr>
            <a:r>
              <a:rPr lang="en-GB" sz="2000">
                <a:solidFill>
                  <a:prstClr val="black"/>
                </a:solidFill>
                <a:latin typeface="Calibri"/>
              </a:rPr>
              <a:t>Check your sound settings. You should hear some holding music. </a:t>
            </a:r>
          </a:p>
          <a:p>
            <a:pPr marL="342891" indent="-342891" defTabSz="1219170">
              <a:buFont typeface="Wingdings" panose="05000000000000000000" pitchFamily="2" charset="2"/>
              <a:buChar char="q"/>
            </a:pPr>
            <a:endParaRPr lang="en-GB" sz="2000">
              <a:solidFill>
                <a:prstClr val="black"/>
              </a:solidFill>
              <a:latin typeface="Calibri"/>
            </a:endParaRPr>
          </a:p>
          <a:p>
            <a:pPr marL="342891" indent="-342891" defTabSz="1219170">
              <a:buFont typeface="Wingdings" panose="05000000000000000000" pitchFamily="2" charset="2"/>
              <a:buChar char="q"/>
            </a:pPr>
            <a:r>
              <a:rPr lang="en-GB" sz="2000">
                <a:solidFill>
                  <a:prstClr val="black"/>
                </a:solidFill>
                <a:latin typeface="Calibri"/>
              </a:rPr>
              <a:t>Please make sure you have your name on your display. Click the three dots (</a:t>
            </a:r>
            <a:r>
              <a:rPr lang="en-GB" sz="2000" b="1">
                <a:solidFill>
                  <a:prstClr val="black"/>
                </a:solidFill>
                <a:latin typeface="Calibri"/>
              </a:rPr>
              <a:t>…</a:t>
            </a:r>
            <a:r>
              <a:rPr lang="en-GB" sz="2000">
                <a:solidFill>
                  <a:prstClr val="black"/>
                </a:solidFill>
                <a:latin typeface="Calibri"/>
              </a:rPr>
              <a:t>) on your ‘tile’ to edit. </a:t>
            </a:r>
          </a:p>
          <a:p>
            <a:pPr marL="342891" indent="-342891" defTabSz="1219170">
              <a:buFont typeface="Wingdings" panose="05000000000000000000" pitchFamily="2" charset="2"/>
              <a:buChar char="q"/>
            </a:pPr>
            <a:endParaRPr lang="en-GB" sz="2000">
              <a:solidFill>
                <a:prstClr val="black"/>
              </a:solidFill>
              <a:latin typeface="Calibri"/>
            </a:endParaRPr>
          </a:p>
          <a:p>
            <a:pPr marL="342891" indent="-342891" defTabSz="1219170">
              <a:buFont typeface="Wingdings" panose="05000000000000000000" pitchFamily="2" charset="2"/>
              <a:buChar char="q"/>
            </a:pPr>
            <a:r>
              <a:rPr lang="en-GB" sz="2000">
                <a:solidFill>
                  <a:prstClr val="black"/>
                </a:solidFill>
                <a:latin typeface="Calibri"/>
              </a:rPr>
              <a:t>To sign in– provide your name and setting in the Chat function</a:t>
            </a:r>
          </a:p>
          <a:p>
            <a:pPr defTabSz="1219170"/>
            <a:endParaRPr lang="en-GB" sz="2000">
              <a:solidFill>
                <a:prstClr val="black"/>
              </a:solidFill>
              <a:latin typeface="Calibri"/>
            </a:endParaRPr>
          </a:p>
          <a:p>
            <a:pPr marL="342891" indent="-342891" defTabSz="1219170">
              <a:buFont typeface="Wingdings" panose="05000000000000000000" pitchFamily="2" charset="2"/>
              <a:buChar char="q"/>
            </a:pPr>
            <a:r>
              <a:rPr lang="en-GB" sz="2000">
                <a:solidFill>
                  <a:prstClr val="black"/>
                </a:solidFill>
                <a:latin typeface="Calibri"/>
              </a:rPr>
              <a:t>If you have any technical difficulties please email the  </a:t>
            </a:r>
            <a:r>
              <a:rPr lang="en-GB" sz="2000">
                <a:solidFill>
                  <a:prstClr val="black"/>
                </a:solidFill>
                <a:latin typeface="Calibri"/>
                <a:hlinkClick r:id="rId2"/>
              </a:rPr>
              <a:t>safeguardingineducationteam@bristol.gov.uk</a:t>
            </a:r>
            <a:endParaRPr lang="en-GB" sz="2000">
              <a:solidFill>
                <a:prstClr val="black"/>
              </a:solidFill>
              <a:latin typeface="Calibri"/>
            </a:endParaRPr>
          </a:p>
          <a:p>
            <a:pPr defTabSz="1219170"/>
            <a:endParaRPr lang="en-GB" sz="2000">
              <a:solidFill>
                <a:prstClr val="black"/>
              </a:solidFill>
              <a:latin typeface="Calibri"/>
            </a:endParaRPr>
          </a:p>
          <a:p>
            <a:pPr marL="342891" indent="-342891" defTabSz="1219170">
              <a:buFont typeface="Wingdings" panose="05000000000000000000" pitchFamily="2" charset="2"/>
              <a:buChar char="q"/>
            </a:pPr>
            <a:r>
              <a:rPr lang="en-GB" sz="2000">
                <a:solidFill>
                  <a:prstClr val="black"/>
                </a:solidFill>
                <a:latin typeface="Calibri"/>
              </a:rPr>
              <a:t>If you have the functionality, please can you put your cameras on out of respect for colleagues. </a:t>
            </a:r>
          </a:p>
        </p:txBody>
      </p:sp>
      <p:sp>
        <p:nvSpPr>
          <p:cNvPr id="3" name="TextBox 2"/>
          <p:cNvSpPr txBox="1"/>
          <p:nvPr/>
        </p:nvSpPr>
        <p:spPr>
          <a:xfrm>
            <a:off x="291731" y="865948"/>
            <a:ext cx="6382399" cy="1384995"/>
          </a:xfrm>
          <a:prstGeom prst="rect">
            <a:avLst/>
          </a:prstGeom>
          <a:noFill/>
        </p:spPr>
        <p:txBody>
          <a:bodyPr wrap="square" lIns="91440" tIns="45720" rIns="91440" bIns="45720" rtlCol="0">
            <a:spAutoFit/>
          </a:bodyPr>
          <a:lstStyle/>
          <a:p>
            <a:pPr defTabSz="1219170"/>
            <a:r>
              <a:rPr lang="en-GB" sz="2400">
                <a:solidFill>
                  <a:prstClr val="black"/>
                </a:solidFill>
                <a:latin typeface="Calibri"/>
              </a:rPr>
              <a:t>The session will start at: </a:t>
            </a:r>
            <a:r>
              <a:rPr lang="en-GB" sz="2400" b="1">
                <a:solidFill>
                  <a:prstClr val="black"/>
                </a:solidFill>
                <a:latin typeface="Calibri"/>
              </a:rPr>
              <a:t>8.00am.</a:t>
            </a:r>
          </a:p>
          <a:p>
            <a:pPr defTabSz="1219170"/>
            <a:r>
              <a:rPr lang="en-GB" b="1">
                <a:solidFill>
                  <a:prstClr val="black"/>
                </a:solidFill>
                <a:latin typeface="Calibri"/>
              </a:rPr>
              <a:t>(If you are early – you have time to grab a drink</a:t>
            </a:r>
            <a:r>
              <a:rPr lang="en-GB" sz="2400" b="1">
                <a:solidFill>
                  <a:prstClr val="black"/>
                </a:solidFill>
                <a:latin typeface="Calibri"/>
              </a:rPr>
              <a:t>)</a:t>
            </a:r>
          </a:p>
          <a:p>
            <a:pPr defTabSz="1219170"/>
            <a:endParaRPr lang="en-GB" sz="1200">
              <a:solidFill>
                <a:prstClr val="black"/>
              </a:solidFill>
              <a:latin typeface="Calibri"/>
            </a:endParaRPr>
          </a:p>
          <a:p>
            <a:pPr defTabSz="1219170"/>
            <a:r>
              <a:rPr lang="en-GB" sz="2400">
                <a:solidFill>
                  <a:prstClr val="black"/>
                </a:solidFill>
                <a:latin typeface="Calibri"/>
              </a:rPr>
              <a:t>Facilitated by Jess Curtis &amp; Rosanna Buckland  </a:t>
            </a:r>
            <a:endParaRPr lang="en-GB" sz="2400">
              <a:solidFill>
                <a:srgbClr val="8064A2">
                  <a:lumMod val="75000"/>
                </a:srgbClr>
              </a:solidFill>
              <a:latin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213" y="4540528"/>
            <a:ext cx="563480" cy="43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Horizontal Scroll 13">
            <a:extLst>
              <a:ext uri="{FF2B5EF4-FFF2-40B4-BE49-F238E27FC236}">
                <a16:creationId xmlns:a16="http://schemas.microsoft.com/office/drawing/2014/main" id="{069A60F1-3314-A04D-A0FF-4E6E2041B421}"/>
              </a:ext>
            </a:extLst>
          </p:cNvPr>
          <p:cNvSpPr/>
          <p:nvPr/>
        </p:nvSpPr>
        <p:spPr>
          <a:xfrm>
            <a:off x="7755120" y="5660320"/>
            <a:ext cx="3362451" cy="101608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defTabSz="1219170"/>
            <a:r>
              <a:rPr lang="en-GB" sz="2000">
                <a:solidFill>
                  <a:prstClr val="black"/>
                </a:solidFill>
                <a:latin typeface="Calibri"/>
              </a:rPr>
              <a:t>Follow us @</a:t>
            </a:r>
            <a:r>
              <a:rPr lang="en-GB" sz="2000" err="1">
                <a:solidFill>
                  <a:prstClr val="black"/>
                </a:solidFill>
                <a:latin typeface="Calibri"/>
              </a:rPr>
              <a:t>SETBristol</a:t>
            </a:r>
            <a:r>
              <a:rPr lang="en-GB" sz="2000">
                <a:solidFill>
                  <a:prstClr val="black"/>
                </a:solidFill>
                <a:latin typeface="Calibri"/>
              </a:rPr>
              <a:t> </a:t>
            </a:r>
            <a:endParaRPr lang="en-US" sz="2400">
              <a:solidFill>
                <a:prstClr val="black"/>
              </a:solidFill>
              <a:latin typeface="Calibri"/>
            </a:endParaRPr>
          </a:p>
        </p:txBody>
      </p:sp>
      <p:pic>
        <p:nvPicPr>
          <p:cNvPr id="15" name="Picture 2">
            <a:extLst>
              <a:ext uri="{FF2B5EF4-FFF2-40B4-BE49-F238E27FC236}">
                <a16:creationId xmlns:a16="http://schemas.microsoft.com/office/drawing/2014/main" id="{A1529F4E-B1D9-394B-9D22-01D1EB8B946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11517" y="5883087"/>
            <a:ext cx="557775" cy="5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086E2EC3-6887-4B88-ABAA-212356066848}"/>
              </a:ext>
            </a:extLst>
          </p:cNvPr>
          <p:cNvPicPr>
            <a:picLocks noChangeAspect="1"/>
          </p:cNvPicPr>
          <p:nvPr/>
        </p:nvPicPr>
        <p:blipFill>
          <a:blip r:embed="rId6"/>
          <a:stretch>
            <a:fillRect/>
          </a:stretch>
        </p:blipFill>
        <p:spPr>
          <a:xfrm>
            <a:off x="6895475" y="1482889"/>
            <a:ext cx="5081745" cy="2049538"/>
          </a:xfrm>
          <a:prstGeom prst="rect">
            <a:avLst/>
          </a:prstGeom>
        </p:spPr>
      </p:pic>
      <p:pic>
        <p:nvPicPr>
          <p:cNvPr id="9" name="Picture 8">
            <a:extLst>
              <a:ext uri="{FF2B5EF4-FFF2-40B4-BE49-F238E27FC236}">
                <a16:creationId xmlns:a16="http://schemas.microsoft.com/office/drawing/2014/main" id="{987C968A-A99F-4AC9-B2BA-959B96540C55}"/>
              </a:ext>
            </a:extLst>
          </p:cNvPr>
          <p:cNvPicPr>
            <a:picLocks noChangeAspect="1"/>
          </p:cNvPicPr>
          <p:nvPr/>
        </p:nvPicPr>
        <p:blipFill>
          <a:blip r:embed="rId7"/>
          <a:stretch>
            <a:fillRect/>
          </a:stretch>
        </p:blipFill>
        <p:spPr>
          <a:xfrm>
            <a:off x="6895475" y="3497207"/>
            <a:ext cx="5131877" cy="2086643"/>
          </a:xfrm>
          <a:prstGeom prst="rect">
            <a:avLst/>
          </a:prstGeom>
        </p:spPr>
      </p:pic>
      <p:sp>
        <p:nvSpPr>
          <p:cNvPr id="10" name="TextBox 9">
            <a:extLst>
              <a:ext uri="{FF2B5EF4-FFF2-40B4-BE49-F238E27FC236}">
                <a16:creationId xmlns:a16="http://schemas.microsoft.com/office/drawing/2014/main" id="{59FC965A-BFF6-4F6B-985E-CA7694680426}"/>
              </a:ext>
            </a:extLst>
          </p:cNvPr>
          <p:cNvSpPr txBox="1"/>
          <p:nvPr/>
        </p:nvSpPr>
        <p:spPr>
          <a:xfrm>
            <a:off x="6895475" y="493714"/>
            <a:ext cx="5006715" cy="923330"/>
          </a:xfrm>
          <a:prstGeom prst="rect">
            <a:avLst/>
          </a:prstGeom>
          <a:solidFill>
            <a:schemeClr val="accent5">
              <a:lumMod val="20000"/>
              <a:lumOff val="80000"/>
            </a:schemeClr>
          </a:solidFill>
        </p:spPr>
        <p:txBody>
          <a:bodyPr wrap="square" rtlCol="0">
            <a:spAutoFit/>
          </a:bodyPr>
          <a:lstStyle/>
          <a:p>
            <a:pPr algn="ctr"/>
            <a:r>
              <a:rPr lang="en-GB"/>
              <a:t>If you haven't already done so, bookmark our website  </a:t>
            </a:r>
            <a:r>
              <a:rPr lang="en-GB">
                <a:hlinkClick r:id="rId8"/>
              </a:rPr>
              <a:t>https://www.bristolsafeguardingineducation.org/</a:t>
            </a:r>
            <a:endParaRPr lang="en-GB"/>
          </a:p>
        </p:txBody>
      </p:sp>
    </p:spTree>
    <p:extLst>
      <p:ext uri="{BB962C8B-B14F-4D97-AF65-F5344CB8AC3E}">
        <p14:creationId xmlns:p14="http://schemas.microsoft.com/office/powerpoint/2010/main" val="300278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2723"/>
          </a:xfrm>
          <a:solidFill>
            <a:srgbClr val="990000"/>
          </a:solidFill>
        </p:spPr>
        <p:txBody>
          <a:bodyPr>
            <a:normAutofit/>
          </a:bodyPr>
          <a:lstStyle/>
          <a:p>
            <a:r>
              <a:rPr lang="en-GB">
                <a:solidFill>
                  <a:schemeClr val="bg1"/>
                </a:solidFill>
              </a:rPr>
              <a:t>Agenda</a:t>
            </a:r>
          </a:p>
        </p:txBody>
      </p:sp>
      <p:sp>
        <p:nvSpPr>
          <p:cNvPr id="3" name="Content Placeholder 2"/>
          <p:cNvSpPr>
            <a:spLocks noGrp="1"/>
          </p:cNvSpPr>
          <p:nvPr>
            <p:ph idx="1"/>
          </p:nvPr>
        </p:nvSpPr>
        <p:spPr>
          <a:xfrm>
            <a:off x="203200" y="836712"/>
            <a:ext cx="9445195" cy="5616624"/>
          </a:xfrm>
        </p:spPr>
        <p:txBody>
          <a:bodyPr>
            <a:normAutofit/>
          </a:bodyPr>
          <a:lstStyle/>
          <a:p>
            <a:pPr marL="0" indent="0">
              <a:buNone/>
            </a:pPr>
            <a:endParaRPr lang="en-GB" sz="5333"/>
          </a:p>
          <a:p>
            <a:endParaRPr lang="en-GB"/>
          </a:p>
          <a:p>
            <a:pPr marL="0" indent="0">
              <a:buNone/>
            </a:pPr>
            <a:endParaRPr lang="en-GB"/>
          </a:p>
        </p:txBody>
      </p:sp>
      <p:sp>
        <p:nvSpPr>
          <p:cNvPr id="4" name="AutoShape 2" descr="Image result for agenda"/>
          <p:cNvSpPr>
            <a:spLocks noChangeAspect="1" noChangeArrowheads="1"/>
          </p:cNvSpPr>
          <p:nvPr/>
        </p:nvSpPr>
        <p:spPr bwMode="auto">
          <a:xfrm>
            <a:off x="0"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309" y="932722"/>
            <a:ext cx="3311691" cy="592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
          <p:cNvSpPr>
            <a:spLocks noChangeArrowheads="1"/>
          </p:cNvSpPr>
          <p:nvPr/>
        </p:nvSpPr>
        <p:spPr bwMode="auto">
          <a:xfrm>
            <a:off x="452023" y="1369672"/>
            <a:ext cx="7852223" cy="471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marL="609585" indent="-609585">
              <a:buFont typeface="Wingdings" panose="05000000000000000000" pitchFamily="2" charset="2"/>
              <a:buChar char="q"/>
            </a:pPr>
            <a:r>
              <a:rPr lang="en-GB" sz="3733"/>
              <a:t>News and Local Safeguarding Partnership Updates </a:t>
            </a:r>
          </a:p>
          <a:p>
            <a:pPr marL="609585" indent="-609585">
              <a:buFont typeface="Wingdings" panose="05000000000000000000" pitchFamily="2" charset="2"/>
              <a:buChar char="q"/>
            </a:pPr>
            <a:r>
              <a:rPr lang="en-GB" sz="3733"/>
              <a:t>Bristol Belonging Strategy</a:t>
            </a:r>
          </a:p>
          <a:p>
            <a:pPr marL="609585" indent="-609585">
              <a:buFont typeface="Wingdings" panose="05000000000000000000" pitchFamily="2" charset="2"/>
              <a:buChar char="q"/>
            </a:pPr>
            <a:r>
              <a:rPr lang="en-GB" sz="3733"/>
              <a:t>Updates in Keeping Children Safe in Education</a:t>
            </a:r>
          </a:p>
          <a:p>
            <a:pPr marL="609585" indent="-609585">
              <a:buFont typeface="Wingdings" panose="05000000000000000000" pitchFamily="2" charset="2"/>
              <a:buChar char="q"/>
            </a:pPr>
            <a:r>
              <a:rPr lang="en-GB" sz="3733"/>
              <a:t>Any Other Business/ Time to network</a:t>
            </a:r>
          </a:p>
          <a:p>
            <a:pPr marL="609585" indent="-609585">
              <a:buFont typeface="Wingdings" panose="05000000000000000000" pitchFamily="2" charset="2"/>
              <a:buChar char="q"/>
            </a:pPr>
            <a:endParaRPr lang="en-GB" altLang="en-US" sz="3733">
              <a:ea typeface="Times New Roman" pitchFamily="18" charset="0"/>
              <a:cs typeface="Arial" pitchFamily="34" charset="0"/>
            </a:endParaRPr>
          </a:p>
        </p:txBody>
      </p:sp>
    </p:spTree>
    <p:extLst>
      <p:ext uri="{BB962C8B-B14F-4D97-AF65-F5344CB8AC3E}">
        <p14:creationId xmlns:p14="http://schemas.microsoft.com/office/powerpoint/2010/main" val="402903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3901"/>
            <a:ext cx="4463819"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0601"/>
          <a:stretch/>
        </p:blipFill>
        <p:spPr bwMode="auto">
          <a:xfrm>
            <a:off x="3983765" y="5803901"/>
            <a:ext cx="820823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8187" y="8119"/>
            <a:ext cx="12053813" cy="6494085"/>
          </a:xfrm>
          <a:prstGeom prst="rect">
            <a:avLst/>
          </a:prstGeom>
          <a:noFill/>
        </p:spPr>
        <p:txBody>
          <a:bodyPr wrap="square" rtlCol="0">
            <a:spAutoFit/>
          </a:bodyPr>
          <a:lstStyle/>
          <a:p>
            <a:pPr marL="360363" indent="-360363">
              <a:buFont typeface="Wingdings" panose="05000000000000000000" pitchFamily="2" charset="2"/>
              <a:buChar char="q"/>
            </a:pPr>
            <a:r>
              <a:rPr lang="en-GB" sz="2400" b="1"/>
              <a:t>COVID 19 updates and summaries – </a:t>
            </a:r>
            <a:r>
              <a:rPr lang="en-GB" sz="2000">
                <a:hlinkClick r:id="rId5"/>
              </a:rPr>
              <a:t>click here for advice from Public Health. </a:t>
            </a:r>
            <a:r>
              <a:rPr lang="en-GB" sz="2000"/>
              <a:t>Ensure that headteachers are signed up to the Head teachers bulletin – email </a:t>
            </a:r>
            <a:r>
              <a:rPr lang="en-GB" sz="2000">
                <a:hlinkClick r:id="rId6"/>
              </a:rPr>
              <a:t>linda.Bryant@bristol.gov.uk</a:t>
            </a:r>
            <a:r>
              <a:rPr lang="en-GB" sz="2000"/>
              <a:t> if not already receiving these. </a:t>
            </a:r>
            <a:endParaRPr lang="en-GB" sz="1600"/>
          </a:p>
          <a:p>
            <a:pPr lvl="0"/>
            <a:endParaRPr lang="en-GB" sz="2400"/>
          </a:p>
          <a:p>
            <a:pPr marL="342900" indent="-342900">
              <a:buFont typeface="Wingdings" panose="05000000000000000000" pitchFamily="2" charset="2"/>
              <a:buChar char="q"/>
            </a:pPr>
            <a:r>
              <a:rPr lang="en-GB" sz="2400" b="1"/>
              <a:t>Senior Mental Health Lead Training </a:t>
            </a:r>
            <a:r>
              <a:rPr lang="en-GB" sz="2000"/>
              <a:t>– apply for a grant (£1200) and links to sign up to courses with support to develop a whole setting approach. </a:t>
            </a:r>
            <a:r>
              <a:rPr lang="en-GB" sz="2000">
                <a:hlinkClick r:id="rId7"/>
              </a:rPr>
              <a:t>Click here </a:t>
            </a:r>
            <a:endParaRPr lang="en-GB" sz="2000"/>
          </a:p>
          <a:p>
            <a:endParaRPr lang="en-GB" sz="2000">
              <a:cs typeface="Calibri"/>
            </a:endParaRPr>
          </a:p>
          <a:p>
            <a:pPr marL="342900" indent="-342900">
              <a:buFont typeface="Wingdings" panose="05000000000000000000" pitchFamily="2" charset="2"/>
              <a:buChar char="q"/>
            </a:pPr>
            <a:r>
              <a:rPr lang="en-GB" sz="2400" b="1">
                <a:cs typeface="Calibri"/>
              </a:rPr>
              <a:t>Anti Bullying Alliance </a:t>
            </a:r>
            <a:r>
              <a:rPr lang="en-GB" sz="2000">
                <a:cs typeface="Calibri"/>
              </a:rPr>
              <a:t>- All Together Programme has now ended – the ABA are r</a:t>
            </a:r>
            <a:r>
              <a:rPr lang="en-GB" sz="2000">
                <a:ea typeface="+mn-lt"/>
                <a:cs typeface="+mn-lt"/>
              </a:rPr>
              <a:t>olling out a new whole school anti-bullying programme but are </a:t>
            </a:r>
            <a:r>
              <a:rPr lang="en-GB" sz="2000">
                <a:ea typeface="+mn-lt"/>
                <a:cs typeface="+mn-lt"/>
                <a:hlinkClick r:id="rId8"/>
              </a:rPr>
              <a:t>taking expressions of interest </a:t>
            </a:r>
            <a:r>
              <a:rPr lang="en-GB" sz="2000">
                <a:ea typeface="+mn-lt"/>
                <a:cs typeface="+mn-lt"/>
              </a:rPr>
              <a:t>pending the contract being finalised</a:t>
            </a:r>
          </a:p>
          <a:p>
            <a:r>
              <a:rPr lang="en-GB" sz="2000">
                <a:ea typeface="+mn-lt"/>
                <a:cs typeface="+mn-lt"/>
              </a:rPr>
              <a:t>	#AntibullyingWeek – 15-19</a:t>
            </a:r>
            <a:r>
              <a:rPr lang="en-GB" sz="2000" baseline="30000">
                <a:ea typeface="+mn-lt"/>
                <a:cs typeface="+mn-lt"/>
              </a:rPr>
              <a:t>th</a:t>
            </a:r>
            <a:r>
              <a:rPr lang="en-GB" sz="2000">
                <a:ea typeface="+mn-lt"/>
                <a:cs typeface="+mn-lt"/>
              </a:rPr>
              <a:t> November – This years theme – ‘One Kind Word’</a:t>
            </a:r>
          </a:p>
          <a:p>
            <a:endParaRPr lang="en-GB" sz="2000">
              <a:ea typeface="+mn-lt"/>
              <a:cs typeface="+mn-lt"/>
            </a:endParaRPr>
          </a:p>
          <a:p>
            <a:pPr marL="342900" indent="-342900">
              <a:buFont typeface="Wingdings" panose="05000000000000000000" pitchFamily="2" charset="2"/>
              <a:buChar char="q"/>
            </a:pPr>
            <a:r>
              <a:rPr lang="en-GB" sz="2400" b="1">
                <a:ea typeface="+mn-lt"/>
                <a:cs typeface="+mn-lt"/>
              </a:rPr>
              <a:t>Beyond Referrals – </a:t>
            </a:r>
            <a:r>
              <a:rPr lang="en-GB" sz="2000">
                <a:ea typeface="+mn-lt"/>
                <a:cs typeface="+mn-lt"/>
              </a:rPr>
              <a:t>Contextual Safeguarding Network – </a:t>
            </a:r>
            <a:r>
              <a:rPr lang="en-GB" sz="2000">
                <a:ea typeface="+mn-lt"/>
                <a:cs typeface="+mn-lt"/>
                <a:hlinkClick r:id="rId9"/>
              </a:rPr>
              <a:t>Extra Familial Harm Audit toolkit</a:t>
            </a:r>
            <a:endParaRPr lang="en-GB" sz="2000" b="1">
              <a:ea typeface="+mn-lt"/>
              <a:cs typeface="+mn-lt"/>
            </a:endParaRPr>
          </a:p>
          <a:p>
            <a:pPr marL="984250" indent="-342900">
              <a:buFont typeface="Wingdings" panose="05000000000000000000" pitchFamily="2" charset="2"/>
              <a:buChar char="Ø"/>
            </a:pPr>
            <a:r>
              <a:rPr lang="en-GB" sz="2000">
                <a:hlinkClick r:id="rId10"/>
              </a:rPr>
              <a:t>Harmful Sexualised Behaviour Audit toolkit</a:t>
            </a:r>
            <a:endParaRPr lang="en-GB" sz="2000"/>
          </a:p>
          <a:p>
            <a:pPr marL="342900" indent="-342900">
              <a:buFont typeface="Wingdings" panose="05000000000000000000" pitchFamily="2" charset="2"/>
              <a:buChar char="q"/>
            </a:pPr>
            <a:endParaRPr lang="en-GB" sz="2400"/>
          </a:p>
          <a:p>
            <a:pPr marL="342900" indent="-342900">
              <a:buFont typeface="Wingdings" panose="05000000000000000000" pitchFamily="2" charset="2"/>
              <a:buChar char="q"/>
            </a:pPr>
            <a:r>
              <a:rPr lang="en-GB" sz="2400" b="1"/>
              <a:t>Low Level Concerns – </a:t>
            </a:r>
            <a:r>
              <a:rPr lang="en-GB" sz="2000"/>
              <a:t>KCSIE 21 changed advice in finalised version to highlight that these should be reported to the head teacher/principal in line with any concern regarding a staff member (para 74). </a:t>
            </a:r>
          </a:p>
          <a:p>
            <a:pPr marL="342900" indent="-342900">
              <a:buFont typeface="Wingdings" panose="05000000000000000000" pitchFamily="2" charset="2"/>
              <a:buChar char="Ø"/>
            </a:pPr>
            <a:r>
              <a:rPr lang="en-GB" sz="2000" b="1"/>
              <a:t>Farrier &amp; Co 2021– </a:t>
            </a:r>
            <a:r>
              <a:rPr lang="en-GB" sz="2000">
                <a:hlinkClick r:id="rId11"/>
              </a:rPr>
              <a:t>Developing and implementing a low-level concern policy: A guide for organisation which work with children. </a:t>
            </a:r>
            <a:endParaRPr lang="en-GB" sz="2400"/>
          </a:p>
          <a:p>
            <a:pPr marL="342900" indent="-342900">
              <a:buFont typeface="Wingdings" panose="05000000000000000000" pitchFamily="2" charset="2"/>
              <a:buChar char="q"/>
            </a:pPr>
            <a:endParaRPr lang="en-GB" sz="2400"/>
          </a:p>
          <a:p>
            <a:pPr marL="380990" indent="-380990">
              <a:buFont typeface="Wingdings" panose="05000000000000000000" pitchFamily="2" charset="2"/>
              <a:buChar char="q"/>
            </a:pPr>
            <a:endParaRPr lang="en-GB" sz="2400"/>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38849" y="5803901"/>
            <a:ext cx="275481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1529F4E-B1D9-394B-9D22-01D1EB8B9466}"/>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60363" y="5950585"/>
            <a:ext cx="901496" cy="76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phic 6" descr="Daily calendar with solid fill">
            <a:extLst>
              <a:ext uri="{FF2B5EF4-FFF2-40B4-BE49-F238E27FC236}">
                <a16:creationId xmlns:a16="http://schemas.microsoft.com/office/drawing/2014/main" id="{0CFEAF70-0C4C-4838-AE6C-70D78ED1983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6655" y="2746343"/>
            <a:ext cx="319335" cy="319335"/>
          </a:xfrm>
          <a:prstGeom prst="rect">
            <a:avLst/>
          </a:prstGeom>
        </p:spPr>
      </p:pic>
    </p:spTree>
    <p:extLst>
      <p:ext uri="{BB962C8B-B14F-4D97-AF65-F5344CB8AC3E}">
        <p14:creationId xmlns:p14="http://schemas.microsoft.com/office/powerpoint/2010/main" val="25039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3901"/>
            <a:ext cx="4463819"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0601"/>
          <a:stretch/>
        </p:blipFill>
        <p:spPr bwMode="auto">
          <a:xfrm>
            <a:off x="3983765" y="5803901"/>
            <a:ext cx="820823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76348"/>
            <a:ext cx="12192000" cy="6894195"/>
          </a:xfrm>
          <a:prstGeom prst="rect">
            <a:avLst/>
          </a:prstGeom>
          <a:noFill/>
        </p:spPr>
        <p:txBody>
          <a:bodyPr wrap="square" rtlCol="0">
            <a:spAutoFit/>
          </a:bodyPr>
          <a:lstStyle/>
          <a:p>
            <a:pPr marL="984250"/>
            <a:r>
              <a:rPr lang="en-GB" sz="2400" b="1">
                <a:ea typeface="+mn-lt"/>
                <a:cs typeface="+mn-lt"/>
              </a:rPr>
              <a:t>Black History Month –October </a:t>
            </a:r>
            <a:r>
              <a:rPr lang="en-GB" sz="2800" b="1">
                <a:ea typeface="+mn-lt"/>
                <a:cs typeface="+mn-lt"/>
              </a:rPr>
              <a:t>-  </a:t>
            </a:r>
            <a:r>
              <a:rPr lang="en-GB" sz="2000">
                <a:ea typeface="+mn-lt"/>
                <a:cs typeface="+mn-lt"/>
              </a:rPr>
              <a:t>Cotham and Fairfield have collaborated on a </a:t>
            </a:r>
            <a:r>
              <a:rPr lang="en-GB" sz="2000">
                <a:ea typeface="+mn-lt"/>
                <a:cs typeface="+mn-lt"/>
                <a:hlinkClick r:id="rId5"/>
              </a:rPr>
              <a:t>programme of activities </a:t>
            </a:r>
            <a:r>
              <a:rPr lang="en-GB" sz="2000">
                <a:ea typeface="+mn-lt"/>
                <a:cs typeface="+mn-lt"/>
              </a:rPr>
              <a:t>(shared with permission from Domini Leong </a:t>
            </a:r>
            <a:r>
              <a:rPr lang="en-GB" sz="2000">
                <a:ea typeface="+mn-lt"/>
                <a:cs typeface="+mn-lt"/>
                <a:hlinkClick r:id="rId6"/>
              </a:rPr>
              <a:t>BAME ed</a:t>
            </a:r>
            <a:r>
              <a:rPr lang="en-GB" sz="2000">
                <a:ea typeface="+mn-lt"/>
                <a:cs typeface="+mn-lt"/>
              </a:rPr>
              <a:t>)</a:t>
            </a:r>
          </a:p>
          <a:p>
            <a:pPr marL="1327150" indent="-342900">
              <a:buFont typeface="Arial" panose="020B0604020202020204" pitchFamily="34" charset="0"/>
              <a:buChar char="•"/>
            </a:pPr>
            <a:r>
              <a:rPr lang="en-GB" sz="2000">
                <a:ea typeface="+mn-lt"/>
                <a:cs typeface="+mn-lt"/>
              </a:rPr>
              <a:t>Black History Month Resource Pack 2021– </a:t>
            </a:r>
            <a:r>
              <a:rPr lang="en-GB" sz="2000">
                <a:ea typeface="+mn-lt"/>
                <a:cs typeface="+mn-lt"/>
                <a:hlinkClick r:id="rId7"/>
              </a:rPr>
              <a:t>Proud to be</a:t>
            </a:r>
            <a:r>
              <a:rPr lang="en-GB" sz="2000">
                <a:ea typeface="+mn-lt"/>
                <a:cs typeface="+mn-lt"/>
              </a:rPr>
              <a:t> (KS3, 4, 5)</a:t>
            </a:r>
          </a:p>
          <a:p>
            <a:pPr marL="1327150" indent="-342900">
              <a:buFont typeface="Arial" panose="020B0604020202020204" pitchFamily="34" charset="0"/>
              <a:buChar char="•"/>
            </a:pPr>
            <a:r>
              <a:rPr lang="en-GB" sz="2000">
                <a:ea typeface="+mn-lt"/>
                <a:cs typeface="+mn-lt"/>
              </a:rPr>
              <a:t>BHM BBC </a:t>
            </a:r>
            <a:r>
              <a:rPr lang="en-GB" sz="2000">
                <a:ea typeface="+mn-lt"/>
                <a:cs typeface="+mn-lt"/>
                <a:hlinkClick r:id="rId8"/>
              </a:rPr>
              <a:t>resources</a:t>
            </a:r>
            <a:r>
              <a:rPr lang="en-GB" sz="2000">
                <a:ea typeface="+mn-lt"/>
                <a:cs typeface="+mn-lt"/>
              </a:rPr>
              <a:t>/ </a:t>
            </a:r>
            <a:r>
              <a:rPr lang="en-GB" sz="2000">
                <a:ea typeface="+mn-lt"/>
                <a:cs typeface="+mn-lt"/>
                <a:hlinkClick r:id="rId9"/>
              </a:rPr>
              <a:t>Bitesize</a:t>
            </a:r>
            <a:r>
              <a:rPr lang="en-GB" sz="2000">
                <a:ea typeface="+mn-lt"/>
                <a:cs typeface="+mn-lt"/>
              </a:rPr>
              <a:t> (K1, 2)</a:t>
            </a:r>
          </a:p>
          <a:p>
            <a:pPr marL="1327150" indent="-342900">
              <a:buFont typeface="Wingdings" panose="05000000000000000000" pitchFamily="2" charset="2"/>
              <a:buChar char="v"/>
            </a:pPr>
            <a:r>
              <a:rPr lang="en-GB" sz="2000">
                <a:hlinkClick r:id="rId10"/>
              </a:rPr>
              <a:t>Inspecting teaching of the protected characteristics in schools - GOV.UK (www.gov.uk)</a:t>
            </a:r>
            <a:r>
              <a:rPr lang="en-GB" sz="2000"/>
              <a:t> - </a:t>
            </a:r>
            <a:r>
              <a:rPr lang="en-GB" sz="2000" b="0" i="0">
                <a:solidFill>
                  <a:srgbClr val="0B0C0C"/>
                </a:solidFill>
                <a:effectLst/>
                <a:latin typeface="nta"/>
              </a:rPr>
              <a:t>amendments in the ‘Brief outline of guidance’ and the ‘Eliminate unlawful discrimination, harassment and victimisation and other conduct prohibited by the Act’ sections.</a:t>
            </a:r>
            <a:endParaRPr lang="en-GB" sz="2000">
              <a:ea typeface="+mn-lt"/>
              <a:cs typeface="+mn-lt"/>
            </a:endParaRPr>
          </a:p>
          <a:p>
            <a:pPr marL="896938"/>
            <a:endParaRPr lang="en-GB" sz="1400">
              <a:ea typeface="+mn-lt"/>
              <a:cs typeface="+mn-lt"/>
            </a:endParaRPr>
          </a:p>
          <a:p>
            <a:pPr marL="896938"/>
            <a:r>
              <a:rPr lang="en-GB" sz="2400" b="1">
                <a:ea typeface="+mn-lt"/>
                <a:cs typeface="+mn-lt"/>
              </a:rPr>
              <a:t>16 Days of Action – 25</a:t>
            </a:r>
            <a:r>
              <a:rPr lang="en-GB" sz="2400" b="1" baseline="30000">
                <a:ea typeface="+mn-lt"/>
                <a:cs typeface="+mn-lt"/>
              </a:rPr>
              <a:t>th</a:t>
            </a:r>
            <a:r>
              <a:rPr lang="en-GB" sz="2400" b="1">
                <a:ea typeface="+mn-lt"/>
                <a:cs typeface="+mn-lt"/>
              </a:rPr>
              <a:t> November – 10</a:t>
            </a:r>
            <a:r>
              <a:rPr lang="en-GB" sz="2400" b="1" baseline="30000">
                <a:ea typeface="+mn-lt"/>
                <a:cs typeface="+mn-lt"/>
              </a:rPr>
              <a:t>th</a:t>
            </a:r>
            <a:r>
              <a:rPr lang="en-GB" sz="2400" b="1">
                <a:ea typeface="+mn-lt"/>
                <a:cs typeface="+mn-lt"/>
              </a:rPr>
              <a:t> December.  - </a:t>
            </a:r>
            <a:r>
              <a:rPr lang="en-GB" sz="2000" b="1">
                <a:ea typeface="+mn-lt"/>
                <a:cs typeface="+mn-lt"/>
                <a:hlinkClick r:id="rId11"/>
              </a:rPr>
              <a:t>Click here for toolkit</a:t>
            </a:r>
            <a:endParaRPr lang="en-GB" sz="2000" b="1">
              <a:ea typeface="+mn-lt"/>
              <a:cs typeface="+mn-lt"/>
            </a:endParaRPr>
          </a:p>
          <a:p>
            <a:pPr marL="1239838" indent="-342900">
              <a:buFont typeface="Arial" panose="020B0604020202020204" pitchFamily="34" charset="0"/>
              <a:buChar char="•"/>
            </a:pPr>
            <a:r>
              <a:rPr lang="en-GB" sz="2000">
                <a:hlinkClick r:id="rId12"/>
              </a:rPr>
              <a:t>Domestic abuse: how to get help - GOV.UK (www.gov.uk)</a:t>
            </a:r>
            <a:r>
              <a:rPr lang="en-GB" sz="2000"/>
              <a:t> – Updated to include guidance in different languages. </a:t>
            </a:r>
          </a:p>
          <a:p>
            <a:pPr marL="1239838" indent="-342900">
              <a:buFont typeface="Arial" panose="020B0604020202020204" pitchFamily="34" charset="0"/>
              <a:buChar char="•"/>
            </a:pPr>
            <a:r>
              <a:rPr lang="en-GB" sz="2000">
                <a:hlinkClick r:id="rId13"/>
              </a:rPr>
              <a:t>International Day against violence against Women/ White Ribbon Day 2021 — White Ribbon UK</a:t>
            </a:r>
            <a:r>
              <a:rPr lang="en-GB" sz="2000"/>
              <a:t> – 25</a:t>
            </a:r>
            <a:r>
              <a:rPr lang="en-GB" sz="2000" baseline="30000"/>
              <a:t>th</a:t>
            </a:r>
            <a:r>
              <a:rPr lang="en-GB" sz="2000"/>
              <a:t> November #Allmencan</a:t>
            </a:r>
          </a:p>
          <a:p>
            <a:pPr marL="1239838" indent="-342900">
              <a:buFont typeface="Arial" panose="020B0604020202020204" pitchFamily="34" charset="0"/>
              <a:buChar char="•"/>
            </a:pPr>
            <a:r>
              <a:rPr lang="en-GB" sz="2000">
                <a:hlinkClick r:id="rId14"/>
              </a:rPr>
              <a:t>Disrespect </a:t>
            </a:r>
            <a:r>
              <a:rPr lang="en-GB" sz="2000" err="1">
                <a:hlinkClick r:id="rId14"/>
              </a:rPr>
              <a:t>NoBody</a:t>
            </a:r>
            <a:r>
              <a:rPr lang="en-GB" sz="2000">
                <a:hlinkClick r:id="rId14"/>
              </a:rPr>
              <a:t>: resources on preventing teenage relationship abuse (pshe-association.org.uk)</a:t>
            </a:r>
            <a:r>
              <a:rPr lang="en-GB" sz="2000">
                <a:ea typeface="+mn-lt"/>
                <a:cs typeface="+mn-lt"/>
              </a:rPr>
              <a:t> </a:t>
            </a:r>
          </a:p>
          <a:p>
            <a:pPr marL="1239838" indent="-342900">
              <a:buFont typeface="Arial" panose="020B0604020202020204" pitchFamily="34" charset="0"/>
              <a:buChar char="•"/>
            </a:pPr>
            <a:r>
              <a:rPr lang="en-GB" sz="2000">
                <a:ea typeface="+mn-lt"/>
                <a:cs typeface="+mn-lt"/>
                <a:hlinkClick r:id="rId15"/>
              </a:rPr>
              <a:t>Tackling Domestic Abuse in Education </a:t>
            </a:r>
            <a:r>
              <a:rPr lang="en-GB" sz="2000">
                <a:ea typeface="+mn-lt"/>
                <a:cs typeface="+mn-lt"/>
              </a:rPr>
              <a:t>- </a:t>
            </a:r>
            <a:r>
              <a:rPr lang="en-GB"/>
              <a:t>08/12/2021 8:45 - 12:30</a:t>
            </a:r>
            <a:r>
              <a:rPr lang="en-GB" sz="2000">
                <a:ea typeface="+mn-lt"/>
                <a:cs typeface="+mn-lt"/>
              </a:rPr>
              <a:t> </a:t>
            </a:r>
          </a:p>
          <a:p>
            <a:pPr marL="901700" lvl="1"/>
            <a:endParaRPr lang="en-GB" sz="2400"/>
          </a:p>
          <a:p>
            <a:pPr marL="901700" lvl="1"/>
            <a:r>
              <a:rPr lang="en-GB" sz="2000" b="1"/>
              <a:t>World Aids Day </a:t>
            </a:r>
            <a:r>
              <a:rPr lang="en-GB" sz="2000"/>
              <a:t>– 01</a:t>
            </a:r>
            <a:r>
              <a:rPr lang="en-GB" sz="2000" baseline="30000"/>
              <a:t>st</a:t>
            </a:r>
            <a:r>
              <a:rPr lang="en-GB" sz="2000"/>
              <a:t> December 2021 - </a:t>
            </a:r>
            <a:r>
              <a:rPr lang="en-GB" sz="2000">
                <a:hlinkClick r:id="rId16"/>
              </a:rPr>
              <a:t>Schools and Colleges - World AIDS Day</a:t>
            </a:r>
            <a:endParaRPr lang="en-GB" sz="2000"/>
          </a:p>
          <a:p>
            <a:pPr marL="901700" lvl="1"/>
            <a:r>
              <a:rPr lang="en-GB" sz="2000" b="1"/>
              <a:t>Human Rights Day </a:t>
            </a:r>
            <a:r>
              <a:rPr lang="en-GB" sz="2000"/>
              <a:t>– 10</a:t>
            </a:r>
            <a:r>
              <a:rPr lang="en-GB" sz="2000" baseline="30000"/>
              <a:t>th</a:t>
            </a:r>
            <a:r>
              <a:rPr lang="en-GB" sz="2000"/>
              <a:t> December 2021 - </a:t>
            </a:r>
            <a:r>
              <a:rPr lang="en-GB" sz="2000">
                <a:hlinkClick r:id="rId17"/>
              </a:rPr>
              <a:t>Human Rights Day | Assemblies For All</a:t>
            </a:r>
            <a:endParaRPr lang="en-GB" sz="2000"/>
          </a:p>
          <a:p>
            <a:pPr marL="342900" indent="-342900">
              <a:buFont typeface="Wingdings" panose="05000000000000000000" pitchFamily="2" charset="2"/>
              <a:buChar char="q"/>
            </a:pPr>
            <a:endParaRPr lang="en-GB" sz="2400"/>
          </a:p>
          <a:p>
            <a:pPr marL="342900" indent="-342900">
              <a:buFont typeface="Wingdings" panose="05000000000000000000" pitchFamily="2" charset="2"/>
              <a:buChar char="q"/>
            </a:pPr>
            <a:endParaRPr lang="en-GB" sz="2400"/>
          </a:p>
          <a:p>
            <a:pPr marL="380990" indent="-380990">
              <a:buFont typeface="Wingdings" panose="05000000000000000000" pitchFamily="2" charset="2"/>
              <a:buChar char="q"/>
            </a:pPr>
            <a:endParaRPr lang="en-GB" sz="2400"/>
          </a:p>
        </p:txBody>
      </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38849" y="5803901"/>
            <a:ext cx="275481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1529F4E-B1D9-394B-9D22-01D1EB8B9466}"/>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60363" y="5950585"/>
            <a:ext cx="901496" cy="76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phic 6" descr="Daily calendar with solid fill">
            <a:extLst>
              <a:ext uri="{FF2B5EF4-FFF2-40B4-BE49-F238E27FC236}">
                <a16:creationId xmlns:a16="http://schemas.microsoft.com/office/drawing/2014/main" id="{0CFEAF70-0C4C-4838-AE6C-70D78ED1983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6916" y="153257"/>
            <a:ext cx="539690" cy="539690"/>
          </a:xfrm>
          <a:prstGeom prst="rect">
            <a:avLst/>
          </a:prstGeom>
        </p:spPr>
      </p:pic>
      <p:pic>
        <p:nvPicPr>
          <p:cNvPr id="10" name="Graphic 9" descr="Daily calendar with solid fill">
            <a:extLst>
              <a:ext uri="{FF2B5EF4-FFF2-40B4-BE49-F238E27FC236}">
                <a16:creationId xmlns:a16="http://schemas.microsoft.com/office/drawing/2014/main" id="{6FDD6DDD-73D9-4FB7-BC7D-96D82FBF584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6916" y="2653436"/>
            <a:ext cx="539690" cy="539690"/>
          </a:xfrm>
          <a:prstGeom prst="rect">
            <a:avLst/>
          </a:prstGeom>
        </p:spPr>
      </p:pic>
      <p:pic>
        <p:nvPicPr>
          <p:cNvPr id="11" name="Graphic 10" descr="Daily calendar with solid fill">
            <a:extLst>
              <a:ext uri="{FF2B5EF4-FFF2-40B4-BE49-F238E27FC236}">
                <a16:creationId xmlns:a16="http://schemas.microsoft.com/office/drawing/2014/main" id="{BD64860B-2754-4310-BCDD-5054ABA8520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6916" y="5151669"/>
            <a:ext cx="539690" cy="539690"/>
          </a:xfrm>
          <a:prstGeom prst="rect">
            <a:avLst/>
          </a:prstGeom>
        </p:spPr>
      </p:pic>
    </p:spTree>
    <p:extLst>
      <p:ext uri="{BB962C8B-B14F-4D97-AF65-F5344CB8AC3E}">
        <p14:creationId xmlns:p14="http://schemas.microsoft.com/office/powerpoint/2010/main" val="30582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D389-DD6B-4853-94EB-629C1B71DBA9}"/>
              </a:ext>
            </a:extLst>
          </p:cNvPr>
          <p:cNvSpPr>
            <a:spLocks noGrp="1"/>
          </p:cNvSpPr>
          <p:nvPr>
            <p:ph type="title"/>
          </p:nvPr>
        </p:nvSpPr>
        <p:spPr>
          <a:xfrm>
            <a:off x="0" y="0"/>
            <a:ext cx="6092950" cy="1178169"/>
          </a:xfrm>
        </p:spPr>
        <p:txBody>
          <a:bodyPr>
            <a:normAutofit/>
          </a:bodyPr>
          <a:lstStyle/>
          <a:p>
            <a:pPr algn="ctr"/>
            <a:r>
              <a:rPr lang="en-GB" sz="3700"/>
              <a:t>Safeguarding in Education Team updates</a:t>
            </a:r>
          </a:p>
        </p:txBody>
      </p:sp>
      <p:sp>
        <p:nvSpPr>
          <p:cNvPr id="3" name="Content Placeholder 2">
            <a:extLst>
              <a:ext uri="{FF2B5EF4-FFF2-40B4-BE49-F238E27FC236}">
                <a16:creationId xmlns:a16="http://schemas.microsoft.com/office/drawing/2014/main" id="{517FC8A2-DEB2-4A06-8612-6314C690C874}"/>
              </a:ext>
            </a:extLst>
          </p:cNvPr>
          <p:cNvSpPr>
            <a:spLocks noGrp="1"/>
          </p:cNvSpPr>
          <p:nvPr>
            <p:ph idx="1"/>
          </p:nvPr>
        </p:nvSpPr>
        <p:spPr>
          <a:xfrm>
            <a:off x="574400" y="1534666"/>
            <a:ext cx="4944151" cy="4762305"/>
          </a:xfrm>
        </p:spPr>
        <p:txBody>
          <a:bodyPr vert="horz" lIns="91440" tIns="45720" rIns="91440" bIns="45720" rtlCol="0" anchor="t">
            <a:normAutofit fontScale="92500" lnSpcReduction="10000"/>
          </a:bodyPr>
          <a:lstStyle/>
          <a:p>
            <a:pPr marL="0" indent="0">
              <a:buNone/>
            </a:pPr>
            <a:r>
              <a:rPr lang="en-GB" sz="2400">
                <a:cs typeface="Calibri"/>
              </a:rPr>
              <a:t>The team are experiencing significant capacity issues and increasing demand on service. </a:t>
            </a:r>
          </a:p>
          <a:p>
            <a:pPr marL="0" indent="0">
              <a:buNone/>
            </a:pPr>
            <a:endParaRPr lang="en-GB" sz="2400">
              <a:cs typeface="Calibri"/>
            </a:endParaRPr>
          </a:p>
          <a:p>
            <a:r>
              <a:rPr lang="en-GB" sz="2400">
                <a:cs typeface="Calibri"/>
              </a:rPr>
              <a:t>New North School Safeguarding Advisor.</a:t>
            </a:r>
          </a:p>
          <a:p>
            <a:r>
              <a:rPr lang="en-GB" sz="2400">
                <a:cs typeface="Calibri"/>
              </a:rPr>
              <a:t>Business Support Officer recruitment.</a:t>
            </a:r>
            <a:endParaRPr lang="en-GB" sz="2400"/>
          </a:p>
          <a:p>
            <a:r>
              <a:rPr lang="en-GB" sz="2400">
                <a:cs typeface="Calibri"/>
              </a:rPr>
              <a:t>Data Officers – resource not secured.</a:t>
            </a:r>
          </a:p>
          <a:p>
            <a:pPr marL="809625">
              <a:buNone/>
            </a:pPr>
            <a:r>
              <a:rPr lang="en-GB" sz="1900">
                <a:ea typeface="+mn-lt"/>
                <a:cs typeface="+mn-lt"/>
              </a:rPr>
              <a:t>Significant disruption/cessation re: </a:t>
            </a:r>
          </a:p>
          <a:p>
            <a:pPr marL="809625">
              <a:buFont typeface="Wingdings" panose="05000000000000000000" pitchFamily="2" charset="2"/>
              <a:buChar char="Ø"/>
            </a:pPr>
            <a:r>
              <a:rPr lang="en-GB" sz="1900">
                <a:ea typeface="+mn-lt"/>
                <a:cs typeface="+mn-lt"/>
              </a:rPr>
              <a:t>Daily incident risk meetings</a:t>
            </a:r>
          </a:p>
          <a:p>
            <a:pPr marL="809625">
              <a:buFont typeface="Wingdings" panose="05000000000000000000" pitchFamily="2" charset="2"/>
              <a:buChar char="Ø"/>
            </a:pPr>
            <a:r>
              <a:rPr lang="en-GB" sz="1900">
                <a:ea typeface="+mn-lt"/>
                <a:cs typeface="+mn-lt"/>
              </a:rPr>
              <a:t>Police Safeguarding Notifications</a:t>
            </a:r>
          </a:p>
          <a:p>
            <a:pPr marL="809625">
              <a:buFont typeface="Wingdings" panose="05000000000000000000" pitchFamily="2" charset="2"/>
              <a:buChar char="Ø"/>
            </a:pPr>
            <a:r>
              <a:rPr lang="en-GB" sz="1900">
                <a:ea typeface="+mn-lt"/>
                <a:cs typeface="+mn-lt"/>
              </a:rPr>
              <a:t>MARAC</a:t>
            </a:r>
          </a:p>
          <a:p>
            <a:pPr marL="809625">
              <a:buFont typeface="Wingdings" panose="05000000000000000000" pitchFamily="2" charset="2"/>
              <a:buChar char="Ø"/>
            </a:pPr>
            <a:r>
              <a:rPr lang="en-GB" sz="1900">
                <a:ea typeface="+mn-lt"/>
                <a:cs typeface="+mn-lt"/>
              </a:rPr>
              <a:t>S.175 Audit</a:t>
            </a:r>
          </a:p>
          <a:p>
            <a:endParaRPr lang="en-GB" sz="2400">
              <a:cs typeface="Calibri"/>
            </a:endParaRPr>
          </a:p>
        </p:txBody>
      </p:sp>
      <p:sp>
        <p:nvSpPr>
          <p:cNvPr id="31" name="Rectangle 3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id="{FC7D66BD-93B4-436E-9977-04B322FCEB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040"/>
          <a:stretch/>
        </p:blipFill>
        <p:spPr>
          <a:xfrm>
            <a:off x="6813269" y="2065200"/>
            <a:ext cx="4543579" cy="2727600"/>
          </a:xfrm>
          <a:prstGeom prst="rect">
            <a:avLst/>
          </a:prstGeom>
          <a:effectLst/>
        </p:spPr>
      </p:pic>
    </p:spTree>
    <p:extLst>
      <p:ext uri="{BB962C8B-B14F-4D97-AF65-F5344CB8AC3E}">
        <p14:creationId xmlns:p14="http://schemas.microsoft.com/office/powerpoint/2010/main" val="119668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32DC-2FD5-4EBD-A8C9-06A97E4C767A}"/>
              </a:ext>
            </a:extLst>
          </p:cNvPr>
          <p:cNvSpPr>
            <a:spLocks noGrp="1"/>
          </p:cNvSpPr>
          <p:nvPr>
            <p:ph type="title"/>
          </p:nvPr>
        </p:nvSpPr>
        <p:spPr>
          <a:xfrm>
            <a:off x="-1" y="1"/>
            <a:ext cx="12191999" cy="826476"/>
          </a:xfrm>
          <a:solidFill>
            <a:srgbClr val="002060"/>
          </a:solidFill>
        </p:spPr>
        <p:txBody>
          <a:bodyPr>
            <a:normAutofit/>
          </a:bodyPr>
          <a:lstStyle/>
          <a:p>
            <a:r>
              <a:rPr lang="en-GB" sz="4000">
                <a:solidFill>
                  <a:schemeClr val="bg1"/>
                </a:solidFill>
              </a:rPr>
              <a:t>Keeping Bristol Safe Partnership  Updates</a:t>
            </a:r>
          </a:p>
        </p:txBody>
      </p:sp>
      <p:sp>
        <p:nvSpPr>
          <p:cNvPr id="3" name="Content Placeholder 2">
            <a:extLst>
              <a:ext uri="{FF2B5EF4-FFF2-40B4-BE49-F238E27FC236}">
                <a16:creationId xmlns:a16="http://schemas.microsoft.com/office/drawing/2014/main" id="{EDB1D3AE-9618-4E66-BC64-5F82399746A5}"/>
              </a:ext>
            </a:extLst>
          </p:cNvPr>
          <p:cNvSpPr>
            <a:spLocks noGrp="1"/>
          </p:cNvSpPr>
          <p:nvPr>
            <p:ph idx="1"/>
          </p:nvPr>
        </p:nvSpPr>
        <p:spPr>
          <a:xfrm>
            <a:off x="151323" y="1072662"/>
            <a:ext cx="7656245" cy="5785337"/>
          </a:xfrm>
        </p:spPr>
        <p:txBody>
          <a:bodyPr>
            <a:normAutofit fontScale="92500" lnSpcReduction="10000"/>
          </a:bodyPr>
          <a:lstStyle/>
          <a:p>
            <a:pPr>
              <a:buFont typeface="Wingdings" panose="05000000000000000000" pitchFamily="2" charset="2"/>
              <a:buChar char="q"/>
              <a:tabLst>
                <a:tab pos="352425" algn="l"/>
              </a:tabLst>
            </a:pPr>
            <a:r>
              <a:rPr lang="en-GB" sz="2400" b="1"/>
              <a:t>KBSP Training  - </a:t>
            </a:r>
            <a:r>
              <a:rPr lang="en-GB" sz="2400"/>
              <a:t>Natalie Keeley Training officer now in post. </a:t>
            </a:r>
            <a:r>
              <a:rPr lang="en-GB" sz="2400">
                <a:hlinkClick r:id="rId3"/>
              </a:rPr>
              <a:t>Multi-agency Advanced CP training</a:t>
            </a:r>
            <a:r>
              <a:rPr lang="en-GB" sz="2400"/>
              <a:t> now back running. </a:t>
            </a:r>
          </a:p>
          <a:p>
            <a:pPr>
              <a:buFont typeface="Wingdings" panose="05000000000000000000" pitchFamily="2" charset="2"/>
              <a:buChar char="q"/>
              <a:tabLst>
                <a:tab pos="352425" algn="l"/>
              </a:tabLst>
            </a:pPr>
            <a:endParaRPr lang="en-GB" sz="2000"/>
          </a:p>
          <a:p>
            <a:pPr>
              <a:buFont typeface="Wingdings" panose="05000000000000000000" pitchFamily="2" charset="2"/>
              <a:buChar char="q"/>
              <a:tabLst>
                <a:tab pos="352425" algn="l"/>
              </a:tabLst>
            </a:pPr>
            <a:r>
              <a:rPr lang="en-GB" sz="2400" b="1"/>
              <a:t>KBSP Ed Reference Group </a:t>
            </a:r>
            <a:r>
              <a:rPr lang="en-GB" sz="2400"/>
              <a:t>–</a:t>
            </a:r>
            <a:r>
              <a:rPr lang="en-GB" sz="2400">
                <a:hlinkClick r:id="rId4"/>
              </a:rPr>
              <a:t>Term 1 Briefing note </a:t>
            </a:r>
            <a:r>
              <a:rPr lang="en-GB" sz="2400"/>
              <a:t>on Safeguarding in Education  website. Minutes to follow in members area. </a:t>
            </a:r>
          </a:p>
          <a:p>
            <a:pPr>
              <a:buFont typeface="Wingdings" panose="05000000000000000000" pitchFamily="2" charset="2"/>
              <a:buChar char="q"/>
              <a:tabLst>
                <a:tab pos="352425" algn="l"/>
              </a:tabLst>
            </a:pPr>
            <a:endParaRPr lang="en-GB" sz="1900"/>
          </a:p>
          <a:p>
            <a:pPr>
              <a:buFont typeface="Wingdings" panose="05000000000000000000" pitchFamily="2" charset="2"/>
              <a:buChar char="q"/>
              <a:tabLst>
                <a:tab pos="352425" algn="l"/>
              </a:tabLst>
            </a:pPr>
            <a:r>
              <a:rPr lang="en-GB" sz="2400" b="1"/>
              <a:t>Shadow Board recruitment – Young people wanted  (11-25 years old) – </a:t>
            </a:r>
            <a:r>
              <a:rPr lang="en-GB" sz="2400"/>
              <a:t>please cascade the poster and target young people who may want to make a difference city wide. </a:t>
            </a:r>
            <a:r>
              <a:rPr lang="en-GB" sz="2400">
                <a:hlinkClick r:id="rId5"/>
              </a:rPr>
              <a:t>Click here for more info</a:t>
            </a:r>
            <a:endParaRPr lang="en-GB" sz="2400"/>
          </a:p>
          <a:p>
            <a:pPr>
              <a:buFont typeface="Wingdings" panose="05000000000000000000" pitchFamily="2" charset="2"/>
              <a:buChar char="q"/>
              <a:tabLst>
                <a:tab pos="352425" algn="l"/>
              </a:tabLst>
            </a:pPr>
            <a:endParaRPr lang="en-GB" sz="1500" b="1"/>
          </a:p>
          <a:p>
            <a:pPr>
              <a:buFont typeface="Wingdings" panose="05000000000000000000" pitchFamily="2" charset="2"/>
              <a:buChar char="q"/>
              <a:tabLst>
                <a:tab pos="352425" algn="l"/>
              </a:tabLst>
            </a:pPr>
            <a:r>
              <a:rPr lang="en-GB" sz="2400" b="1"/>
              <a:t> Safeguarding Contacts update </a:t>
            </a:r>
            <a:r>
              <a:rPr lang="en-GB" sz="2400"/>
              <a:t>– you have a statutory duty to provide information to assist the safeguarding of learners. </a:t>
            </a:r>
            <a:r>
              <a:rPr lang="en-GB" sz="2400">
                <a:hlinkClick r:id="rId6"/>
              </a:rPr>
              <a:t>Click here if you have yet to complete this academic year. </a:t>
            </a:r>
            <a:endParaRPr lang="en-GB" sz="2400"/>
          </a:p>
          <a:p>
            <a:pPr marL="0" indent="0">
              <a:buNone/>
              <a:tabLst>
                <a:tab pos="352425" algn="l"/>
              </a:tabLst>
            </a:pPr>
            <a:r>
              <a:rPr lang="en-GB" sz="2200"/>
              <a:t>*</a:t>
            </a:r>
            <a:r>
              <a:rPr lang="en-GB" sz="1900"/>
              <a:t>amended form to obtain consent to share information with other partners to assist with processes to safeguard learners.</a:t>
            </a:r>
          </a:p>
          <a:p>
            <a:pPr>
              <a:buFont typeface="Wingdings" panose="05000000000000000000" pitchFamily="2" charset="2"/>
              <a:buChar char="q"/>
            </a:pPr>
            <a:endParaRPr lang="en-GB" sz="2000" b="1"/>
          </a:p>
          <a:p>
            <a:endParaRPr lang="en-GB"/>
          </a:p>
          <a:p>
            <a:endParaRPr lang="en-GB"/>
          </a:p>
        </p:txBody>
      </p:sp>
      <p:pic>
        <p:nvPicPr>
          <p:cNvPr id="5" name="Picture 4" descr="A picture containing text, clipart&#10;&#10;Description automatically generated">
            <a:extLst>
              <a:ext uri="{FF2B5EF4-FFF2-40B4-BE49-F238E27FC236}">
                <a16:creationId xmlns:a16="http://schemas.microsoft.com/office/drawing/2014/main" id="{99D3B595-EE3D-404D-9613-168C60EC3F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1294" y="1"/>
            <a:ext cx="1390705" cy="826476"/>
          </a:xfrm>
          <a:prstGeom prst="rect">
            <a:avLst/>
          </a:prstGeom>
        </p:spPr>
      </p:pic>
      <p:pic>
        <p:nvPicPr>
          <p:cNvPr id="7" name="Picture 6">
            <a:hlinkClick r:id="rId5"/>
            <a:extLst>
              <a:ext uri="{FF2B5EF4-FFF2-40B4-BE49-F238E27FC236}">
                <a16:creationId xmlns:a16="http://schemas.microsoft.com/office/drawing/2014/main" id="{248455BB-45E4-4E28-B9EB-F4FFA6002E2E}"/>
              </a:ext>
            </a:extLst>
          </p:cNvPr>
          <p:cNvPicPr>
            <a:picLocks noChangeAspect="1"/>
          </p:cNvPicPr>
          <p:nvPr/>
        </p:nvPicPr>
        <p:blipFill>
          <a:blip r:embed="rId8"/>
          <a:stretch>
            <a:fillRect/>
          </a:stretch>
        </p:blipFill>
        <p:spPr>
          <a:xfrm>
            <a:off x="7932623" y="826476"/>
            <a:ext cx="4259375" cy="6031523"/>
          </a:xfrm>
          <a:prstGeom prst="rect">
            <a:avLst/>
          </a:prstGeom>
        </p:spPr>
      </p:pic>
    </p:spTree>
    <p:extLst>
      <p:ext uri="{BB962C8B-B14F-4D97-AF65-F5344CB8AC3E}">
        <p14:creationId xmlns:p14="http://schemas.microsoft.com/office/powerpoint/2010/main" val="39355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EDB6-1E29-4D9B-9567-A085C647D88F}"/>
              </a:ext>
            </a:extLst>
          </p:cNvPr>
          <p:cNvSpPr>
            <a:spLocks noGrp="1"/>
          </p:cNvSpPr>
          <p:nvPr>
            <p:ph type="title"/>
          </p:nvPr>
        </p:nvSpPr>
        <p:spPr>
          <a:xfrm>
            <a:off x="0" y="1"/>
            <a:ext cx="6092950" cy="685800"/>
          </a:xfrm>
          <a:solidFill>
            <a:srgbClr val="002060"/>
          </a:solidFill>
        </p:spPr>
        <p:txBody>
          <a:bodyPr>
            <a:normAutofit fontScale="90000"/>
          </a:bodyPr>
          <a:lstStyle/>
          <a:p>
            <a:r>
              <a:rPr lang="en-GB">
                <a:solidFill>
                  <a:schemeClr val="bg1"/>
                </a:solidFill>
              </a:rPr>
              <a:t>S. 175 Audit Update</a:t>
            </a:r>
          </a:p>
        </p:txBody>
      </p:sp>
      <p:sp>
        <p:nvSpPr>
          <p:cNvPr id="3" name="Content Placeholder 2">
            <a:extLst>
              <a:ext uri="{FF2B5EF4-FFF2-40B4-BE49-F238E27FC236}">
                <a16:creationId xmlns:a16="http://schemas.microsoft.com/office/drawing/2014/main" id="{E8139B79-1B35-40D6-A06B-4ED6A67E117B}"/>
              </a:ext>
            </a:extLst>
          </p:cNvPr>
          <p:cNvSpPr>
            <a:spLocks noGrp="1"/>
          </p:cNvSpPr>
          <p:nvPr>
            <p:ph idx="1"/>
          </p:nvPr>
        </p:nvSpPr>
        <p:spPr>
          <a:xfrm>
            <a:off x="-6100" y="824459"/>
            <a:ext cx="5771504" cy="5099365"/>
          </a:xfrm>
        </p:spPr>
        <p:txBody>
          <a:bodyPr>
            <a:noAutofit/>
          </a:bodyPr>
          <a:lstStyle/>
          <a:p>
            <a:pPr>
              <a:buFont typeface="Arial" panose="020B0604020202020204" pitchFamily="34" charset="0"/>
              <a:buChar char="•"/>
            </a:pPr>
            <a:r>
              <a:rPr lang="en-GB" sz="1800" b="1" i="0">
                <a:effectLst/>
              </a:rPr>
              <a:t>Reduce the number of questions </a:t>
            </a:r>
            <a:r>
              <a:rPr lang="en-GB" sz="1800" b="0" i="0">
                <a:effectLst/>
              </a:rPr>
              <a:t>– </a:t>
            </a:r>
            <a:r>
              <a:rPr lang="en-GB" sz="1800" b="0" i="1">
                <a:effectLst/>
              </a:rPr>
              <a:t>this has currently been reduced from 411 to approximately 150. This still needs to be refined and agreed upon considering new versions of statutory guidance.</a:t>
            </a:r>
          </a:p>
          <a:p>
            <a:pPr>
              <a:buFont typeface="Arial" panose="020B0604020202020204" pitchFamily="34" charset="0"/>
              <a:buChar char="•"/>
            </a:pPr>
            <a:endParaRPr lang="en-GB" sz="1800" b="1" i="0">
              <a:effectLst/>
            </a:endParaRPr>
          </a:p>
          <a:p>
            <a:pPr>
              <a:buFont typeface="Arial" panose="020B0604020202020204" pitchFamily="34" charset="0"/>
              <a:buChar char="•"/>
            </a:pPr>
            <a:r>
              <a:rPr lang="en-GB" sz="1800" b="1" i="0">
                <a:effectLst/>
              </a:rPr>
              <a:t>Form guidance to allow for more structured support for governance around what good, adequate, and poor responses look like to assist with quality assurance </a:t>
            </a:r>
            <a:endParaRPr lang="en-GB" sz="1800" b="0" i="0">
              <a:effectLst/>
            </a:endParaRPr>
          </a:p>
          <a:p>
            <a:pPr>
              <a:buFont typeface="Arial" panose="020B0604020202020204" pitchFamily="34" charset="0"/>
              <a:buChar char="•"/>
            </a:pPr>
            <a:endParaRPr lang="en-GB" sz="1800" b="1" i="0">
              <a:effectLst/>
            </a:endParaRPr>
          </a:p>
          <a:p>
            <a:pPr>
              <a:buFont typeface="Arial" panose="020B0604020202020204" pitchFamily="34" charset="0"/>
              <a:buChar char="•"/>
            </a:pPr>
            <a:r>
              <a:rPr lang="en-GB" sz="1800" b="1" i="0">
                <a:effectLst/>
              </a:rPr>
              <a:t>Remove the ‘task completion’ element which is quite static, but allow for meaningful change for practice development and growth</a:t>
            </a:r>
            <a:r>
              <a:rPr lang="en-GB" sz="1800" b="0" i="0">
                <a:effectLst/>
              </a:rPr>
              <a:t>–</a:t>
            </a:r>
            <a:r>
              <a:rPr lang="en-GB" sz="1800" b="0" i="1">
                <a:effectLst/>
              </a:rPr>
              <a:t> recommendation to review time limit, giving more time, but also set reminders with calendar invites multiple times an academic year to maintain progress.</a:t>
            </a:r>
          </a:p>
          <a:p>
            <a:pPr>
              <a:buFont typeface="Arial" panose="020B0604020202020204" pitchFamily="34" charset="0"/>
              <a:buChar char="•"/>
            </a:pPr>
            <a:endParaRPr lang="en-GB" sz="1800" b="0" i="0">
              <a:effectLst/>
            </a:endParaRPr>
          </a:p>
          <a:p>
            <a:pPr>
              <a:buFont typeface="Arial" panose="020B0604020202020204" pitchFamily="34" charset="0"/>
              <a:buChar char="•"/>
            </a:pPr>
            <a:r>
              <a:rPr lang="en-GB" sz="1800" b="1" i="0">
                <a:effectLst/>
              </a:rPr>
              <a:t>Review the format, supporting an ability to pick up and drop to reflect work commitments and develop a format to allow for true collaboration </a:t>
            </a:r>
            <a:r>
              <a:rPr lang="en-GB" sz="1800" b="0" i="0">
                <a:effectLst/>
              </a:rPr>
              <a:t>– </a:t>
            </a:r>
            <a:r>
              <a:rPr lang="en-GB" sz="1800" b="0" i="1">
                <a:effectLst/>
              </a:rPr>
              <a:t>decision to stop using SMART survey and send out survey as an Excel document</a:t>
            </a:r>
            <a:endParaRPr lang="en-GB" sz="1800" b="0" i="0">
              <a:effectLst/>
            </a:endParaRPr>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hlinkClick r:id="rId3"/>
            <a:extLst>
              <a:ext uri="{FF2B5EF4-FFF2-40B4-BE49-F238E27FC236}">
                <a16:creationId xmlns:a16="http://schemas.microsoft.com/office/drawing/2014/main" id="{A847A7C8-62D4-47D0-BCB9-41396F33FE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04709" y="2039816"/>
            <a:ext cx="4475531" cy="25062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B89C-563C-461D-8C85-0FC42B1C147E}"/>
              </a:ext>
            </a:extLst>
          </p:cNvPr>
          <p:cNvSpPr>
            <a:spLocks noGrp="1"/>
          </p:cNvSpPr>
          <p:nvPr>
            <p:ph type="title"/>
          </p:nvPr>
        </p:nvSpPr>
        <p:spPr>
          <a:xfrm>
            <a:off x="221438" y="838031"/>
            <a:ext cx="3506951" cy="5424531"/>
          </a:xfrm>
          <a:solidFill>
            <a:schemeClr val="accent2">
              <a:lumMod val="75000"/>
            </a:schemeClr>
          </a:solidFill>
        </p:spPr>
        <p:txBody>
          <a:bodyPr anchor="ctr">
            <a:noAutofit/>
          </a:bodyPr>
          <a:lstStyle/>
          <a:p>
            <a:pPr marL="0" indent="0"/>
            <a:r>
              <a:rPr lang="en-GB" sz="2400" b="1">
                <a:solidFill>
                  <a:schemeClr val="bg1"/>
                </a:solidFill>
              </a:rPr>
              <a:t>7 x Rapid reviews – involving school aged children and young people. </a:t>
            </a:r>
            <a:br>
              <a:rPr lang="en-GB" sz="2400" b="1"/>
            </a:br>
            <a:r>
              <a:rPr lang="en-GB" sz="2400"/>
              <a:t>(6 criminal exploitation/serious youth violence, 1 honour based abuse/forced marriage)</a:t>
            </a:r>
            <a:br>
              <a:rPr lang="en-GB" sz="2400"/>
            </a:br>
            <a:br>
              <a:rPr lang="en-GB" sz="2400">
                <a:solidFill>
                  <a:schemeClr val="bg1"/>
                </a:solidFill>
              </a:rPr>
            </a:br>
            <a:r>
              <a:rPr lang="en-GB" sz="2400" b="1">
                <a:solidFill>
                  <a:schemeClr val="bg1"/>
                </a:solidFill>
              </a:rPr>
              <a:t>1 x Child Safeguarding Practice Review - cross boarder thematic review </a:t>
            </a:r>
            <a:br>
              <a:rPr lang="en-GB" sz="2400" b="1"/>
            </a:br>
            <a:r>
              <a:rPr lang="en-GB" sz="2400"/>
              <a:t>Child criminal /serious youth violence – incorporating learning from the above. </a:t>
            </a:r>
            <a:endParaRPr lang="en-GB"/>
          </a:p>
        </p:txBody>
      </p:sp>
      <p:graphicFrame>
        <p:nvGraphicFramePr>
          <p:cNvPr id="14" name="Content Placeholder 2">
            <a:extLst>
              <a:ext uri="{FF2B5EF4-FFF2-40B4-BE49-F238E27FC236}">
                <a16:creationId xmlns:a16="http://schemas.microsoft.com/office/drawing/2014/main" id="{FFB9AE5E-7F17-4980-843C-94DF4E1377F6}"/>
              </a:ext>
            </a:extLst>
          </p:cNvPr>
          <p:cNvGraphicFramePr>
            <a:graphicFrameLocks noGrp="1"/>
          </p:cNvGraphicFramePr>
          <p:nvPr>
            <p:ph idx="1"/>
          </p:nvPr>
        </p:nvGraphicFramePr>
        <p:xfrm>
          <a:off x="3974842" y="873245"/>
          <a:ext cx="7995720" cy="5424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36ACDA91-0158-480A-96FF-586B7946B1C2}"/>
              </a:ext>
            </a:extLst>
          </p:cNvPr>
          <p:cNvSpPr txBox="1">
            <a:spLocks/>
          </p:cNvSpPr>
          <p:nvPr/>
        </p:nvSpPr>
        <p:spPr>
          <a:xfrm>
            <a:off x="0" y="18256"/>
            <a:ext cx="10515600" cy="74850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Learning from Statutory reviews</a:t>
            </a:r>
          </a:p>
        </p:txBody>
      </p:sp>
      <p:sp>
        <p:nvSpPr>
          <p:cNvPr id="3" name="TextBox 2">
            <a:extLst>
              <a:ext uri="{FF2B5EF4-FFF2-40B4-BE49-F238E27FC236}">
                <a16:creationId xmlns:a16="http://schemas.microsoft.com/office/drawing/2014/main" id="{74628789-7015-4439-9822-9FB666878BA5}"/>
              </a:ext>
            </a:extLst>
          </p:cNvPr>
          <p:cNvSpPr txBox="1"/>
          <p:nvPr/>
        </p:nvSpPr>
        <p:spPr>
          <a:xfrm>
            <a:off x="221438" y="6372503"/>
            <a:ext cx="11535132" cy="400110"/>
          </a:xfrm>
          <a:prstGeom prst="rect">
            <a:avLst/>
          </a:prstGeom>
          <a:solidFill>
            <a:srgbClr val="C00000"/>
          </a:solidFill>
        </p:spPr>
        <p:txBody>
          <a:bodyPr wrap="square" rtlCol="0">
            <a:spAutoFit/>
          </a:bodyPr>
          <a:lstStyle/>
          <a:p>
            <a:pPr algn="ctr"/>
            <a:r>
              <a:rPr lang="en-GB" sz="2000">
                <a:solidFill>
                  <a:schemeClr val="bg1"/>
                </a:solidFill>
              </a:rPr>
              <a:t>Email </a:t>
            </a:r>
            <a:r>
              <a:rPr lang="en-GB" sz="2000">
                <a:solidFill>
                  <a:schemeClr val="bg1"/>
                </a:solidFill>
                <a:hlinkClick r:id="rId8">
                  <a:extLst>
                    <a:ext uri="{A12FA001-AC4F-418D-AE19-62706E023703}">
                      <ahyp:hlinkClr xmlns:ahyp="http://schemas.microsoft.com/office/drawing/2018/hyperlinkcolor" val="tx"/>
                    </a:ext>
                  </a:extLst>
                </a:hlinkClick>
              </a:rPr>
              <a:t>Helen.macdonald@bristol.gov.uk</a:t>
            </a:r>
            <a:r>
              <a:rPr lang="en-GB" sz="2000">
                <a:solidFill>
                  <a:schemeClr val="bg1"/>
                </a:solidFill>
              </a:rPr>
              <a:t> to join learning and practice review task and finish group. </a:t>
            </a:r>
          </a:p>
        </p:txBody>
      </p:sp>
    </p:spTree>
    <p:extLst>
      <p:ext uri="{BB962C8B-B14F-4D97-AF65-F5344CB8AC3E}">
        <p14:creationId xmlns:p14="http://schemas.microsoft.com/office/powerpoint/2010/main" val="34299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for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plate for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tentionEvent xmlns="9ad6a7e5-7e17-4c98-b3ab-518dd187e2c2" xsi:nil="true"/>
    <RetentionStartDate xmlns="9ad6a7e5-7e17-4c98-b3ab-518dd187e2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2CF9492BB29D4981268F4AF38FA9B4" ma:contentTypeVersion="8" ma:contentTypeDescription="Create a new document." ma:contentTypeScope="" ma:versionID="82c7626aa21364937ce1634d6a27c802">
  <xsd:schema xmlns:xsd="http://www.w3.org/2001/XMLSchema" xmlns:xs="http://www.w3.org/2001/XMLSchema" xmlns:p="http://schemas.microsoft.com/office/2006/metadata/properties" xmlns:ns2="9ad6a7e5-7e17-4c98-b3ab-518dd187e2c2" xmlns:ns3="8dbe8c63-433b-43f3-9618-5953c00dffec" targetNamespace="http://schemas.microsoft.com/office/2006/metadata/properties" ma:root="true" ma:fieldsID="ef168deec85edbe1d2760336c2c7be67" ns2:_="" ns3:_="">
    <xsd:import namespace="9ad6a7e5-7e17-4c98-b3ab-518dd187e2c2"/>
    <xsd:import namespace="8dbe8c63-433b-43f3-9618-5953c00dffec"/>
    <xsd:element name="properties">
      <xsd:complexType>
        <xsd:sequence>
          <xsd:element name="documentManagement">
            <xsd:complexType>
              <xsd:all>
                <xsd:element ref="ns2:RetentionStartDate" minOccurs="0"/>
                <xsd:element ref="ns2:RetentionEvent"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6a7e5-7e17-4c98-b3ab-518dd187e2c2" elementFormDefault="qualified">
    <xsd:import namespace="http://schemas.microsoft.com/office/2006/documentManagement/types"/>
    <xsd:import namespace="http://schemas.microsoft.com/office/infopath/2007/PartnerControls"/>
    <xsd:element name="RetentionStartDate" ma:index="8" nillable="true" ma:displayName="Retention Start Date" ma:description="Enter the retention start date (when known), e.g. the date that the retention period is measured from." ma:format="DateOnly" ma:internalName="RetentionStartDate">
      <xsd:simpleType>
        <xsd:restriction base="dms:DateTime"/>
      </xsd:simpleType>
    </xsd:element>
    <xsd:element name="RetentionEvent" ma:index="9" nillable="true" ma:displayName="Retention Event" ma:description="Enter a description of the event that starts the retention period. For example: 'Close of case', 'Date plan expires' etc." ma:internalName="RetentionEvent">
      <xsd:simpleType>
        <xsd:restriction base="dms:Text">
          <xsd:maxLength value="255"/>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e8c63-433b-43f3-9618-5953c00dff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1E3785-ED34-49A9-918C-45512845E5E1}">
  <ds:schemaRefs>
    <ds:schemaRef ds:uri="http://schemas.microsoft.com/sharepoint/v3/contenttype/forms"/>
  </ds:schemaRefs>
</ds:datastoreItem>
</file>

<file path=customXml/itemProps2.xml><?xml version="1.0" encoding="utf-8"?>
<ds:datastoreItem xmlns:ds="http://schemas.openxmlformats.org/officeDocument/2006/customXml" ds:itemID="{FB6CF168-E6E2-492C-81FC-47A050EB87F2}">
  <ds:schemaRefs>
    <ds:schemaRef ds:uri="http://purl.org/dc/terms/"/>
    <ds:schemaRef ds:uri="http://schemas.openxmlformats.org/package/2006/metadata/core-properties"/>
    <ds:schemaRef ds:uri="8dbe8c63-433b-43f3-9618-5953c00dffec"/>
    <ds:schemaRef ds:uri="http://schemas.microsoft.com/office/2006/documentManagement/types"/>
    <ds:schemaRef ds:uri="9ad6a7e5-7e17-4c98-b3ab-518dd187e2c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50FE64B-6128-4206-BD22-0A2BEAC9EF3C}">
  <ds:schemaRefs>
    <ds:schemaRef ds:uri="8dbe8c63-433b-43f3-9618-5953c00dffec"/>
    <ds:schemaRef ds:uri="9ad6a7e5-7e17-4c98-b3ab-518dd187e2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3265</Words>
  <Application>Microsoft Office PowerPoint</Application>
  <PresentationFormat>Widescreen</PresentationFormat>
  <Paragraphs>258</Paragraphs>
  <Slides>20</Slides>
  <Notes>13</Notes>
  <HiddenSlides>0</HiddenSlides>
  <MMClips>2</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-apple-system</vt:lpstr>
      <vt:lpstr>Arial</vt:lpstr>
      <vt:lpstr>Calibri</vt:lpstr>
      <vt:lpstr>Calibri Light</vt:lpstr>
      <vt:lpstr>nta</vt:lpstr>
      <vt:lpstr>Wingdings</vt:lpstr>
      <vt:lpstr>Office Theme</vt:lpstr>
      <vt:lpstr>Template for Training</vt:lpstr>
      <vt:lpstr>Office Theme</vt:lpstr>
      <vt:lpstr>Template for Training</vt:lpstr>
      <vt:lpstr>PowerPoint Presentation</vt:lpstr>
      <vt:lpstr>PowerPoint Presentation</vt:lpstr>
      <vt:lpstr>Agenda</vt:lpstr>
      <vt:lpstr>PowerPoint Presentation</vt:lpstr>
      <vt:lpstr>PowerPoint Presentation</vt:lpstr>
      <vt:lpstr>Safeguarding in Education Team updates</vt:lpstr>
      <vt:lpstr>Keeping Bristol Safe Partnership  Updates</vt:lpstr>
      <vt:lpstr>S. 175 Audit Update</vt:lpstr>
      <vt:lpstr>7 x Rapid reviews – involving school aged children and young people.  (6 criminal exploitation/serious youth violence, 1 honour based abuse/forced marriage)  1 x Child Safeguarding Practice Review - cross boarder thematic review  Child criminal /serious youth violence – incorporating learning from the above. </vt:lpstr>
      <vt:lpstr>Bristol Belonging Strategy</vt:lpstr>
      <vt:lpstr>PowerPoint Presentation</vt:lpstr>
      <vt:lpstr>Long-term outcomes and measuring progress 2021 - 2030</vt:lpstr>
      <vt:lpstr>Keeping Children Safe in Education updates </vt:lpstr>
      <vt:lpstr>PowerPoint Presentation</vt:lpstr>
      <vt:lpstr>PowerPoint Presentation</vt:lpstr>
      <vt:lpstr>PowerPoint Presentation</vt:lpstr>
      <vt:lpstr>PowerPoint Presentation</vt:lpstr>
      <vt:lpstr>PowerPoint Presentation</vt:lpstr>
      <vt:lpstr>Any Other Business.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Wooding</cp:lastModifiedBy>
  <cp:revision>2</cp:revision>
  <dcterms:created xsi:type="dcterms:W3CDTF">2021-10-31T09:55:54Z</dcterms:created>
  <dcterms:modified xsi:type="dcterms:W3CDTF">2021-11-26T09:03:11Z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0x010100542CF9492BB29D4981268F4AF38FA9B4</vt:lpwstr>
  </property>
</Properties>
</file>